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Lst>
  <p:sldIdLst>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2019-06-11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2019-06-11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2019-06-11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2019-06-11</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60615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2019-06-11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2019-06-11</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2019-06-11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2019-06-11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2019-06-11</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2019-06-11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2019-06-11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499"/>
            <a:ext cx="12192599" cy="6859498"/>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3" indent="0">
              <a:buNone/>
              <a:defRPr/>
            </a:lvl1pPr>
          </a:lstStyle>
          <a:p>
            <a:r>
              <a:rPr lang="sv-SE" dirty="0"/>
              <a:t> </a:t>
            </a:r>
          </a:p>
        </p:txBody>
      </p:sp>
      <p:sp>
        <p:nvSpPr>
          <p:cNvPr id="2" name="Rubrik 1"/>
          <p:cNvSpPr>
            <a:spLocks noGrp="1"/>
          </p:cNvSpPr>
          <p:nvPr>
            <p:ph type="ctrTitle"/>
          </p:nvPr>
        </p:nvSpPr>
        <p:spPr>
          <a:xfrm>
            <a:off x="666000" y="1889550"/>
            <a:ext cx="9608400" cy="131085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2019-06-11</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2029648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2019-06-11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2019-06-11</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9" name="Bildobjekt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830709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2019-06-11</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1089945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2019-06-11</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1894996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2019-06-11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2019-06-11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2019-06-11</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2019-06-11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2019-06-11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2019-06-11</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2019-06-11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2019-06-11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2019-06-11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2019-06-11</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2019-06-11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2019-06-11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2019-06-11</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2019-06-11</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2019-06-11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2019-06-11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10" name="Bildobjekt 9"/>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B42D259-ACB8-4FD1-AC0F-9CAC8F5E07E0}" type="datetimeFigureOut">
              <a:rPr lang="sv-SE" smtClean="0"/>
              <a:t>2019-06-11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34C9B0E5-37D7-412E-A162-6A236BADC197}" type="slidenum">
              <a:rPr lang="sv-SE" smtClean="0"/>
              <a:t>‹#›</a:t>
            </a:fld>
            <a:endParaRPr lang="sv-SE" dirty="0"/>
          </a:p>
        </p:txBody>
      </p:sp>
      <p:pic>
        <p:nvPicPr>
          <p:cNvPr id="10" name="Bildobjekt 9"/>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2019-06-11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pic>
        <p:nvPicPr>
          <p:cNvPr id="10" name="Bildobjekt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D8179"/>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bg1"/>
                </a:solidFill>
              </a:defRPr>
            </a:lvl1pPr>
          </a:lstStyle>
          <a:p>
            <a:fld id="{D230B7FC-8DD1-423E-8EF4-94D7897E47A9}" type="datetimeFigureOut">
              <a:rPr lang="sv-SE" smtClean="0"/>
              <a:pPr/>
              <a:t>2019-06-11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111778" y="-9524"/>
            <a:ext cx="3096000" cy="3599059"/>
          </a:xfrm>
          <a:prstGeom prst="rect">
            <a:avLst/>
          </a:prstGeom>
        </p:spPr>
      </p:pic>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400"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p:sp>
      <p:sp>
        <p:nvSpPr>
          <p:cNvPr id="2" name="Rubrik 1"/>
          <p:cNvSpPr>
            <a:spLocks noGrp="1"/>
          </p:cNvSpPr>
          <p:nvPr>
            <p:ph type="ctrTitle"/>
          </p:nvPr>
        </p:nvSpPr>
        <p:spPr>
          <a:xfrm>
            <a:off x="666000" y="1889550"/>
            <a:ext cx="9608400" cy="1535294"/>
          </a:xfrm>
        </p:spPr>
        <p:txBody>
          <a:bodyPr/>
          <a:lstStyle/>
          <a:p>
            <a:r>
              <a:rPr lang="sv-SE" sz="3200" dirty="0" smtClean="0"/>
              <a:t>Resultattablåer </a:t>
            </a:r>
            <a:r>
              <a:rPr lang="sv-SE" sz="3200" dirty="0"/>
              <a:t>och diagram </a:t>
            </a:r>
            <a:br>
              <a:rPr lang="sv-SE" sz="3200" dirty="0"/>
            </a:br>
            <a:r>
              <a:rPr lang="sv-SE" sz="3200" dirty="0"/>
              <a:t>Bilaga till Hälso- och sjukvårdsrapporten 2019 </a:t>
            </a:r>
            <a:br>
              <a:rPr lang="sv-SE" sz="3200" dirty="0"/>
            </a:br>
            <a:r>
              <a:rPr lang="sv-SE" sz="3200" dirty="0"/>
              <a:t>– Öppna Jämförelser</a:t>
            </a:r>
          </a:p>
        </p:txBody>
      </p:sp>
    </p:spTree>
    <p:extLst>
      <p:ext uri="{BB962C8B-B14F-4D97-AF65-F5344CB8AC3E}">
        <p14:creationId xmlns:p14="http://schemas.microsoft.com/office/powerpoint/2010/main" val="4103306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5. Andel som når vårdgarantins tidsgränser - besök och operationer/åtgärder i specialiserad vård samt startade utredningar och behandlingar i barn- och ungdomspsykiatri, 2013-2018. </a:t>
            </a:r>
            <a:endParaRPr lang="sv-SE" sz="2400" dirty="0"/>
          </a:p>
        </p:txBody>
      </p:sp>
      <p:pic>
        <p:nvPicPr>
          <p:cNvPr id="4" name="Platshållare för innehåll 3"/>
          <p:cNvPicPr>
            <a:picLocks noGrp="1" noChangeAspect="1"/>
          </p:cNvPicPr>
          <p:nvPr>
            <p:ph idx="1"/>
          </p:nvPr>
        </p:nvPicPr>
        <p:blipFill>
          <a:blip r:embed="rId2"/>
          <a:stretch>
            <a:fillRect/>
          </a:stretch>
        </p:blipFill>
        <p:spPr>
          <a:xfrm>
            <a:off x="2525255" y="2272248"/>
            <a:ext cx="6077582" cy="3960000"/>
          </a:xfrm>
          <a:prstGeom prst="rect">
            <a:avLst/>
          </a:prstGeom>
        </p:spPr>
      </p:pic>
      <p:sp>
        <p:nvSpPr>
          <p:cNvPr id="5" name="textruta 4"/>
          <p:cNvSpPr txBox="1"/>
          <p:nvPr/>
        </p:nvSpPr>
        <p:spPr>
          <a:xfrm>
            <a:off x="8869680" y="5308918"/>
            <a:ext cx="2951018" cy="923330"/>
          </a:xfrm>
          <a:prstGeom prst="rect">
            <a:avLst/>
          </a:prstGeom>
          <a:noFill/>
        </p:spPr>
        <p:txBody>
          <a:bodyPr wrap="square" rtlCol="0">
            <a:spAutoFit/>
          </a:bodyPr>
          <a:lstStyle/>
          <a:p>
            <a:r>
              <a:rPr lang="sv-SE" i="1" dirty="0"/>
              <a:t>Källa: Väntetider i Vården, Sveriges Kommuner och Landsting</a:t>
            </a:r>
          </a:p>
        </p:txBody>
      </p:sp>
    </p:spTree>
    <p:extLst>
      <p:ext uri="{BB962C8B-B14F-4D97-AF65-F5344CB8AC3E}">
        <p14:creationId xmlns:p14="http://schemas.microsoft.com/office/powerpoint/2010/main" val="188197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6. Andel som når vårdgarantins tidsgränser respektive andra väntetidsmål för ett urval operationer och behandlingar, 2013-2018.</a:t>
            </a:r>
            <a:endParaRPr lang="sv-SE" sz="2400" dirty="0"/>
          </a:p>
        </p:txBody>
      </p:sp>
      <p:pic>
        <p:nvPicPr>
          <p:cNvPr id="4" name="Platshållare för innehåll 3"/>
          <p:cNvPicPr>
            <a:picLocks noGrp="1" noChangeAspect="1"/>
          </p:cNvPicPr>
          <p:nvPr>
            <p:ph idx="1"/>
          </p:nvPr>
        </p:nvPicPr>
        <p:blipFill>
          <a:blip r:embed="rId2"/>
          <a:stretch>
            <a:fillRect/>
          </a:stretch>
        </p:blipFill>
        <p:spPr>
          <a:xfrm>
            <a:off x="2541881" y="2005098"/>
            <a:ext cx="6077582" cy="3960000"/>
          </a:xfrm>
          <a:prstGeom prst="rect">
            <a:avLst/>
          </a:prstGeom>
        </p:spPr>
      </p:pic>
      <p:sp>
        <p:nvSpPr>
          <p:cNvPr id="5" name="textruta 4"/>
          <p:cNvSpPr txBox="1"/>
          <p:nvPr/>
        </p:nvSpPr>
        <p:spPr>
          <a:xfrm>
            <a:off x="8939865" y="4764769"/>
            <a:ext cx="2668385" cy="1200329"/>
          </a:xfrm>
          <a:prstGeom prst="rect">
            <a:avLst/>
          </a:prstGeom>
          <a:noFill/>
        </p:spPr>
        <p:txBody>
          <a:bodyPr wrap="square" rtlCol="0">
            <a:spAutoFit/>
          </a:bodyPr>
          <a:lstStyle/>
          <a:p>
            <a:r>
              <a:rPr lang="sv-SE" sz="1200" i="1" dirty="0"/>
              <a:t>Källa: Väntetider i Vården, Sveriges Kommuner och Landsting, Nationella prostatacancerregistret (NPCR) samt Nationellt kvalitetsregister för bukspottkörtelcancer</a:t>
            </a:r>
          </a:p>
        </p:txBody>
      </p:sp>
    </p:spTree>
    <p:extLst>
      <p:ext uri="{BB962C8B-B14F-4D97-AF65-F5344CB8AC3E}">
        <p14:creationId xmlns:p14="http://schemas.microsoft.com/office/powerpoint/2010/main" val="283281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7. Andel patienter inom maximal ledtid för de 20 största standardiserade vårdförloppen (SVF), 2018.</a:t>
            </a:r>
          </a:p>
        </p:txBody>
      </p:sp>
      <p:pic>
        <p:nvPicPr>
          <p:cNvPr id="4" name="Platshållare för innehåll 3"/>
          <p:cNvPicPr>
            <a:picLocks noGrp="1" noChangeAspect="1"/>
          </p:cNvPicPr>
          <p:nvPr>
            <p:ph idx="1"/>
          </p:nvPr>
        </p:nvPicPr>
        <p:blipFill>
          <a:blip r:embed="rId2"/>
          <a:stretch>
            <a:fillRect/>
          </a:stretch>
        </p:blipFill>
        <p:spPr>
          <a:xfrm>
            <a:off x="2600277" y="1996785"/>
            <a:ext cx="6077582" cy="3960000"/>
          </a:xfrm>
          <a:prstGeom prst="rect">
            <a:avLst/>
          </a:prstGeom>
        </p:spPr>
      </p:pic>
      <p:sp>
        <p:nvSpPr>
          <p:cNvPr id="5" name="textruta 4"/>
          <p:cNvSpPr txBox="1"/>
          <p:nvPr/>
        </p:nvSpPr>
        <p:spPr>
          <a:xfrm>
            <a:off x="8961120" y="5004262"/>
            <a:ext cx="2701636" cy="952523"/>
          </a:xfrm>
          <a:prstGeom prst="rect">
            <a:avLst/>
          </a:prstGeom>
          <a:noFill/>
        </p:spPr>
        <p:txBody>
          <a:bodyPr wrap="square" rtlCol="0">
            <a:spAutoFit/>
          </a:bodyPr>
          <a:lstStyle/>
          <a:p>
            <a:r>
              <a:rPr lang="sv-SE" i="1" dirty="0"/>
              <a:t>Källa: Regionala Cancercentrum i samverkan (RCC)</a:t>
            </a:r>
          </a:p>
        </p:txBody>
      </p:sp>
    </p:spTree>
    <p:extLst>
      <p:ext uri="{BB962C8B-B14F-4D97-AF65-F5344CB8AC3E}">
        <p14:creationId xmlns:p14="http://schemas.microsoft.com/office/powerpoint/2010/main" val="202473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0" dirty="0" smtClean="0"/>
              <a:t>Säker vård </a:t>
            </a:r>
            <a:endParaRPr lang="sv-SE" b="0" dirty="0"/>
          </a:p>
        </p:txBody>
      </p:sp>
      <p:pic>
        <p:nvPicPr>
          <p:cNvPr id="6" name="Platshållare för innehåll 5"/>
          <p:cNvPicPr>
            <a:picLocks noGrp="1" noChangeAspect="1"/>
          </p:cNvPicPr>
          <p:nvPr>
            <p:ph idx="1"/>
          </p:nvPr>
        </p:nvPicPr>
        <p:blipFill>
          <a:blip r:embed="rId2"/>
          <a:stretch>
            <a:fillRect/>
          </a:stretch>
        </p:blipFill>
        <p:spPr>
          <a:xfrm>
            <a:off x="463944" y="1880408"/>
            <a:ext cx="7724092" cy="4057379"/>
          </a:xfrm>
          <a:prstGeom prst="rect">
            <a:avLst/>
          </a:prstGeom>
        </p:spPr>
      </p:pic>
      <p:pic>
        <p:nvPicPr>
          <p:cNvPr id="8" name="Bildobjekt 7"/>
          <p:cNvPicPr>
            <a:picLocks noChangeAspect="1"/>
          </p:cNvPicPr>
          <p:nvPr/>
        </p:nvPicPr>
        <p:blipFill>
          <a:blip r:embed="rId3"/>
          <a:stretch>
            <a:fillRect/>
          </a:stretch>
        </p:blipFill>
        <p:spPr>
          <a:xfrm>
            <a:off x="8499463" y="1880408"/>
            <a:ext cx="3023663" cy="2831400"/>
          </a:xfrm>
          <a:prstGeom prst="rect">
            <a:avLst/>
          </a:prstGeom>
        </p:spPr>
      </p:pic>
    </p:spTree>
    <p:extLst>
      <p:ext uri="{BB962C8B-B14F-4D97-AF65-F5344CB8AC3E}">
        <p14:creationId xmlns:p14="http://schemas.microsoft.com/office/powerpoint/2010/main" val="85037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8. Andel vårdtillfällen med skada respektive </a:t>
            </a:r>
            <a:r>
              <a:rPr lang="sv-SE" sz="2400" b="0" dirty="0" err="1"/>
              <a:t>vårdskada</a:t>
            </a:r>
            <a:r>
              <a:rPr lang="sv-SE" sz="2400" b="0" dirty="0"/>
              <a:t> i somatisk slutenvård, 2013-2018.</a:t>
            </a:r>
          </a:p>
        </p:txBody>
      </p:sp>
      <p:sp>
        <p:nvSpPr>
          <p:cNvPr id="5" name="textruta 4"/>
          <p:cNvSpPr txBox="1"/>
          <p:nvPr/>
        </p:nvSpPr>
        <p:spPr>
          <a:xfrm>
            <a:off x="8736203" y="5000205"/>
            <a:ext cx="3075709" cy="923330"/>
          </a:xfrm>
          <a:prstGeom prst="rect">
            <a:avLst/>
          </a:prstGeom>
          <a:noFill/>
        </p:spPr>
        <p:txBody>
          <a:bodyPr wrap="square" rtlCol="0">
            <a:spAutoFit/>
          </a:bodyPr>
          <a:lstStyle/>
          <a:p>
            <a:r>
              <a:rPr lang="sv-SE" i="1" dirty="0"/>
              <a:t>Källa: Patientsäkerhet, Sveriges Kommuner och Landsting</a:t>
            </a:r>
          </a:p>
        </p:txBody>
      </p:sp>
      <p:pic>
        <p:nvPicPr>
          <p:cNvPr id="6" name="Platshållare för innehåll 5"/>
          <p:cNvPicPr>
            <a:picLocks noGrp="1" noChangeAspect="1"/>
          </p:cNvPicPr>
          <p:nvPr>
            <p:ph idx="1"/>
          </p:nvPr>
        </p:nvPicPr>
        <p:blipFill>
          <a:blip r:embed="rId2"/>
          <a:stretch>
            <a:fillRect/>
          </a:stretch>
        </p:blipFill>
        <p:spPr>
          <a:xfrm>
            <a:off x="2429842" y="1973103"/>
            <a:ext cx="6077361" cy="3960000"/>
          </a:xfrm>
          <a:prstGeom prst="rect">
            <a:avLst/>
          </a:prstGeom>
        </p:spPr>
      </p:pic>
    </p:spTree>
    <p:extLst>
      <p:ext uri="{BB962C8B-B14F-4D97-AF65-F5344CB8AC3E}">
        <p14:creationId xmlns:p14="http://schemas.microsoft.com/office/powerpoint/2010/main" val="239996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9. Antal överbeläggningar och utlokaliserade patienter i somatisk slutenvård per hundra disponibla vårdplatser, </a:t>
            </a:r>
            <a:r>
              <a:rPr lang="sv-SE" sz="2400" b="0" dirty="0" smtClean="0"/>
              <a:t/>
            </a:r>
            <a:br>
              <a:rPr lang="sv-SE" sz="2400" b="0" dirty="0" smtClean="0"/>
            </a:br>
            <a:r>
              <a:rPr lang="sv-SE" sz="2400" b="0" dirty="0" smtClean="0"/>
              <a:t>december </a:t>
            </a:r>
            <a:r>
              <a:rPr lang="sv-SE" sz="2400" b="0" dirty="0"/>
              <a:t>2013-december 2018.</a:t>
            </a:r>
          </a:p>
        </p:txBody>
      </p:sp>
      <p:pic>
        <p:nvPicPr>
          <p:cNvPr id="4" name="Platshållare för innehåll 3"/>
          <p:cNvPicPr>
            <a:picLocks noGrp="1" noChangeAspect="1"/>
          </p:cNvPicPr>
          <p:nvPr>
            <p:ph idx="1"/>
          </p:nvPr>
        </p:nvPicPr>
        <p:blipFill>
          <a:blip r:embed="rId2"/>
          <a:stretch>
            <a:fillRect/>
          </a:stretch>
        </p:blipFill>
        <p:spPr>
          <a:xfrm>
            <a:off x="2608383" y="2179666"/>
            <a:ext cx="6077582" cy="3960000"/>
          </a:xfrm>
          <a:prstGeom prst="rect">
            <a:avLst/>
          </a:prstGeom>
        </p:spPr>
      </p:pic>
      <p:sp>
        <p:nvSpPr>
          <p:cNvPr id="5" name="textruta 4"/>
          <p:cNvSpPr txBox="1"/>
          <p:nvPr/>
        </p:nvSpPr>
        <p:spPr>
          <a:xfrm>
            <a:off x="8993898" y="5216336"/>
            <a:ext cx="2560320" cy="923330"/>
          </a:xfrm>
          <a:prstGeom prst="rect">
            <a:avLst/>
          </a:prstGeom>
          <a:noFill/>
        </p:spPr>
        <p:txBody>
          <a:bodyPr wrap="square" rtlCol="0">
            <a:spAutoFit/>
          </a:bodyPr>
          <a:lstStyle/>
          <a:p>
            <a:r>
              <a:rPr lang="sv-SE" i="1" dirty="0"/>
              <a:t>Källa: Patientsäkerhet, Sveriges Kommuner och Landsting</a:t>
            </a:r>
          </a:p>
        </p:txBody>
      </p:sp>
    </p:spTree>
    <p:extLst>
      <p:ext uri="{BB962C8B-B14F-4D97-AF65-F5344CB8AC3E}">
        <p14:creationId xmlns:p14="http://schemas.microsoft.com/office/powerpoint/2010/main" val="275170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10. Andel patienter med trycksår och vårdrelaterade infektioner i somatisk slutenvård 2011-2019. Avser punktprevalensmätning en viss tidpunkt. </a:t>
            </a:r>
            <a:endParaRPr lang="sv-SE" sz="2400" dirty="0"/>
          </a:p>
        </p:txBody>
      </p:sp>
      <p:pic>
        <p:nvPicPr>
          <p:cNvPr id="4" name="Platshållare för innehåll 3"/>
          <p:cNvPicPr>
            <a:picLocks noGrp="1" noChangeAspect="1"/>
          </p:cNvPicPr>
          <p:nvPr>
            <p:ph idx="1"/>
          </p:nvPr>
        </p:nvPicPr>
        <p:blipFill>
          <a:blip r:embed="rId2"/>
          <a:stretch>
            <a:fillRect/>
          </a:stretch>
        </p:blipFill>
        <p:spPr>
          <a:xfrm>
            <a:off x="2591757" y="2271105"/>
            <a:ext cx="6077582" cy="3960000"/>
          </a:xfrm>
          <a:prstGeom prst="rect">
            <a:avLst/>
          </a:prstGeom>
        </p:spPr>
      </p:pic>
      <p:sp>
        <p:nvSpPr>
          <p:cNvPr id="5" name="textruta 4"/>
          <p:cNvSpPr txBox="1"/>
          <p:nvPr/>
        </p:nvSpPr>
        <p:spPr>
          <a:xfrm>
            <a:off x="8944022" y="5307775"/>
            <a:ext cx="2660072" cy="923330"/>
          </a:xfrm>
          <a:prstGeom prst="rect">
            <a:avLst/>
          </a:prstGeom>
          <a:noFill/>
        </p:spPr>
        <p:txBody>
          <a:bodyPr wrap="square" rtlCol="0">
            <a:spAutoFit/>
          </a:bodyPr>
          <a:lstStyle/>
          <a:p>
            <a:r>
              <a:rPr lang="sv-SE" dirty="0"/>
              <a:t>Källa: Patientsäkerhet, Sveriges Kommuner och Landsting</a:t>
            </a:r>
          </a:p>
        </p:txBody>
      </p:sp>
    </p:spTree>
    <p:extLst>
      <p:ext uri="{BB962C8B-B14F-4D97-AF65-F5344CB8AC3E}">
        <p14:creationId xmlns:p14="http://schemas.microsoft.com/office/powerpoint/2010/main" val="182586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11. Andelen och antal operationer där hela WHOs checklista för säker kirurgi tillämpats, 2015-2018.</a:t>
            </a:r>
          </a:p>
        </p:txBody>
      </p:sp>
      <p:pic>
        <p:nvPicPr>
          <p:cNvPr id="4" name="Platshållare för innehåll 3"/>
          <p:cNvPicPr>
            <a:picLocks noGrp="1" noChangeAspect="1"/>
          </p:cNvPicPr>
          <p:nvPr>
            <p:ph idx="1"/>
          </p:nvPr>
        </p:nvPicPr>
        <p:blipFill>
          <a:blip r:embed="rId2"/>
          <a:stretch>
            <a:fillRect/>
          </a:stretch>
        </p:blipFill>
        <p:spPr>
          <a:xfrm>
            <a:off x="2430354" y="1872094"/>
            <a:ext cx="6077582" cy="3960000"/>
          </a:xfrm>
          <a:prstGeom prst="rect">
            <a:avLst/>
          </a:prstGeom>
        </p:spPr>
      </p:pic>
      <p:sp>
        <p:nvSpPr>
          <p:cNvPr id="5" name="textruta 4"/>
          <p:cNvSpPr txBox="1"/>
          <p:nvPr/>
        </p:nvSpPr>
        <p:spPr>
          <a:xfrm>
            <a:off x="8803178" y="5104015"/>
            <a:ext cx="3125586" cy="646331"/>
          </a:xfrm>
          <a:prstGeom prst="rect">
            <a:avLst/>
          </a:prstGeom>
          <a:noFill/>
        </p:spPr>
        <p:txBody>
          <a:bodyPr wrap="square" rtlCol="0">
            <a:spAutoFit/>
          </a:bodyPr>
          <a:lstStyle/>
          <a:p>
            <a:r>
              <a:rPr lang="sv-SE" i="1" dirty="0"/>
              <a:t>Källa: Svenskt </a:t>
            </a:r>
            <a:r>
              <a:rPr lang="sv-SE" i="1" dirty="0" err="1"/>
              <a:t>perioperativt</a:t>
            </a:r>
            <a:r>
              <a:rPr lang="sv-SE" i="1" dirty="0"/>
              <a:t> register (SPOR)</a:t>
            </a:r>
          </a:p>
        </p:txBody>
      </p:sp>
    </p:spTree>
    <p:extLst>
      <p:ext uri="{BB962C8B-B14F-4D97-AF65-F5344CB8AC3E}">
        <p14:creationId xmlns:p14="http://schemas.microsoft.com/office/powerpoint/2010/main" val="3661830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Resultat för stora sjukdomsgrupper</a:t>
            </a:r>
          </a:p>
        </p:txBody>
      </p:sp>
      <p:pic>
        <p:nvPicPr>
          <p:cNvPr id="4" name="Platshållare för innehåll 3"/>
          <p:cNvPicPr>
            <a:picLocks noGrp="1" noChangeAspect="1"/>
          </p:cNvPicPr>
          <p:nvPr>
            <p:ph idx="1"/>
          </p:nvPr>
        </p:nvPicPr>
        <p:blipFill>
          <a:blip r:embed="rId2"/>
          <a:stretch>
            <a:fillRect/>
          </a:stretch>
        </p:blipFill>
        <p:spPr>
          <a:xfrm>
            <a:off x="748032" y="1847158"/>
            <a:ext cx="8120718" cy="4237758"/>
          </a:xfrm>
          <a:prstGeom prst="rect">
            <a:avLst/>
          </a:prstGeom>
        </p:spPr>
      </p:pic>
      <p:pic>
        <p:nvPicPr>
          <p:cNvPr id="6" name="Bildobjekt 5"/>
          <p:cNvPicPr>
            <a:picLocks noChangeAspect="1"/>
          </p:cNvPicPr>
          <p:nvPr/>
        </p:nvPicPr>
        <p:blipFill>
          <a:blip r:embed="rId3"/>
          <a:stretch>
            <a:fillRect/>
          </a:stretch>
        </p:blipFill>
        <p:spPr>
          <a:xfrm>
            <a:off x="8952549" y="1849999"/>
            <a:ext cx="2984138" cy="3029400"/>
          </a:xfrm>
          <a:prstGeom prst="rect">
            <a:avLst/>
          </a:prstGeom>
        </p:spPr>
      </p:pic>
    </p:spTree>
    <p:extLst>
      <p:ext uri="{BB962C8B-B14F-4D97-AF65-F5344CB8AC3E}">
        <p14:creationId xmlns:p14="http://schemas.microsoft.com/office/powerpoint/2010/main" val="146494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12. Antal fall per 100 000 invånare för stroke, hjärtinfarkt, cancer och höftfraktur, 1998-2017. Åldersstandardiserade värden, exkl. för höftfraktur.</a:t>
            </a:r>
          </a:p>
        </p:txBody>
      </p:sp>
      <p:pic>
        <p:nvPicPr>
          <p:cNvPr id="4" name="Platshållare för innehåll 3"/>
          <p:cNvPicPr>
            <a:picLocks noGrp="1" noChangeAspect="1"/>
          </p:cNvPicPr>
          <p:nvPr>
            <p:ph idx="1"/>
          </p:nvPr>
        </p:nvPicPr>
        <p:blipFill>
          <a:blip r:embed="rId2"/>
          <a:stretch>
            <a:fillRect/>
          </a:stretch>
        </p:blipFill>
        <p:spPr>
          <a:xfrm>
            <a:off x="2600277" y="2105993"/>
            <a:ext cx="6077582" cy="3960000"/>
          </a:xfrm>
          <a:prstGeom prst="rect">
            <a:avLst/>
          </a:prstGeom>
        </p:spPr>
      </p:pic>
      <p:sp>
        <p:nvSpPr>
          <p:cNvPr id="5" name="textruta 4"/>
          <p:cNvSpPr txBox="1"/>
          <p:nvPr/>
        </p:nvSpPr>
        <p:spPr>
          <a:xfrm>
            <a:off x="8869680" y="5419662"/>
            <a:ext cx="2934392" cy="646331"/>
          </a:xfrm>
          <a:prstGeom prst="rect">
            <a:avLst/>
          </a:prstGeom>
          <a:noFill/>
        </p:spPr>
        <p:txBody>
          <a:bodyPr wrap="square" rtlCol="0">
            <a:spAutoFit/>
          </a:bodyPr>
          <a:lstStyle/>
          <a:p>
            <a:r>
              <a:rPr lang="sv-SE" i="1" dirty="0"/>
              <a:t>Källa: Socialstyrelsens statistikdatabaser</a:t>
            </a:r>
          </a:p>
        </p:txBody>
      </p:sp>
    </p:spTree>
    <p:extLst>
      <p:ext uri="{BB962C8B-B14F-4D97-AF65-F5344CB8AC3E}">
        <p14:creationId xmlns:p14="http://schemas.microsoft.com/office/powerpoint/2010/main" val="313079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653723" y="464699"/>
            <a:ext cx="9609825" cy="1231392"/>
          </a:xfrm>
        </p:spPr>
        <p:txBody>
          <a:bodyPr/>
          <a:lstStyle/>
          <a:p>
            <a:pPr algn="ctr"/>
            <a:r>
              <a:rPr lang="sv-SE" dirty="0" smtClean="0"/>
              <a:t>Metodbeskrivning </a:t>
            </a:r>
            <a:endParaRPr lang="sv-SE" dirty="0"/>
          </a:p>
        </p:txBody>
      </p:sp>
      <p:sp>
        <p:nvSpPr>
          <p:cNvPr id="2" name="textruta 1"/>
          <p:cNvSpPr txBox="1"/>
          <p:nvPr/>
        </p:nvSpPr>
        <p:spPr>
          <a:xfrm>
            <a:off x="3088337" y="1307908"/>
            <a:ext cx="2631013" cy="4662815"/>
          </a:xfrm>
          <a:prstGeom prst="rect">
            <a:avLst/>
          </a:prstGeom>
          <a:solidFill>
            <a:schemeClr val="accent2">
              <a:lumMod val="40000"/>
              <a:lumOff val="60000"/>
            </a:schemeClr>
          </a:solidFill>
        </p:spPr>
        <p:txBody>
          <a:bodyPr wrap="square" rtlCol="0">
            <a:spAutoFit/>
          </a:bodyPr>
          <a:lstStyle/>
          <a:p>
            <a:r>
              <a:rPr lang="sv-SE" sz="1100" b="1" dirty="0"/>
              <a:t>Grönt-gult-rött i maximalt sex nyanser:</a:t>
            </a:r>
            <a:r>
              <a:rPr lang="sv-SE" sz="1100" dirty="0"/>
              <a:t> Används när det i princip är möjligt att beskriva resultatet i termer av bättre eller sämre. Färgtilldelningen baseras på avståndet till medianvärdet för samtliga regioner för respektive indikator. Man tar inte hänsyn till rikets värde. Om variationen mellan regioner är mindre är flera värden/celler gultonade. Om värdet ligger inom eller nära den 10:e eller 90:e percentilen, dvs. bland det tio procent som avviker mest mot medianvärdet desto starkare röda eller gröna nyanser. Antalet röda, gröna och gula celler varierar för indikatorerna, beroende på spridningen av värden.</a:t>
            </a:r>
          </a:p>
          <a:p>
            <a:endParaRPr lang="sv-SE" sz="1100" dirty="0" smtClean="0"/>
          </a:p>
          <a:p>
            <a:r>
              <a:rPr lang="sv-SE" sz="1100" dirty="0" smtClean="0"/>
              <a:t>En </a:t>
            </a:r>
            <a:r>
              <a:rPr lang="sv-SE" sz="1100" dirty="0"/>
              <a:t>förenkling är att ingen hänsyn tas till statistisk säkerhet. Ett alternativ till att visa sex färgnyanser hade varit att använda grönt och rött för resultat som är statistiskt säkerställt skilt från rikets värde. En sådan modell kan övervägas. I Excelbilagan finns även respektive regioners procentuella avvikelse från rikets värde inlagt.</a:t>
            </a:r>
          </a:p>
        </p:txBody>
      </p:sp>
      <p:sp>
        <p:nvSpPr>
          <p:cNvPr id="3" name="textruta 2"/>
          <p:cNvSpPr txBox="1"/>
          <p:nvPr/>
        </p:nvSpPr>
        <p:spPr>
          <a:xfrm>
            <a:off x="5964242" y="1308175"/>
            <a:ext cx="2189722" cy="3985706"/>
          </a:xfrm>
          <a:prstGeom prst="rect">
            <a:avLst/>
          </a:prstGeom>
          <a:solidFill>
            <a:schemeClr val="accent2">
              <a:lumMod val="40000"/>
              <a:lumOff val="60000"/>
            </a:schemeClr>
          </a:solidFill>
        </p:spPr>
        <p:txBody>
          <a:bodyPr wrap="square" rtlCol="0">
            <a:spAutoFit/>
          </a:bodyPr>
          <a:lstStyle/>
          <a:p>
            <a:r>
              <a:rPr lang="sv-SE" sz="1100" b="1" dirty="0"/>
              <a:t>Blå skala i maximalt sex nyanser: </a:t>
            </a:r>
            <a:r>
              <a:rPr lang="sv-SE" sz="1100" dirty="0"/>
              <a:t>När det inte är självklart bra eller dåligt att ha ett visst resultat, exempelvis antal läkare eller kostnader per invånare, används en neutral, blå färgskala i sex nyanser. Högre värden tilldelas en mörkare blå färg och lägre värden en ljusare blå färg. </a:t>
            </a:r>
            <a:endParaRPr lang="sv-SE" sz="1100" dirty="0" smtClean="0"/>
          </a:p>
          <a:p>
            <a:endParaRPr lang="sv-SE" sz="1100" dirty="0"/>
          </a:p>
          <a:p>
            <a:r>
              <a:rPr lang="sv-SE" sz="1100" dirty="0" smtClean="0"/>
              <a:t>Färgtilldelningen </a:t>
            </a:r>
            <a:r>
              <a:rPr lang="sv-SE" sz="1100" dirty="0"/>
              <a:t>baseras på avståndet till medianvärdet för samtliga regioner för respektive indikator. Man tar inte hänsyn till rikets värde. Om värdet ligger inom eller nära den 10:e percentilen dvs. bland det tio procent som avviker mest mot medianvärdet desto svagare färg. För värden inom eller nära den 90:e percentilen desto mörkare </a:t>
            </a:r>
            <a:r>
              <a:rPr lang="sv-SE" sz="1100" dirty="0" smtClean="0"/>
              <a:t>färg.</a:t>
            </a:r>
            <a:endParaRPr lang="sv-SE" sz="1100" dirty="0"/>
          </a:p>
        </p:txBody>
      </p:sp>
      <p:sp>
        <p:nvSpPr>
          <p:cNvPr id="4" name="textruta 3"/>
          <p:cNvSpPr txBox="1"/>
          <p:nvPr/>
        </p:nvSpPr>
        <p:spPr>
          <a:xfrm>
            <a:off x="8448538" y="1307908"/>
            <a:ext cx="2724739" cy="5170646"/>
          </a:xfrm>
          <a:prstGeom prst="rect">
            <a:avLst/>
          </a:prstGeom>
          <a:solidFill>
            <a:schemeClr val="accent2">
              <a:lumMod val="40000"/>
              <a:lumOff val="60000"/>
            </a:schemeClr>
          </a:solidFill>
        </p:spPr>
        <p:txBody>
          <a:bodyPr wrap="square" rtlCol="0">
            <a:spAutoFit/>
          </a:bodyPr>
          <a:lstStyle/>
          <a:p>
            <a:r>
              <a:rPr lang="sv-SE" sz="1100" b="1" dirty="0"/>
              <a:t>Grönt-gult-rött baserat på måluppfyllelse: </a:t>
            </a:r>
            <a:r>
              <a:rPr lang="sv-SE" sz="1100" dirty="0"/>
              <a:t>Används i kapitlet Kunskapsbaserad vård där färgläggningen även baseras på målnivåer, satta av Socialstyrelsen eller av nationella kvalitetsregister. För vissa indikatorer finns bara en </a:t>
            </a:r>
            <a:r>
              <a:rPr lang="sv-SE" sz="1100" dirty="0" err="1"/>
              <a:t>målnivå</a:t>
            </a:r>
            <a:r>
              <a:rPr lang="sv-SE" sz="1100" dirty="0"/>
              <a:t>, som kan vara från Socialstyrelsens nationella riktlinjer eller från kvalitetsregister. Har man upp-fyllt målnivån i dessa fall så får man grön färg, annars röd. </a:t>
            </a:r>
            <a:endParaRPr lang="sv-SE" sz="1100" dirty="0" smtClean="0"/>
          </a:p>
          <a:p>
            <a:endParaRPr lang="sv-SE" sz="1100" dirty="0"/>
          </a:p>
          <a:p>
            <a:r>
              <a:rPr lang="sv-SE" sz="1100" dirty="0"/>
              <a:t>Nationella kvalitetsregister anger ofta två målnivåer för en indikator, låg respektive hög </a:t>
            </a:r>
            <a:r>
              <a:rPr lang="sv-SE" sz="1100" dirty="0" err="1"/>
              <a:t>målnivå</a:t>
            </a:r>
            <a:r>
              <a:rPr lang="sv-SE" sz="1100" dirty="0"/>
              <a:t>. Då får man grön färg om hög </a:t>
            </a:r>
            <a:r>
              <a:rPr lang="sv-SE" sz="1100" dirty="0" err="1"/>
              <a:t>målnivå</a:t>
            </a:r>
            <a:r>
              <a:rPr lang="sv-SE" sz="1100" dirty="0"/>
              <a:t> har uppfyllts och gul färg om man nått den lägre målnivån. Har ingen av målnivåerna uppnåtts markeras cellen med röd färg. </a:t>
            </a:r>
            <a:endParaRPr lang="sv-SE" sz="1100" dirty="0" smtClean="0"/>
          </a:p>
          <a:p>
            <a:endParaRPr lang="sv-SE" sz="1100" dirty="0"/>
          </a:p>
          <a:p>
            <a:r>
              <a:rPr lang="sv-SE" sz="1100" dirty="0"/>
              <a:t>Om Socialstyrelsen också har satt </a:t>
            </a:r>
            <a:r>
              <a:rPr lang="sv-SE" sz="1100" dirty="0" err="1"/>
              <a:t>målnivå</a:t>
            </a:r>
            <a:r>
              <a:rPr lang="sv-SE" sz="1100" dirty="0"/>
              <a:t> för samma indikator så är det oftast samma </a:t>
            </a:r>
            <a:r>
              <a:rPr lang="sv-SE" sz="1100" dirty="0" err="1"/>
              <a:t>målnivå</a:t>
            </a:r>
            <a:r>
              <a:rPr lang="sv-SE" sz="1100" dirty="0"/>
              <a:t> som den högre målnivån för kvalitetsregistret. I enstaka fall förekommer skillnad i </a:t>
            </a:r>
            <a:r>
              <a:rPr lang="sv-SE" sz="1100" dirty="0" err="1"/>
              <a:t>målnivå</a:t>
            </a:r>
            <a:r>
              <a:rPr lang="sv-SE" sz="1100" dirty="0"/>
              <a:t> mellan Socialstyrelsen och hög </a:t>
            </a:r>
            <a:r>
              <a:rPr lang="sv-SE" sz="1100" dirty="0" err="1"/>
              <a:t>målnivå</a:t>
            </a:r>
            <a:r>
              <a:rPr lang="sv-SE" sz="1100" dirty="0"/>
              <a:t> för kvalitetsregister. Då sätts grön färg om hög </a:t>
            </a:r>
            <a:r>
              <a:rPr lang="sv-SE" sz="1100" dirty="0" err="1"/>
              <a:t>målnivå</a:t>
            </a:r>
            <a:r>
              <a:rPr lang="sv-SE" sz="1100" dirty="0"/>
              <a:t> för kvalitetsregister har uppnåtts, även om målnivån från Socialstyrelsen är högre.</a:t>
            </a:r>
          </a:p>
        </p:txBody>
      </p:sp>
      <p:sp>
        <p:nvSpPr>
          <p:cNvPr id="7" name="textruta 6"/>
          <p:cNvSpPr txBox="1"/>
          <p:nvPr/>
        </p:nvSpPr>
        <p:spPr>
          <a:xfrm>
            <a:off x="1089439" y="4171108"/>
            <a:ext cx="1820488" cy="938719"/>
          </a:xfrm>
          <a:prstGeom prst="rect">
            <a:avLst/>
          </a:prstGeom>
          <a:solidFill>
            <a:schemeClr val="accent2">
              <a:lumMod val="40000"/>
              <a:lumOff val="60000"/>
            </a:schemeClr>
          </a:solidFill>
        </p:spPr>
        <p:txBody>
          <a:bodyPr wrap="square" rtlCol="0">
            <a:spAutoFit/>
          </a:bodyPr>
          <a:lstStyle/>
          <a:p>
            <a:r>
              <a:rPr lang="sv-SE" sz="1100" dirty="0" smtClean="0"/>
              <a:t>Om uppgifter saknas eller om en region har för få fall för att redovisas är cellen vit. Gränsen är satt vid 10 fall. </a:t>
            </a:r>
            <a:endParaRPr lang="sv-SE" sz="1100" dirty="0"/>
          </a:p>
        </p:txBody>
      </p:sp>
      <p:sp>
        <p:nvSpPr>
          <p:cNvPr id="8" name="textruta 7"/>
          <p:cNvSpPr txBox="1"/>
          <p:nvPr/>
        </p:nvSpPr>
        <p:spPr>
          <a:xfrm>
            <a:off x="1089439" y="1307908"/>
            <a:ext cx="1363288" cy="2631490"/>
          </a:xfrm>
          <a:prstGeom prst="rect">
            <a:avLst/>
          </a:prstGeom>
          <a:solidFill>
            <a:schemeClr val="accent2">
              <a:lumMod val="40000"/>
              <a:lumOff val="60000"/>
            </a:schemeClr>
          </a:solidFill>
        </p:spPr>
        <p:txBody>
          <a:bodyPr wrap="square" rtlCol="0">
            <a:spAutoFit/>
          </a:bodyPr>
          <a:lstStyle/>
          <a:p>
            <a:r>
              <a:rPr lang="sv-SE" sz="1100" dirty="0" smtClean="0"/>
              <a:t>Uppgifterna i rapporten baseras som regel på 2018 års resultat. </a:t>
            </a:r>
            <a:endParaRPr lang="sv-SE" sz="1100" dirty="0"/>
          </a:p>
          <a:p>
            <a:endParaRPr lang="sv-SE" sz="1100" dirty="0" smtClean="0"/>
          </a:p>
          <a:p>
            <a:r>
              <a:rPr lang="sv-SE" sz="1100" dirty="0" smtClean="0"/>
              <a:t>Data har hämtats från Vården i siffror under april månad. Vissa datakällor kan ha uppdaterats i ett senare skede. Uppgifterna kan alltså skilja sig åt i några fall. </a:t>
            </a:r>
            <a:endParaRPr lang="sv-SE" sz="1100" dirty="0"/>
          </a:p>
        </p:txBody>
      </p:sp>
    </p:spTree>
    <p:extLst>
      <p:ext uri="{BB962C8B-B14F-4D97-AF65-F5344CB8AC3E}">
        <p14:creationId xmlns:p14="http://schemas.microsoft.com/office/powerpoint/2010/main" val="887878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13. Sjukvårdsrelaterad påverkbar dödlighet enligt </a:t>
            </a:r>
            <a:r>
              <a:rPr lang="sv-SE" sz="2400" b="0" dirty="0" err="1"/>
              <a:t>EUROSTAT:s</a:t>
            </a:r>
            <a:r>
              <a:rPr lang="sv-SE" sz="2400" b="0" dirty="0"/>
              <a:t> urval för orsaker och åldrar – dödsfall per 100 000 invånare, 1998-2017. Åldersstandardiserade värden.</a:t>
            </a:r>
          </a:p>
        </p:txBody>
      </p:sp>
      <p:pic>
        <p:nvPicPr>
          <p:cNvPr id="4" name="Platshållare för innehåll 3"/>
          <p:cNvPicPr>
            <a:picLocks noGrp="1" noChangeAspect="1"/>
          </p:cNvPicPr>
          <p:nvPr>
            <p:ph idx="1"/>
          </p:nvPr>
        </p:nvPicPr>
        <p:blipFill>
          <a:blip r:embed="rId2"/>
          <a:stretch>
            <a:fillRect/>
          </a:stretch>
        </p:blipFill>
        <p:spPr>
          <a:xfrm>
            <a:off x="2591757" y="2179665"/>
            <a:ext cx="6077582" cy="3960000"/>
          </a:xfrm>
          <a:prstGeom prst="rect">
            <a:avLst/>
          </a:prstGeom>
        </p:spPr>
      </p:pic>
      <p:sp>
        <p:nvSpPr>
          <p:cNvPr id="5" name="textruta 4"/>
          <p:cNvSpPr txBox="1"/>
          <p:nvPr/>
        </p:nvSpPr>
        <p:spPr>
          <a:xfrm>
            <a:off x="8769454" y="5493334"/>
            <a:ext cx="3009207" cy="646331"/>
          </a:xfrm>
          <a:prstGeom prst="rect">
            <a:avLst/>
          </a:prstGeom>
          <a:noFill/>
        </p:spPr>
        <p:txBody>
          <a:bodyPr wrap="square" rtlCol="0">
            <a:spAutoFit/>
          </a:bodyPr>
          <a:lstStyle/>
          <a:p>
            <a:r>
              <a:rPr lang="sv-SE" i="1" dirty="0"/>
              <a:t>Källa: Dödsorsaksregistret, Socialstyrelsen </a:t>
            </a:r>
          </a:p>
        </p:txBody>
      </p:sp>
    </p:spTree>
    <p:extLst>
      <p:ext uri="{BB962C8B-B14F-4D97-AF65-F5344CB8AC3E}">
        <p14:creationId xmlns:p14="http://schemas.microsoft.com/office/powerpoint/2010/main" val="3472522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14. Resultatmått för stroke och hjärtinfarkt: Andel som avlider, drabbas av ny sjukdom eller har nedsatt funktionsförmåga. Förändring över tid, med 2017 som senaste år.</a:t>
            </a:r>
          </a:p>
        </p:txBody>
      </p:sp>
      <p:pic>
        <p:nvPicPr>
          <p:cNvPr id="4" name="Platshållare för innehåll 3"/>
          <p:cNvPicPr>
            <a:picLocks noGrp="1" noChangeAspect="1"/>
          </p:cNvPicPr>
          <p:nvPr>
            <p:ph idx="1"/>
          </p:nvPr>
        </p:nvPicPr>
        <p:blipFill>
          <a:blip r:embed="rId2"/>
          <a:stretch>
            <a:fillRect/>
          </a:stretch>
        </p:blipFill>
        <p:spPr>
          <a:xfrm>
            <a:off x="2627017" y="2279418"/>
            <a:ext cx="6073326" cy="3960000"/>
          </a:xfrm>
          <a:prstGeom prst="rect">
            <a:avLst/>
          </a:prstGeom>
        </p:spPr>
      </p:pic>
      <p:sp>
        <p:nvSpPr>
          <p:cNvPr id="5" name="textruta 4"/>
          <p:cNvSpPr txBox="1"/>
          <p:nvPr/>
        </p:nvSpPr>
        <p:spPr>
          <a:xfrm>
            <a:off x="8894618" y="5454588"/>
            <a:ext cx="2984270" cy="784830"/>
          </a:xfrm>
          <a:prstGeom prst="rect">
            <a:avLst/>
          </a:prstGeom>
          <a:noFill/>
        </p:spPr>
        <p:txBody>
          <a:bodyPr wrap="square" rtlCol="0">
            <a:spAutoFit/>
          </a:bodyPr>
          <a:lstStyle/>
          <a:p>
            <a:r>
              <a:rPr lang="sv-SE" sz="1500" i="1" dirty="0"/>
              <a:t>Källa: Riksstroke, SWEDEHEART samt Patientregistret, Socialstyrelsen.</a:t>
            </a:r>
          </a:p>
        </p:txBody>
      </p:sp>
    </p:spTree>
    <p:extLst>
      <p:ext uri="{BB962C8B-B14F-4D97-AF65-F5344CB8AC3E}">
        <p14:creationId xmlns:p14="http://schemas.microsoft.com/office/powerpoint/2010/main" val="2229029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b="0" dirty="0"/>
              <a:t>Diagram 15. Relativ 5-årsöverlevnad vid cancersjukdom, samtliga tumörlägen utom bröst-, prostata- och annan hudcancer än malignt melanom, 1997-2001 till 2012-2016. Avser patienter 30-89 år vid tiden för diagnos. Åldersstandardiserade värden.</a:t>
            </a:r>
          </a:p>
        </p:txBody>
      </p:sp>
      <p:pic>
        <p:nvPicPr>
          <p:cNvPr id="4" name="Platshållare för innehåll 3"/>
          <p:cNvPicPr>
            <a:picLocks noGrp="1" noChangeAspect="1"/>
          </p:cNvPicPr>
          <p:nvPr>
            <p:ph idx="1"/>
          </p:nvPr>
        </p:nvPicPr>
        <p:blipFill>
          <a:blip r:embed="rId2"/>
          <a:stretch>
            <a:fillRect/>
          </a:stretch>
        </p:blipFill>
        <p:spPr>
          <a:xfrm>
            <a:off x="2666572" y="2171353"/>
            <a:ext cx="6077582" cy="3960000"/>
          </a:xfrm>
          <a:prstGeom prst="rect">
            <a:avLst/>
          </a:prstGeom>
        </p:spPr>
      </p:pic>
      <p:sp>
        <p:nvSpPr>
          <p:cNvPr id="5" name="textruta 4"/>
          <p:cNvSpPr txBox="1"/>
          <p:nvPr/>
        </p:nvSpPr>
        <p:spPr>
          <a:xfrm>
            <a:off x="8948178" y="5485022"/>
            <a:ext cx="2651760" cy="646331"/>
          </a:xfrm>
          <a:prstGeom prst="rect">
            <a:avLst/>
          </a:prstGeom>
          <a:noFill/>
        </p:spPr>
        <p:txBody>
          <a:bodyPr wrap="square" rtlCol="0">
            <a:spAutoFit/>
          </a:bodyPr>
          <a:lstStyle/>
          <a:p>
            <a:r>
              <a:rPr lang="sv-SE" i="1" dirty="0"/>
              <a:t>Källa: Cancerregistret, Socialstyrelsen</a:t>
            </a:r>
          </a:p>
        </p:txBody>
      </p:sp>
    </p:spTree>
    <p:extLst>
      <p:ext uri="{BB962C8B-B14F-4D97-AF65-F5344CB8AC3E}">
        <p14:creationId xmlns:p14="http://schemas.microsoft.com/office/powerpoint/2010/main" val="2547848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16. Relativ femårsöverlevnad för alla cancerformer och för ett urval cancertyper, 2002-2006 till 2012-2016. Åldersstandardiserade värden.</a:t>
            </a:r>
          </a:p>
        </p:txBody>
      </p:sp>
      <p:pic>
        <p:nvPicPr>
          <p:cNvPr id="4" name="Platshållare för innehåll 3"/>
          <p:cNvPicPr>
            <a:picLocks noGrp="1" noChangeAspect="1"/>
          </p:cNvPicPr>
          <p:nvPr>
            <p:ph idx="1"/>
          </p:nvPr>
        </p:nvPicPr>
        <p:blipFill>
          <a:blip r:embed="rId2"/>
          <a:stretch>
            <a:fillRect/>
          </a:stretch>
        </p:blipFill>
        <p:spPr>
          <a:xfrm>
            <a:off x="2674885" y="2105994"/>
            <a:ext cx="6077582" cy="3960000"/>
          </a:xfrm>
          <a:prstGeom prst="rect">
            <a:avLst/>
          </a:prstGeom>
        </p:spPr>
      </p:pic>
      <p:sp>
        <p:nvSpPr>
          <p:cNvPr id="5" name="textruta 4"/>
          <p:cNvSpPr txBox="1"/>
          <p:nvPr/>
        </p:nvSpPr>
        <p:spPr>
          <a:xfrm>
            <a:off x="8994370" y="5419663"/>
            <a:ext cx="2701637" cy="646331"/>
          </a:xfrm>
          <a:prstGeom prst="rect">
            <a:avLst/>
          </a:prstGeom>
          <a:noFill/>
        </p:spPr>
        <p:txBody>
          <a:bodyPr wrap="square" rtlCol="0">
            <a:spAutoFit/>
          </a:bodyPr>
          <a:lstStyle/>
          <a:p>
            <a:r>
              <a:rPr lang="sv-SE" i="1" dirty="0"/>
              <a:t>Källa: Cancerregistret, Socialstyrelsen</a:t>
            </a:r>
          </a:p>
        </p:txBody>
      </p:sp>
    </p:spTree>
    <p:extLst>
      <p:ext uri="{BB962C8B-B14F-4D97-AF65-F5344CB8AC3E}">
        <p14:creationId xmlns:p14="http://schemas.microsoft.com/office/powerpoint/2010/main" val="371885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17. Patientskattade resultat (PROM) för ett urval behandlingar. Andel positiva svar. Senaste mätperiod för respektive behandling.</a:t>
            </a:r>
          </a:p>
        </p:txBody>
      </p:sp>
      <p:pic>
        <p:nvPicPr>
          <p:cNvPr id="4" name="Platshållare för innehåll 3"/>
          <p:cNvPicPr>
            <a:picLocks noGrp="1" noChangeAspect="1"/>
          </p:cNvPicPr>
          <p:nvPr>
            <p:ph idx="1"/>
          </p:nvPr>
        </p:nvPicPr>
        <p:blipFill>
          <a:blip r:embed="rId2"/>
          <a:stretch>
            <a:fillRect/>
          </a:stretch>
        </p:blipFill>
        <p:spPr>
          <a:xfrm>
            <a:off x="2591757" y="2105994"/>
            <a:ext cx="6077582" cy="3960000"/>
          </a:xfrm>
          <a:prstGeom prst="rect">
            <a:avLst/>
          </a:prstGeom>
        </p:spPr>
      </p:pic>
      <p:sp>
        <p:nvSpPr>
          <p:cNvPr id="5" name="textruta 4"/>
          <p:cNvSpPr txBox="1"/>
          <p:nvPr/>
        </p:nvSpPr>
        <p:spPr>
          <a:xfrm>
            <a:off x="8811018" y="5111887"/>
            <a:ext cx="2926080" cy="954107"/>
          </a:xfrm>
          <a:prstGeom prst="rect">
            <a:avLst/>
          </a:prstGeom>
          <a:noFill/>
        </p:spPr>
        <p:txBody>
          <a:bodyPr wrap="square" rtlCol="0">
            <a:spAutoFit/>
          </a:bodyPr>
          <a:lstStyle/>
          <a:p>
            <a:r>
              <a:rPr lang="sv-SE" sz="1400" i="1" dirty="0"/>
              <a:t>Källa: Svenska Höftprotesregistret (SHPR), </a:t>
            </a:r>
            <a:r>
              <a:rPr lang="sv-SE" sz="1400" i="1" dirty="0" err="1"/>
              <a:t>Swespine</a:t>
            </a:r>
            <a:r>
              <a:rPr lang="sv-SE" sz="1400" i="1" dirty="0"/>
              <a:t>, Riksstroke, </a:t>
            </a:r>
            <a:r>
              <a:rPr lang="sv-SE" sz="1400" i="1" dirty="0" err="1"/>
              <a:t>GynOp</a:t>
            </a:r>
            <a:r>
              <a:rPr lang="sv-SE" sz="1400" i="1" dirty="0"/>
              <a:t> och Nationella kataraktregistret</a:t>
            </a:r>
          </a:p>
        </p:txBody>
      </p:sp>
    </p:spTree>
    <p:extLst>
      <p:ext uri="{BB962C8B-B14F-4D97-AF65-F5344CB8AC3E}">
        <p14:creationId xmlns:p14="http://schemas.microsoft.com/office/powerpoint/2010/main" val="187778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b="0" dirty="0"/>
              <a:t>Kunskapsbaserad vård och </a:t>
            </a:r>
            <a:r>
              <a:rPr lang="sv-SE" sz="3600" b="0" dirty="0" smtClean="0"/>
              <a:t>måluppfyllelse </a:t>
            </a:r>
            <a:r>
              <a:rPr lang="sv-SE" sz="3600" b="0" dirty="0"/>
              <a:t>i riktlinjer</a:t>
            </a:r>
          </a:p>
        </p:txBody>
      </p:sp>
      <p:pic>
        <p:nvPicPr>
          <p:cNvPr id="4" name="Platshållare för innehåll 3"/>
          <p:cNvPicPr>
            <a:picLocks noGrp="1" noChangeAspect="1"/>
          </p:cNvPicPr>
          <p:nvPr>
            <p:ph idx="1"/>
          </p:nvPr>
        </p:nvPicPr>
        <p:blipFill>
          <a:blip r:embed="rId2"/>
          <a:stretch>
            <a:fillRect/>
          </a:stretch>
        </p:blipFill>
        <p:spPr>
          <a:xfrm>
            <a:off x="664233" y="2229543"/>
            <a:ext cx="8330138" cy="4080825"/>
          </a:xfrm>
          <a:prstGeom prst="rect">
            <a:avLst/>
          </a:prstGeom>
        </p:spPr>
      </p:pic>
      <p:pic>
        <p:nvPicPr>
          <p:cNvPr id="5" name="Bildobjekt 4"/>
          <p:cNvPicPr>
            <a:picLocks noChangeAspect="1"/>
          </p:cNvPicPr>
          <p:nvPr/>
        </p:nvPicPr>
        <p:blipFill>
          <a:blip r:embed="rId3"/>
          <a:stretch>
            <a:fillRect/>
          </a:stretch>
        </p:blipFill>
        <p:spPr>
          <a:xfrm>
            <a:off x="9106921" y="2229543"/>
            <a:ext cx="2806275" cy="3504600"/>
          </a:xfrm>
          <a:prstGeom prst="rect">
            <a:avLst/>
          </a:prstGeom>
        </p:spPr>
      </p:pic>
    </p:spTree>
    <p:extLst>
      <p:ext uri="{BB962C8B-B14F-4D97-AF65-F5344CB8AC3E}">
        <p14:creationId xmlns:p14="http://schemas.microsoft.com/office/powerpoint/2010/main" val="410613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b="0" dirty="0"/>
              <a:t>Kunskapsbaserad vård och måluppfyllelse i </a:t>
            </a:r>
            <a:r>
              <a:rPr lang="sv-SE" sz="3200" b="0" dirty="0" smtClean="0"/>
              <a:t>riktlinjer – färgsättning baserad på måluppfyllelse</a:t>
            </a:r>
            <a:endParaRPr lang="sv-SE" sz="3200" dirty="0"/>
          </a:p>
        </p:txBody>
      </p:sp>
      <p:pic>
        <p:nvPicPr>
          <p:cNvPr id="4" name="Platshållare för innehåll 3"/>
          <p:cNvPicPr>
            <a:picLocks noGrp="1" noChangeAspect="1"/>
          </p:cNvPicPr>
          <p:nvPr>
            <p:ph idx="1"/>
          </p:nvPr>
        </p:nvPicPr>
        <p:blipFill>
          <a:blip r:embed="rId2"/>
          <a:stretch>
            <a:fillRect/>
          </a:stretch>
        </p:blipFill>
        <p:spPr>
          <a:xfrm>
            <a:off x="768762" y="1996787"/>
            <a:ext cx="8118858" cy="4279849"/>
          </a:xfrm>
          <a:prstGeom prst="rect">
            <a:avLst/>
          </a:prstGeom>
        </p:spPr>
      </p:pic>
      <p:pic>
        <p:nvPicPr>
          <p:cNvPr id="5" name="Bildobjekt 4"/>
          <p:cNvPicPr>
            <a:picLocks noChangeAspect="1"/>
          </p:cNvPicPr>
          <p:nvPr/>
        </p:nvPicPr>
        <p:blipFill>
          <a:blip r:embed="rId3"/>
          <a:stretch>
            <a:fillRect/>
          </a:stretch>
        </p:blipFill>
        <p:spPr>
          <a:xfrm>
            <a:off x="8992149" y="1996787"/>
            <a:ext cx="2806275" cy="3504600"/>
          </a:xfrm>
          <a:prstGeom prst="rect">
            <a:avLst/>
          </a:prstGeom>
        </p:spPr>
      </p:pic>
    </p:spTree>
    <p:extLst>
      <p:ext uri="{BB962C8B-B14F-4D97-AF65-F5344CB8AC3E}">
        <p14:creationId xmlns:p14="http://schemas.microsoft.com/office/powerpoint/2010/main" val="2047067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18. Utveckling över tid för ett urval kvalitetsmått för stroke- respektive hjärtinfarktvård, 2011-2018. Andel med önskad behandling eller som uppnått behandlingsmål.</a:t>
            </a:r>
          </a:p>
        </p:txBody>
      </p:sp>
      <p:pic>
        <p:nvPicPr>
          <p:cNvPr id="4" name="Platshållare för innehåll 3"/>
          <p:cNvPicPr>
            <a:picLocks noGrp="1" noChangeAspect="1"/>
          </p:cNvPicPr>
          <p:nvPr>
            <p:ph idx="1"/>
          </p:nvPr>
        </p:nvPicPr>
        <p:blipFill>
          <a:blip r:embed="rId2"/>
          <a:stretch>
            <a:fillRect/>
          </a:stretch>
        </p:blipFill>
        <p:spPr>
          <a:xfrm>
            <a:off x="2600277" y="2237855"/>
            <a:ext cx="6077582" cy="3960000"/>
          </a:xfrm>
          <a:prstGeom prst="rect">
            <a:avLst/>
          </a:prstGeom>
        </p:spPr>
      </p:pic>
      <p:sp>
        <p:nvSpPr>
          <p:cNvPr id="5" name="textruta 4"/>
          <p:cNvSpPr txBox="1"/>
          <p:nvPr/>
        </p:nvSpPr>
        <p:spPr>
          <a:xfrm>
            <a:off x="8840112" y="5551524"/>
            <a:ext cx="2867891" cy="646331"/>
          </a:xfrm>
          <a:prstGeom prst="rect">
            <a:avLst/>
          </a:prstGeom>
          <a:noFill/>
        </p:spPr>
        <p:txBody>
          <a:bodyPr wrap="square" rtlCol="0">
            <a:spAutoFit/>
          </a:bodyPr>
          <a:lstStyle/>
          <a:p>
            <a:r>
              <a:rPr lang="sv-SE" i="1" dirty="0"/>
              <a:t>Källa: SWEDEHEART och Riksstroke</a:t>
            </a:r>
          </a:p>
        </p:txBody>
      </p:sp>
    </p:spTree>
    <p:extLst>
      <p:ext uri="{BB962C8B-B14F-4D97-AF65-F5344CB8AC3E}">
        <p14:creationId xmlns:p14="http://schemas.microsoft.com/office/powerpoint/2010/main" val="3806503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19. Utveckling över tid för ett urval kvalitetsmått vid cancer, 2011-2018. Andel med kontaktssjuksköterska och genomförd multidisciplinär konferens. </a:t>
            </a:r>
            <a:endParaRPr lang="sv-SE" sz="2400" dirty="0"/>
          </a:p>
        </p:txBody>
      </p:sp>
      <p:pic>
        <p:nvPicPr>
          <p:cNvPr id="4" name="Platshållare för innehåll 3"/>
          <p:cNvPicPr>
            <a:picLocks noGrp="1" noChangeAspect="1"/>
          </p:cNvPicPr>
          <p:nvPr>
            <p:ph idx="1"/>
          </p:nvPr>
        </p:nvPicPr>
        <p:blipFill>
          <a:blip r:embed="rId2"/>
          <a:stretch>
            <a:fillRect/>
          </a:stretch>
        </p:blipFill>
        <p:spPr>
          <a:xfrm>
            <a:off x="2430354" y="2196291"/>
            <a:ext cx="6077582" cy="3960000"/>
          </a:xfrm>
          <a:prstGeom prst="rect">
            <a:avLst/>
          </a:prstGeom>
        </p:spPr>
      </p:pic>
      <p:sp>
        <p:nvSpPr>
          <p:cNvPr id="5" name="textruta 4"/>
          <p:cNvSpPr txBox="1"/>
          <p:nvPr/>
        </p:nvSpPr>
        <p:spPr>
          <a:xfrm>
            <a:off x="8661389" y="5325294"/>
            <a:ext cx="3225338" cy="830997"/>
          </a:xfrm>
          <a:prstGeom prst="rect">
            <a:avLst/>
          </a:prstGeom>
          <a:noFill/>
        </p:spPr>
        <p:txBody>
          <a:bodyPr wrap="square" rtlCol="0">
            <a:spAutoFit/>
          </a:bodyPr>
          <a:lstStyle/>
          <a:p>
            <a:r>
              <a:rPr lang="sv-SE" sz="1200" i="1" dirty="0"/>
              <a:t>Källa: Nationella prostatacancerregistret (NPCR), Nationellt kvalitetsregister för bröstcancer, Nationella lungcancerregistret samt Svenska </a:t>
            </a:r>
            <a:r>
              <a:rPr lang="sv-SE" sz="1200" i="1" dirty="0" err="1"/>
              <a:t>kolorektalcancerregistret</a:t>
            </a:r>
            <a:endParaRPr lang="sv-SE" sz="1200" i="1" dirty="0"/>
          </a:p>
        </p:txBody>
      </p:sp>
    </p:spTree>
    <p:extLst>
      <p:ext uri="{BB962C8B-B14F-4D97-AF65-F5344CB8AC3E}">
        <p14:creationId xmlns:p14="http://schemas.microsoft.com/office/powerpoint/2010/main" val="3603501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20. Blodfettssänkande behandling, ögonbotten- och fotundersökning vid diabetes, 2015-2018. Andel i primärvård samt vid diabetes typ </a:t>
            </a:r>
            <a:r>
              <a:rPr lang="sv-SE" sz="2400" b="0" dirty="0" smtClean="0"/>
              <a:t>1.</a:t>
            </a:r>
            <a:endParaRPr lang="sv-SE" sz="2400" b="0" dirty="0"/>
          </a:p>
        </p:txBody>
      </p:sp>
      <p:pic>
        <p:nvPicPr>
          <p:cNvPr id="4" name="Platshållare för innehåll 3"/>
          <p:cNvPicPr>
            <a:picLocks noGrp="1" noChangeAspect="1"/>
          </p:cNvPicPr>
          <p:nvPr>
            <p:ph idx="1"/>
          </p:nvPr>
        </p:nvPicPr>
        <p:blipFill>
          <a:blip r:embed="rId2"/>
          <a:stretch>
            <a:fillRect/>
          </a:stretch>
        </p:blipFill>
        <p:spPr>
          <a:xfrm>
            <a:off x="2575132" y="2197434"/>
            <a:ext cx="6077582" cy="3960000"/>
          </a:xfrm>
          <a:prstGeom prst="rect">
            <a:avLst/>
          </a:prstGeom>
        </p:spPr>
      </p:pic>
      <p:sp>
        <p:nvSpPr>
          <p:cNvPr id="5" name="textruta 4"/>
          <p:cNvSpPr txBox="1"/>
          <p:nvPr/>
        </p:nvSpPr>
        <p:spPr>
          <a:xfrm>
            <a:off x="8877519" y="5511103"/>
            <a:ext cx="2793077" cy="646331"/>
          </a:xfrm>
          <a:prstGeom prst="rect">
            <a:avLst/>
          </a:prstGeom>
          <a:noFill/>
        </p:spPr>
        <p:txBody>
          <a:bodyPr wrap="square" rtlCol="0">
            <a:spAutoFit/>
          </a:bodyPr>
          <a:lstStyle/>
          <a:p>
            <a:r>
              <a:rPr lang="sv-SE" i="1" dirty="0"/>
              <a:t>Källa: Nationella diabetesregistret (NDR)</a:t>
            </a:r>
          </a:p>
        </p:txBody>
      </p:sp>
    </p:spTree>
    <p:extLst>
      <p:ext uri="{BB962C8B-B14F-4D97-AF65-F5344CB8AC3E}">
        <p14:creationId xmlns:p14="http://schemas.microsoft.com/office/powerpoint/2010/main" val="290287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algn="ctr"/>
            <a:r>
              <a:rPr lang="sv-SE" b="0" dirty="0"/>
              <a:t>Omställning till </a:t>
            </a:r>
            <a:r>
              <a:rPr lang="sv-SE" b="0"/>
              <a:t>Nära </a:t>
            </a:r>
            <a:r>
              <a:rPr lang="sv-SE" b="0" smtClean="0"/>
              <a:t>vård </a:t>
            </a:r>
            <a:endParaRPr lang="sv-SE" dirty="0"/>
          </a:p>
        </p:txBody>
      </p:sp>
      <p:pic>
        <p:nvPicPr>
          <p:cNvPr id="2" name="Platshållare för innehåll 1"/>
          <p:cNvPicPr>
            <a:picLocks noGrp="1" noChangeAspect="1"/>
          </p:cNvPicPr>
          <p:nvPr>
            <p:ph idx="1"/>
          </p:nvPr>
        </p:nvPicPr>
        <p:blipFill>
          <a:blip r:embed="rId2"/>
          <a:stretch>
            <a:fillRect/>
          </a:stretch>
        </p:blipFill>
        <p:spPr>
          <a:xfrm>
            <a:off x="859933" y="1946911"/>
            <a:ext cx="7672955" cy="3738563"/>
          </a:xfrm>
          <a:prstGeom prst="rect">
            <a:avLst/>
          </a:prstGeom>
        </p:spPr>
      </p:pic>
      <p:pic>
        <p:nvPicPr>
          <p:cNvPr id="3" name="Bildobjekt 2"/>
          <p:cNvPicPr>
            <a:picLocks noChangeAspect="1"/>
          </p:cNvPicPr>
          <p:nvPr/>
        </p:nvPicPr>
        <p:blipFill>
          <a:blip r:embed="rId3"/>
          <a:stretch>
            <a:fillRect/>
          </a:stretch>
        </p:blipFill>
        <p:spPr>
          <a:xfrm>
            <a:off x="8728588" y="1946911"/>
            <a:ext cx="3090940" cy="3505504"/>
          </a:xfrm>
          <a:prstGeom prst="rect">
            <a:avLst/>
          </a:prstGeom>
        </p:spPr>
      </p:pic>
    </p:spTree>
    <p:extLst>
      <p:ext uri="{BB962C8B-B14F-4D97-AF65-F5344CB8AC3E}">
        <p14:creationId xmlns:p14="http://schemas.microsoft.com/office/powerpoint/2010/main" val="3239343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874602"/>
            <a:ext cx="9992683" cy="1231392"/>
          </a:xfrm>
        </p:spPr>
        <p:txBody>
          <a:bodyPr/>
          <a:lstStyle/>
          <a:p>
            <a:r>
              <a:rPr lang="sv-SE" dirty="0"/>
              <a:t>Ekonomiska resultat och kostnader</a:t>
            </a:r>
          </a:p>
        </p:txBody>
      </p:sp>
      <p:pic>
        <p:nvPicPr>
          <p:cNvPr id="4" name="Platshållare för innehåll 3"/>
          <p:cNvPicPr>
            <a:picLocks noGrp="1" noChangeAspect="1"/>
          </p:cNvPicPr>
          <p:nvPr>
            <p:ph idx="1"/>
          </p:nvPr>
        </p:nvPicPr>
        <p:blipFill>
          <a:blip r:embed="rId2"/>
          <a:stretch>
            <a:fillRect/>
          </a:stretch>
        </p:blipFill>
        <p:spPr>
          <a:xfrm>
            <a:off x="1147921" y="1797281"/>
            <a:ext cx="7424051" cy="4242494"/>
          </a:xfrm>
          <a:prstGeom prst="rect">
            <a:avLst/>
          </a:prstGeom>
        </p:spPr>
      </p:pic>
      <p:pic>
        <p:nvPicPr>
          <p:cNvPr id="5" name="Bildobjekt 4"/>
          <p:cNvPicPr>
            <a:picLocks noChangeAspect="1"/>
          </p:cNvPicPr>
          <p:nvPr/>
        </p:nvPicPr>
        <p:blipFill>
          <a:blip r:embed="rId3"/>
          <a:stretch>
            <a:fillRect/>
          </a:stretch>
        </p:blipFill>
        <p:spPr>
          <a:xfrm>
            <a:off x="8813816" y="1797281"/>
            <a:ext cx="2084944" cy="2970000"/>
          </a:xfrm>
          <a:prstGeom prst="rect">
            <a:avLst/>
          </a:prstGeom>
        </p:spPr>
      </p:pic>
    </p:spTree>
    <p:extLst>
      <p:ext uri="{BB962C8B-B14F-4D97-AF65-F5344CB8AC3E}">
        <p14:creationId xmlns:p14="http://schemas.microsoft.com/office/powerpoint/2010/main" val="167432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21. Resultat i regioner 2017 och 2018. Kronor per invånare.</a:t>
            </a:r>
          </a:p>
        </p:txBody>
      </p:sp>
      <p:pic>
        <p:nvPicPr>
          <p:cNvPr id="4" name="Platshållare för innehåll 3"/>
          <p:cNvPicPr>
            <a:picLocks noGrp="1" noChangeAspect="1"/>
          </p:cNvPicPr>
          <p:nvPr>
            <p:ph idx="1"/>
          </p:nvPr>
        </p:nvPicPr>
        <p:blipFill>
          <a:blip r:embed="rId2"/>
          <a:stretch>
            <a:fillRect/>
          </a:stretch>
        </p:blipFill>
        <p:spPr>
          <a:xfrm>
            <a:off x="2601283" y="1747403"/>
            <a:ext cx="6075453" cy="3960000"/>
          </a:xfrm>
          <a:prstGeom prst="rect">
            <a:avLst/>
          </a:prstGeom>
        </p:spPr>
      </p:pic>
      <p:sp>
        <p:nvSpPr>
          <p:cNvPr id="5" name="textruta 4"/>
          <p:cNvSpPr txBox="1"/>
          <p:nvPr/>
        </p:nvSpPr>
        <p:spPr>
          <a:xfrm>
            <a:off x="8836429" y="5062451"/>
            <a:ext cx="2643447" cy="923330"/>
          </a:xfrm>
          <a:prstGeom prst="rect">
            <a:avLst/>
          </a:prstGeom>
          <a:noFill/>
        </p:spPr>
        <p:txBody>
          <a:bodyPr wrap="square" rtlCol="0">
            <a:spAutoFit/>
          </a:bodyPr>
          <a:lstStyle/>
          <a:p>
            <a:r>
              <a:rPr lang="sv-SE" i="1" dirty="0"/>
              <a:t>Källa: Statistiska </a:t>
            </a:r>
            <a:r>
              <a:rPr lang="sv-SE" i="1" dirty="0" smtClean="0"/>
              <a:t>centralbyrån</a:t>
            </a:r>
          </a:p>
          <a:p>
            <a:endParaRPr lang="sv-SE" i="1" dirty="0"/>
          </a:p>
        </p:txBody>
      </p:sp>
    </p:spTree>
    <p:extLst>
      <p:ext uri="{BB962C8B-B14F-4D97-AF65-F5344CB8AC3E}">
        <p14:creationId xmlns:p14="http://schemas.microsoft.com/office/powerpoint/2010/main" val="4176240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22. Investeringar i region och koncern, utfall samt prognos, </a:t>
            </a:r>
            <a:r>
              <a:rPr lang="sv-SE" sz="2400" b="0" dirty="0" smtClean="0"/>
              <a:t>2009-2022.</a:t>
            </a:r>
            <a:endParaRPr lang="sv-SE" sz="2400" b="0" dirty="0"/>
          </a:p>
        </p:txBody>
      </p:sp>
      <p:pic>
        <p:nvPicPr>
          <p:cNvPr id="4" name="Platshållare för innehåll 3"/>
          <p:cNvPicPr>
            <a:picLocks noGrp="1" noChangeAspect="1"/>
          </p:cNvPicPr>
          <p:nvPr>
            <p:ph idx="1"/>
          </p:nvPr>
        </p:nvPicPr>
        <p:blipFill>
          <a:blip r:embed="rId2"/>
          <a:stretch>
            <a:fillRect/>
          </a:stretch>
        </p:blipFill>
        <p:spPr>
          <a:xfrm>
            <a:off x="2435530" y="1888720"/>
            <a:ext cx="6067229" cy="3960000"/>
          </a:xfrm>
          <a:prstGeom prst="rect">
            <a:avLst/>
          </a:prstGeom>
        </p:spPr>
      </p:pic>
      <p:sp>
        <p:nvSpPr>
          <p:cNvPr id="5" name="textruta 4"/>
          <p:cNvSpPr txBox="1"/>
          <p:nvPr/>
        </p:nvSpPr>
        <p:spPr>
          <a:xfrm>
            <a:off x="8819803" y="5202389"/>
            <a:ext cx="2294313" cy="646331"/>
          </a:xfrm>
          <a:prstGeom prst="rect">
            <a:avLst/>
          </a:prstGeom>
          <a:noFill/>
        </p:spPr>
        <p:txBody>
          <a:bodyPr wrap="square" rtlCol="0">
            <a:spAutoFit/>
          </a:bodyPr>
          <a:lstStyle/>
          <a:p>
            <a:r>
              <a:rPr lang="sv-SE" i="1" dirty="0"/>
              <a:t>Källa: Statistiska centralbyrå</a:t>
            </a:r>
            <a:r>
              <a:rPr lang="sv-SE" dirty="0"/>
              <a:t>n</a:t>
            </a:r>
          </a:p>
        </p:txBody>
      </p:sp>
    </p:spTree>
    <p:extLst>
      <p:ext uri="{BB962C8B-B14F-4D97-AF65-F5344CB8AC3E}">
        <p14:creationId xmlns:p14="http://schemas.microsoft.com/office/powerpoint/2010/main" val="1645495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solidFill>
                  <a:srgbClr val="000000"/>
                </a:solidFill>
                <a:latin typeface="Arial" panose="020B0604020202020204" pitchFamily="34" charset="0"/>
              </a:rPr>
              <a:t>Diagram 23. Demografiska behov i regionerna – årlig resursbehovsförändring som följd av befolkningens antal och sammansättning, </a:t>
            </a:r>
            <a:r>
              <a:rPr lang="sv-SE" sz="2400" b="0" dirty="0" smtClean="0">
                <a:solidFill>
                  <a:srgbClr val="000000"/>
                </a:solidFill>
                <a:latin typeface="Arial" panose="020B0604020202020204" pitchFamily="34" charset="0"/>
              </a:rPr>
              <a:t>1980-2030.</a:t>
            </a:r>
            <a:r>
              <a:rPr lang="sv-SE" sz="2400" b="0" dirty="0">
                <a:solidFill>
                  <a:srgbClr val="000000"/>
                </a:solidFill>
                <a:latin typeface="Arial" panose="020B0604020202020204" pitchFamily="34" charset="0"/>
              </a:rPr>
              <a:t/>
            </a:r>
            <a:br>
              <a:rPr lang="sv-SE" sz="2400" b="0" dirty="0">
                <a:solidFill>
                  <a:srgbClr val="000000"/>
                </a:solidFill>
                <a:latin typeface="Arial" panose="020B0604020202020204" pitchFamily="34" charset="0"/>
              </a:rPr>
            </a:br>
            <a:endParaRPr lang="sv-SE" sz="2400" dirty="0"/>
          </a:p>
        </p:txBody>
      </p:sp>
      <p:pic>
        <p:nvPicPr>
          <p:cNvPr id="4" name="Platshållare för innehåll 3"/>
          <p:cNvPicPr>
            <a:picLocks noGrp="1" noChangeAspect="1"/>
          </p:cNvPicPr>
          <p:nvPr>
            <p:ph idx="1"/>
          </p:nvPr>
        </p:nvPicPr>
        <p:blipFill>
          <a:blip r:embed="rId2"/>
          <a:stretch>
            <a:fillRect/>
          </a:stretch>
        </p:blipFill>
        <p:spPr>
          <a:xfrm>
            <a:off x="2432482" y="2238997"/>
            <a:ext cx="6073326" cy="3960000"/>
          </a:xfrm>
          <a:prstGeom prst="rect">
            <a:avLst/>
          </a:prstGeom>
        </p:spPr>
      </p:pic>
      <p:sp>
        <p:nvSpPr>
          <p:cNvPr id="5" name="textruta 4"/>
          <p:cNvSpPr txBox="1"/>
          <p:nvPr/>
        </p:nvSpPr>
        <p:spPr>
          <a:xfrm>
            <a:off x="8698795" y="5368000"/>
            <a:ext cx="2867891" cy="830997"/>
          </a:xfrm>
          <a:prstGeom prst="rect">
            <a:avLst/>
          </a:prstGeom>
          <a:noFill/>
        </p:spPr>
        <p:txBody>
          <a:bodyPr wrap="square" rtlCol="0">
            <a:spAutoFit/>
          </a:bodyPr>
          <a:lstStyle/>
          <a:p>
            <a:r>
              <a:rPr lang="sv-SE" sz="1600" i="1" dirty="0"/>
              <a:t>Källa: Statistiska Centralbyrån och Sveriges Kommuner och Landsting</a:t>
            </a:r>
          </a:p>
        </p:txBody>
      </p:sp>
    </p:spTree>
    <p:extLst>
      <p:ext uri="{BB962C8B-B14F-4D97-AF65-F5344CB8AC3E}">
        <p14:creationId xmlns:p14="http://schemas.microsoft.com/office/powerpoint/2010/main" val="259684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24. Hälso- och sjukvårdsvårdkostnader totalt och som andel av BNP, 2001-2017.</a:t>
            </a:r>
          </a:p>
        </p:txBody>
      </p:sp>
      <p:pic>
        <p:nvPicPr>
          <p:cNvPr id="4" name="Platshållare för innehåll 3"/>
          <p:cNvPicPr>
            <a:picLocks noGrp="1" noChangeAspect="1"/>
          </p:cNvPicPr>
          <p:nvPr>
            <p:ph idx="1"/>
          </p:nvPr>
        </p:nvPicPr>
        <p:blipFill>
          <a:blip r:embed="rId2"/>
          <a:stretch>
            <a:fillRect/>
          </a:stretch>
        </p:blipFill>
        <p:spPr>
          <a:xfrm>
            <a:off x="2605165" y="1980160"/>
            <a:ext cx="6067229" cy="3960000"/>
          </a:xfrm>
          <a:prstGeom prst="rect">
            <a:avLst/>
          </a:prstGeom>
        </p:spPr>
      </p:pic>
      <p:sp>
        <p:nvSpPr>
          <p:cNvPr id="5" name="textruta 4"/>
          <p:cNvSpPr txBox="1"/>
          <p:nvPr/>
        </p:nvSpPr>
        <p:spPr>
          <a:xfrm>
            <a:off x="9022992" y="5293829"/>
            <a:ext cx="2502131" cy="646331"/>
          </a:xfrm>
          <a:prstGeom prst="rect">
            <a:avLst/>
          </a:prstGeom>
          <a:noFill/>
        </p:spPr>
        <p:txBody>
          <a:bodyPr wrap="square" rtlCol="0">
            <a:spAutoFit/>
          </a:bodyPr>
          <a:lstStyle/>
          <a:p>
            <a:r>
              <a:rPr lang="sv-SE" i="1" dirty="0"/>
              <a:t>Källa: Statistiska Centralbyrån</a:t>
            </a:r>
          </a:p>
        </p:txBody>
      </p:sp>
    </p:spTree>
    <p:extLst>
      <p:ext uri="{BB962C8B-B14F-4D97-AF65-F5344CB8AC3E}">
        <p14:creationId xmlns:p14="http://schemas.microsoft.com/office/powerpoint/2010/main" val="1591840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25. Delverksamheters andel av de totala hälso- och sjukvårdskostnaderna inklusive tandvård, 2007-2017. Regionernas nettokostnad i fasta priser.</a:t>
            </a:r>
          </a:p>
        </p:txBody>
      </p:sp>
      <p:pic>
        <p:nvPicPr>
          <p:cNvPr id="4" name="Platshållare för innehåll 3"/>
          <p:cNvPicPr>
            <a:picLocks noGrp="1" noChangeAspect="1"/>
          </p:cNvPicPr>
          <p:nvPr>
            <p:ph idx="1"/>
          </p:nvPr>
        </p:nvPicPr>
        <p:blipFill>
          <a:blip r:embed="rId2"/>
          <a:stretch>
            <a:fillRect/>
          </a:stretch>
        </p:blipFill>
        <p:spPr>
          <a:xfrm>
            <a:off x="2576138" y="2287731"/>
            <a:ext cx="6075453" cy="3960000"/>
          </a:xfrm>
          <a:prstGeom prst="rect">
            <a:avLst/>
          </a:prstGeom>
        </p:spPr>
      </p:pic>
      <p:sp>
        <p:nvSpPr>
          <p:cNvPr id="5" name="textruta 4"/>
          <p:cNvSpPr txBox="1"/>
          <p:nvPr/>
        </p:nvSpPr>
        <p:spPr>
          <a:xfrm>
            <a:off x="8836429" y="5416734"/>
            <a:ext cx="3000895" cy="830997"/>
          </a:xfrm>
          <a:prstGeom prst="rect">
            <a:avLst/>
          </a:prstGeom>
          <a:noFill/>
        </p:spPr>
        <p:txBody>
          <a:bodyPr wrap="square" rtlCol="0">
            <a:spAutoFit/>
          </a:bodyPr>
          <a:lstStyle/>
          <a:p>
            <a:r>
              <a:rPr lang="sv-SE" sz="1600" i="1" dirty="0"/>
              <a:t>Källa: Statistiska Centralbyrån och Sveriges Kommuner och Landsting</a:t>
            </a:r>
          </a:p>
        </p:txBody>
      </p:sp>
    </p:spTree>
    <p:extLst>
      <p:ext uri="{BB962C8B-B14F-4D97-AF65-F5344CB8AC3E}">
        <p14:creationId xmlns:p14="http://schemas.microsoft.com/office/powerpoint/2010/main" val="3849849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26. Kostnadsutvecklingen för delverksamheter i hälso- och sjukvården, 2009-2017. Nettokostnad per invånare i fasta priser, exklusive läkemedelskostnader enligt förmånen. 2009=100.</a:t>
            </a:r>
          </a:p>
        </p:txBody>
      </p:sp>
      <p:pic>
        <p:nvPicPr>
          <p:cNvPr id="4" name="Platshållare för innehåll 3"/>
          <p:cNvPicPr>
            <a:picLocks noGrp="1" noChangeAspect="1"/>
          </p:cNvPicPr>
          <p:nvPr>
            <p:ph idx="1"/>
          </p:nvPr>
        </p:nvPicPr>
        <p:blipFill>
          <a:blip r:embed="rId2"/>
          <a:stretch>
            <a:fillRect/>
          </a:stretch>
        </p:blipFill>
        <p:spPr>
          <a:xfrm>
            <a:off x="2432482" y="2221229"/>
            <a:ext cx="6073326" cy="3960000"/>
          </a:xfrm>
          <a:prstGeom prst="rect">
            <a:avLst/>
          </a:prstGeom>
        </p:spPr>
      </p:pic>
      <p:sp>
        <p:nvSpPr>
          <p:cNvPr id="5" name="textruta 4"/>
          <p:cNvSpPr txBox="1"/>
          <p:nvPr/>
        </p:nvSpPr>
        <p:spPr>
          <a:xfrm>
            <a:off x="8594887" y="5596454"/>
            <a:ext cx="3358342" cy="584775"/>
          </a:xfrm>
          <a:prstGeom prst="rect">
            <a:avLst/>
          </a:prstGeom>
          <a:noFill/>
        </p:spPr>
        <p:txBody>
          <a:bodyPr wrap="square" rtlCol="0">
            <a:spAutoFit/>
          </a:bodyPr>
          <a:lstStyle/>
          <a:p>
            <a:r>
              <a:rPr lang="sv-SE" sz="1600" i="1" dirty="0"/>
              <a:t>Källa: Statistiska Centralbyrån och Sveriges Kommuner och Landsting</a:t>
            </a:r>
          </a:p>
        </p:txBody>
      </p:sp>
    </p:spTree>
    <p:extLst>
      <p:ext uri="{BB962C8B-B14F-4D97-AF65-F5344CB8AC3E}">
        <p14:creationId xmlns:p14="http://schemas.microsoft.com/office/powerpoint/2010/main" val="3575525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Kompetensförsörjning</a:t>
            </a:r>
            <a:endParaRPr lang="sv-SE" dirty="0"/>
          </a:p>
        </p:txBody>
      </p:sp>
      <p:pic>
        <p:nvPicPr>
          <p:cNvPr id="4" name="Platshållare för innehåll 3"/>
          <p:cNvPicPr>
            <a:picLocks noGrp="1" noChangeAspect="1"/>
          </p:cNvPicPr>
          <p:nvPr>
            <p:ph idx="1"/>
          </p:nvPr>
        </p:nvPicPr>
        <p:blipFill>
          <a:blip r:embed="rId2"/>
          <a:stretch>
            <a:fillRect/>
          </a:stretch>
        </p:blipFill>
        <p:spPr>
          <a:xfrm>
            <a:off x="530638" y="1872096"/>
            <a:ext cx="8601547" cy="4071504"/>
          </a:xfrm>
          <a:prstGeom prst="rect">
            <a:avLst/>
          </a:prstGeom>
        </p:spPr>
      </p:pic>
      <p:pic>
        <p:nvPicPr>
          <p:cNvPr id="7" name="Bildobjekt 6"/>
          <p:cNvPicPr>
            <a:picLocks noChangeAspect="1"/>
          </p:cNvPicPr>
          <p:nvPr/>
        </p:nvPicPr>
        <p:blipFill>
          <a:blip r:embed="rId3"/>
          <a:stretch>
            <a:fillRect/>
          </a:stretch>
        </p:blipFill>
        <p:spPr>
          <a:xfrm>
            <a:off x="9352853" y="1872096"/>
            <a:ext cx="2430788" cy="4395601"/>
          </a:xfrm>
          <a:prstGeom prst="rect">
            <a:avLst/>
          </a:prstGeom>
        </p:spPr>
      </p:pic>
    </p:spTree>
    <p:extLst>
      <p:ext uri="{BB962C8B-B14F-4D97-AF65-F5344CB8AC3E}">
        <p14:creationId xmlns:p14="http://schemas.microsoft.com/office/powerpoint/2010/main" val="507117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27. Procentuell förändring av antal personer i befolkningen i några åldersgrupper, 2019-2029.</a:t>
            </a:r>
          </a:p>
        </p:txBody>
      </p:sp>
      <p:sp>
        <p:nvSpPr>
          <p:cNvPr id="5" name="textruta 4"/>
          <p:cNvSpPr txBox="1"/>
          <p:nvPr/>
        </p:nvSpPr>
        <p:spPr>
          <a:xfrm>
            <a:off x="8977746" y="5419662"/>
            <a:ext cx="2344189" cy="646331"/>
          </a:xfrm>
          <a:prstGeom prst="rect">
            <a:avLst/>
          </a:prstGeom>
          <a:noFill/>
        </p:spPr>
        <p:txBody>
          <a:bodyPr wrap="square" rtlCol="0">
            <a:spAutoFit/>
          </a:bodyPr>
          <a:lstStyle/>
          <a:p>
            <a:r>
              <a:rPr lang="sv-SE" i="1" dirty="0"/>
              <a:t>Källa: Statistiska Centralbyrån</a:t>
            </a:r>
          </a:p>
        </p:txBody>
      </p:sp>
      <p:pic>
        <p:nvPicPr>
          <p:cNvPr id="6" name="Platshållare för innehåll 5"/>
          <p:cNvPicPr>
            <a:picLocks noGrp="1" noChangeAspect="1"/>
          </p:cNvPicPr>
          <p:nvPr>
            <p:ph idx="1"/>
          </p:nvPr>
        </p:nvPicPr>
        <p:blipFill>
          <a:blip r:embed="rId2"/>
          <a:stretch>
            <a:fillRect/>
          </a:stretch>
        </p:blipFill>
        <p:spPr>
          <a:xfrm>
            <a:off x="2601283" y="2004263"/>
            <a:ext cx="6075453" cy="3960000"/>
          </a:xfrm>
          <a:prstGeom prst="rect">
            <a:avLst/>
          </a:prstGeom>
        </p:spPr>
      </p:pic>
    </p:spTree>
    <p:extLst>
      <p:ext uri="{BB962C8B-B14F-4D97-AF65-F5344CB8AC3E}">
        <p14:creationId xmlns:p14="http://schemas.microsoft.com/office/powerpoint/2010/main" val="1073289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28. Andel heltidsanställda och heltidsarbetande i riket, </a:t>
            </a:r>
            <a:r>
              <a:rPr lang="sv-SE" sz="2400" b="0" dirty="0" smtClean="0"/>
              <a:t>2009-2018.</a:t>
            </a:r>
            <a:endParaRPr lang="sv-SE" sz="2400" b="0" dirty="0"/>
          </a:p>
        </p:txBody>
      </p:sp>
      <p:pic>
        <p:nvPicPr>
          <p:cNvPr id="4" name="Platshållare för innehåll 3"/>
          <p:cNvPicPr>
            <a:picLocks noGrp="1" noChangeAspect="1"/>
          </p:cNvPicPr>
          <p:nvPr>
            <p:ph idx="1"/>
          </p:nvPr>
        </p:nvPicPr>
        <p:blipFill>
          <a:blip r:embed="rId2"/>
          <a:stretch>
            <a:fillRect/>
          </a:stretch>
        </p:blipFill>
        <p:spPr>
          <a:xfrm>
            <a:off x="2186650" y="1888720"/>
            <a:ext cx="6073326" cy="3960000"/>
          </a:xfrm>
          <a:prstGeom prst="rect">
            <a:avLst/>
          </a:prstGeom>
        </p:spPr>
      </p:pic>
      <p:sp>
        <p:nvSpPr>
          <p:cNvPr id="5" name="textruta 4"/>
          <p:cNvSpPr txBox="1"/>
          <p:nvPr/>
        </p:nvSpPr>
        <p:spPr>
          <a:xfrm>
            <a:off x="8403694" y="5263945"/>
            <a:ext cx="3125585" cy="584775"/>
          </a:xfrm>
          <a:prstGeom prst="rect">
            <a:avLst/>
          </a:prstGeom>
          <a:noFill/>
        </p:spPr>
        <p:txBody>
          <a:bodyPr wrap="square" rtlCol="0">
            <a:spAutoFit/>
          </a:bodyPr>
          <a:lstStyle/>
          <a:p>
            <a:r>
              <a:rPr lang="sv-SE" sz="1600" i="1" dirty="0" smtClean="0"/>
              <a:t>Källa: </a:t>
            </a:r>
            <a:r>
              <a:rPr lang="sv-SE" sz="1600" i="1" dirty="0"/>
              <a:t>Sveriges Kommuner och Landsting, personalstatistik</a:t>
            </a:r>
          </a:p>
        </p:txBody>
      </p:sp>
    </p:spTree>
    <p:extLst>
      <p:ext uri="{BB962C8B-B14F-4D97-AF65-F5344CB8AC3E}">
        <p14:creationId xmlns:p14="http://schemas.microsoft.com/office/powerpoint/2010/main" val="131904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1. Antal vårddagar, vårdtillfällen och vårdade personer i sluten vård per 100 000 invånare, 1999-2017. Index (1999=100) </a:t>
            </a:r>
            <a:endParaRPr lang="sv-SE" sz="2400" dirty="0"/>
          </a:p>
        </p:txBody>
      </p:sp>
      <p:pic>
        <p:nvPicPr>
          <p:cNvPr id="4" name="Platshållare för innehåll 3"/>
          <p:cNvPicPr>
            <a:picLocks noGrp="1" noChangeAspect="1"/>
          </p:cNvPicPr>
          <p:nvPr>
            <p:ph idx="1"/>
          </p:nvPr>
        </p:nvPicPr>
        <p:blipFill>
          <a:blip r:embed="rId2"/>
          <a:stretch>
            <a:fillRect/>
          </a:stretch>
        </p:blipFill>
        <p:spPr>
          <a:xfrm>
            <a:off x="2607323" y="1913658"/>
            <a:ext cx="6062654" cy="3960000"/>
          </a:xfrm>
          <a:prstGeom prst="rect">
            <a:avLst/>
          </a:prstGeom>
        </p:spPr>
      </p:pic>
      <p:sp>
        <p:nvSpPr>
          <p:cNvPr id="6" name="textruta 5"/>
          <p:cNvSpPr txBox="1"/>
          <p:nvPr/>
        </p:nvSpPr>
        <p:spPr>
          <a:xfrm>
            <a:off x="8844268" y="5227327"/>
            <a:ext cx="2859579" cy="646331"/>
          </a:xfrm>
          <a:prstGeom prst="rect">
            <a:avLst/>
          </a:prstGeom>
          <a:noFill/>
        </p:spPr>
        <p:txBody>
          <a:bodyPr wrap="square" rtlCol="0">
            <a:spAutoFit/>
          </a:bodyPr>
          <a:lstStyle/>
          <a:p>
            <a:r>
              <a:rPr lang="sv-SE" i="1" dirty="0"/>
              <a:t>Källa: Socialstyrelsens statistikdatabaser</a:t>
            </a:r>
          </a:p>
        </p:txBody>
      </p:sp>
    </p:spTree>
    <p:extLst>
      <p:ext uri="{BB962C8B-B14F-4D97-AF65-F5344CB8AC3E}">
        <p14:creationId xmlns:p14="http://schemas.microsoft.com/office/powerpoint/2010/main" val="950219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300" b="0" dirty="0"/>
              <a:t>Diagram 29. Antalet anställda 65 år och äldre i regionerna </a:t>
            </a:r>
            <a:r>
              <a:rPr lang="sv-SE" sz="2300" b="0" dirty="0" smtClean="0"/>
              <a:t>2005-2018.</a:t>
            </a:r>
            <a:r>
              <a:rPr lang="sv-SE" sz="2400" b="0" dirty="0"/>
              <a:t/>
            </a:r>
            <a:br>
              <a:rPr lang="sv-SE" sz="2400" b="0" dirty="0"/>
            </a:br>
            <a:endParaRPr lang="sv-SE" sz="2400" b="0" dirty="0"/>
          </a:p>
        </p:txBody>
      </p:sp>
      <p:pic>
        <p:nvPicPr>
          <p:cNvPr id="4" name="Platshållare för innehåll 3"/>
          <p:cNvPicPr>
            <a:picLocks noGrp="1" noChangeAspect="1"/>
          </p:cNvPicPr>
          <p:nvPr>
            <p:ph idx="1"/>
          </p:nvPr>
        </p:nvPicPr>
        <p:blipFill>
          <a:blip r:embed="rId2"/>
          <a:stretch>
            <a:fillRect/>
          </a:stretch>
        </p:blipFill>
        <p:spPr>
          <a:xfrm>
            <a:off x="2211380" y="1714153"/>
            <a:ext cx="6073326" cy="3960000"/>
          </a:xfrm>
          <a:prstGeom prst="rect">
            <a:avLst/>
          </a:prstGeom>
        </p:spPr>
      </p:pic>
      <p:sp>
        <p:nvSpPr>
          <p:cNvPr id="5" name="textruta 4"/>
          <p:cNvSpPr txBox="1"/>
          <p:nvPr/>
        </p:nvSpPr>
        <p:spPr>
          <a:xfrm>
            <a:off x="8486821" y="5089378"/>
            <a:ext cx="3142684" cy="584775"/>
          </a:xfrm>
          <a:prstGeom prst="rect">
            <a:avLst/>
          </a:prstGeom>
          <a:noFill/>
        </p:spPr>
        <p:txBody>
          <a:bodyPr wrap="square" rtlCol="0">
            <a:spAutoFit/>
          </a:bodyPr>
          <a:lstStyle/>
          <a:p>
            <a:r>
              <a:rPr lang="sv-SE" sz="1600" i="1" dirty="0" smtClean="0"/>
              <a:t>Källa: </a:t>
            </a:r>
            <a:r>
              <a:rPr lang="sv-SE" sz="1600" i="1" dirty="0"/>
              <a:t>Sveriges Kommuner och Landsting, personalstatistik</a:t>
            </a:r>
          </a:p>
        </p:txBody>
      </p:sp>
    </p:spTree>
    <p:extLst>
      <p:ext uri="{BB962C8B-B14F-4D97-AF65-F5344CB8AC3E}">
        <p14:creationId xmlns:p14="http://schemas.microsoft.com/office/powerpoint/2010/main" val="8305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2. Antal disponibla vårdplatser i somatisk och psykiatrisk sjukvård samt disponibla vårdplatser per 1 000 invånare 2006-2018. </a:t>
            </a:r>
            <a:br>
              <a:rPr lang="sv-SE" sz="2400" b="0" dirty="0"/>
            </a:br>
            <a:endParaRPr lang="sv-SE" sz="2400" dirty="0"/>
          </a:p>
        </p:txBody>
      </p:sp>
      <p:pic>
        <p:nvPicPr>
          <p:cNvPr id="4" name="Platshållare för innehåll 3"/>
          <p:cNvPicPr>
            <a:picLocks noGrp="1" noChangeAspect="1"/>
          </p:cNvPicPr>
          <p:nvPr>
            <p:ph idx="1"/>
          </p:nvPr>
        </p:nvPicPr>
        <p:blipFill>
          <a:blip r:embed="rId2"/>
          <a:stretch>
            <a:fillRect/>
          </a:stretch>
        </p:blipFill>
        <p:spPr>
          <a:xfrm>
            <a:off x="2600277" y="2105993"/>
            <a:ext cx="6077582" cy="3960000"/>
          </a:xfrm>
          <a:prstGeom prst="rect">
            <a:avLst/>
          </a:prstGeom>
        </p:spPr>
      </p:pic>
      <p:sp>
        <p:nvSpPr>
          <p:cNvPr id="5" name="textruta 4"/>
          <p:cNvSpPr txBox="1"/>
          <p:nvPr/>
        </p:nvSpPr>
        <p:spPr>
          <a:xfrm>
            <a:off x="8886305" y="5203768"/>
            <a:ext cx="3067396" cy="923330"/>
          </a:xfrm>
          <a:prstGeom prst="rect">
            <a:avLst/>
          </a:prstGeom>
          <a:noFill/>
        </p:spPr>
        <p:txBody>
          <a:bodyPr wrap="square" rtlCol="0">
            <a:spAutoFit/>
          </a:bodyPr>
          <a:lstStyle/>
          <a:p>
            <a:r>
              <a:rPr lang="sv-SE" i="1" dirty="0"/>
              <a:t>Källa: Verksamhetsstatistik, Sveriges Kommuner och </a:t>
            </a:r>
            <a:r>
              <a:rPr lang="sv-SE" i="1" dirty="0" smtClean="0"/>
              <a:t>Landsting </a:t>
            </a:r>
            <a:endParaRPr lang="sv-SE" i="1" dirty="0"/>
          </a:p>
        </p:txBody>
      </p:sp>
    </p:spTree>
    <p:extLst>
      <p:ext uri="{BB962C8B-B14F-4D97-AF65-F5344CB8AC3E}">
        <p14:creationId xmlns:p14="http://schemas.microsoft.com/office/powerpoint/2010/main" val="357079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ct val="100000"/>
              </a:lnSpc>
            </a:pPr>
            <a:r>
              <a:rPr lang="sv-SE" sz="2400" b="0" dirty="0"/>
              <a:t>Diagram 3. Antal besök av personer 80 år eller äldre vid sjukhusbundna akutmottagningar per 1 000 invånare, 2017.</a:t>
            </a:r>
          </a:p>
        </p:txBody>
      </p:sp>
      <p:pic>
        <p:nvPicPr>
          <p:cNvPr id="4" name="Platshållare för innehåll 3"/>
          <p:cNvPicPr>
            <a:picLocks noGrp="1" noChangeAspect="1"/>
          </p:cNvPicPr>
          <p:nvPr>
            <p:ph idx="1"/>
          </p:nvPr>
        </p:nvPicPr>
        <p:blipFill>
          <a:blip r:embed="rId2"/>
          <a:stretch>
            <a:fillRect/>
          </a:stretch>
        </p:blipFill>
        <p:spPr>
          <a:xfrm>
            <a:off x="2600277" y="2105993"/>
            <a:ext cx="6077582" cy="3960000"/>
          </a:xfrm>
          <a:prstGeom prst="rect">
            <a:avLst/>
          </a:prstGeom>
        </p:spPr>
      </p:pic>
      <p:sp>
        <p:nvSpPr>
          <p:cNvPr id="5" name="textruta 4"/>
          <p:cNvSpPr txBox="1"/>
          <p:nvPr/>
        </p:nvSpPr>
        <p:spPr>
          <a:xfrm>
            <a:off x="9010996" y="5419662"/>
            <a:ext cx="2676698" cy="646331"/>
          </a:xfrm>
          <a:prstGeom prst="rect">
            <a:avLst/>
          </a:prstGeom>
          <a:noFill/>
        </p:spPr>
        <p:txBody>
          <a:bodyPr wrap="square" rtlCol="0">
            <a:spAutoFit/>
          </a:bodyPr>
          <a:lstStyle/>
          <a:p>
            <a:r>
              <a:rPr lang="sv-SE" i="1" dirty="0"/>
              <a:t>Källa: Socialstyrelsens statistikdatabaser</a:t>
            </a:r>
          </a:p>
        </p:txBody>
      </p:sp>
    </p:spTree>
    <p:extLst>
      <p:ext uri="{BB962C8B-B14F-4D97-AF65-F5344CB8AC3E}">
        <p14:creationId xmlns:p14="http://schemas.microsoft.com/office/powerpoint/2010/main" val="321300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Patienters och befolkningens syn på vården</a:t>
            </a:r>
            <a:r>
              <a:rPr lang="sv-SE" dirty="0"/>
              <a:t> </a:t>
            </a:r>
          </a:p>
        </p:txBody>
      </p:sp>
      <p:pic>
        <p:nvPicPr>
          <p:cNvPr id="4" name="Platshållare för innehåll 3"/>
          <p:cNvPicPr>
            <a:picLocks noGrp="1" noChangeAspect="1"/>
          </p:cNvPicPr>
          <p:nvPr>
            <p:ph idx="1"/>
          </p:nvPr>
        </p:nvPicPr>
        <p:blipFill>
          <a:blip r:embed="rId2"/>
          <a:stretch>
            <a:fillRect/>
          </a:stretch>
        </p:blipFill>
        <p:spPr>
          <a:xfrm>
            <a:off x="837355" y="2345922"/>
            <a:ext cx="7741379" cy="4075223"/>
          </a:xfrm>
          <a:prstGeom prst="rect">
            <a:avLst/>
          </a:prstGeom>
        </p:spPr>
      </p:pic>
      <p:pic>
        <p:nvPicPr>
          <p:cNvPr id="6" name="Bildobjekt 5"/>
          <p:cNvPicPr>
            <a:picLocks noChangeAspect="1"/>
          </p:cNvPicPr>
          <p:nvPr/>
        </p:nvPicPr>
        <p:blipFill>
          <a:blip r:embed="rId3"/>
          <a:stretch>
            <a:fillRect/>
          </a:stretch>
        </p:blipFill>
        <p:spPr>
          <a:xfrm>
            <a:off x="8717761" y="2345922"/>
            <a:ext cx="3112594" cy="2999700"/>
          </a:xfrm>
          <a:prstGeom prst="rect">
            <a:avLst/>
          </a:prstGeom>
        </p:spPr>
      </p:pic>
    </p:spTree>
    <p:extLst>
      <p:ext uri="{BB962C8B-B14F-4D97-AF65-F5344CB8AC3E}">
        <p14:creationId xmlns:p14="http://schemas.microsoft.com/office/powerpoint/2010/main" val="23681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b="0" dirty="0"/>
              <a:t>Diagram 4. Befolkningens förtroende för sjukvården, syn på sin tillgång till sjukvård och på om väntetider är rimliga, 2016-2018. </a:t>
            </a:r>
            <a:r>
              <a:rPr lang="sv-SE" sz="2400" b="0" dirty="0" smtClean="0"/>
              <a:t/>
            </a:r>
            <a:br>
              <a:rPr lang="sv-SE" sz="2400" b="0" dirty="0" smtClean="0"/>
            </a:br>
            <a:r>
              <a:rPr lang="sv-SE" sz="2400" b="0" dirty="0" smtClean="0"/>
              <a:t>Andel </a:t>
            </a:r>
            <a:r>
              <a:rPr lang="sv-SE" sz="2400" b="0" dirty="0"/>
              <a:t>positiva svar. </a:t>
            </a:r>
            <a:endParaRPr lang="sv-SE" sz="2400" dirty="0"/>
          </a:p>
        </p:txBody>
      </p:sp>
      <p:sp>
        <p:nvSpPr>
          <p:cNvPr id="5" name="textruta 4"/>
          <p:cNvSpPr txBox="1"/>
          <p:nvPr/>
        </p:nvSpPr>
        <p:spPr>
          <a:xfrm>
            <a:off x="8823487" y="5419663"/>
            <a:ext cx="2685011" cy="646331"/>
          </a:xfrm>
          <a:prstGeom prst="rect">
            <a:avLst/>
          </a:prstGeom>
          <a:noFill/>
        </p:spPr>
        <p:txBody>
          <a:bodyPr wrap="square" rtlCol="0">
            <a:spAutoFit/>
          </a:bodyPr>
          <a:lstStyle/>
          <a:p>
            <a:r>
              <a:rPr lang="sv-SE" i="1" dirty="0"/>
              <a:t>Källa: Hälso- och sjukvårdsbarometern</a:t>
            </a:r>
          </a:p>
        </p:txBody>
      </p:sp>
      <p:pic>
        <p:nvPicPr>
          <p:cNvPr id="4" name="Platshållare för innehåll 3"/>
          <p:cNvPicPr>
            <a:picLocks noGrp="1" noChangeAspect="1"/>
          </p:cNvPicPr>
          <p:nvPr>
            <p:ph idx="1"/>
          </p:nvPr>
        </p:nvPicPr>
        <p:blipFill>
          <a:blip r:embed="rId2"/>
          <a:stretch>
            <a:fillRect/>
          </a:stretch>
        </p:blipFill>
        <p:spPr>
          <a:xfrm>
            <a:off x="2525491" y="2105993"/>
            <a:ext cx="6079717" cy="3960000"/>
          </a:xfrm>
          <a:prstGeom prst="rect">
            <a:avLst/>
          </a:prstGeom>
        </p:spPr>
      </p:pic>
    </p:spTree>
    <p:extLst>
      <p:ext uri="{BB962C8B-B14F-4D97-AF65-F5344CB8AC3E}">
        <p14:creationId xmlns:p14="http://schemas.microsoft.com/office/powerpoint/2010/main" val="32879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0" dirty="0"/>
              <a:t>Tillgänglighet och väntetider </a:t>
            </a:r>
            <a:endParaRPr lang="sv-SE" dirty="0"/>
          </a:p>
        </p:txBody>
      </p:sp>
      <p:pic>
        <p:nvPicPr>
          <p:cNvPr id="5" name="Platshållare för innehåll 4"/>
          <p:cNvPicPr>
            <a:picLocks noGrp="1" noChangeAspect="1"/>
          </p:cNvPicPr>
          <p:nvPr>
            <p:ph idx="1"/>
          </p:nvPr>
        </p:nvPicPr>
        <p:blipFill>
          <a:blip r:embed="rId2"/>
          <a:stretch>
            <a:fillRect/>
          </a:stretch>
        </p:blipFill>
        <p:spPr>
          <a:xfrm>
            <a:off x="173529" y="1921972"/>
            <a:ext cx="8429891" cy="4129693"/>
          </a:xfrm>
          <a:prstGeom prst="rect">
            <a:avLst/>
          </a:prstGeom>
        </p:spPr>
      </p:pic>
      <p:pic>
        <p:nvPicPr>
          <p:cNvPr id="7" name="Bildobjekt 6"/>
          <p:cNvPicPr>
            <a:picLocks noChangeAspect="1"/>
          </p:cNvPicPr>
          <p:nvPr/>
        </p:nvPicPr>
        <p:blipFill>
          <a:blip r:embed="rId3"/>
          <a:stretch>
            <a:fillRect/>
          </a:stretch>
        </p:blipFill>
        <p:spPr>
          <a:xfrm>
            <a:off x="8705652" y="1921972"/>
            <a:ext cx="3136812" cy="3830435"/>
          </a:xfrm>
          <a:prstGeom prst="rect">
            <a:avLst/>
          </a:prstGeom>
        </p:spPr>
      </p:pic>
    </p:spTree>
    <p:extLst>
      <p:ext uri="{BB962C8B-B14F-4D97-AF65-F5344CB8AC3E}">
        <p14:creationId xmlns:p14="http://schemas.microsoft.com/office/powerpoint/2010/main" val="2801239586"/>
      </p:ext>
    </p:extLst>
  </p:cSld>
  <p:clrMapOvr>
    <a:masterClrMapping/>
  </p:clrMapOvr>
</p:sld>
</file>

<file path=ppt/theme/theme1.xml><?xml version="1.0" encoding="utf-8"?>
<a:theme xmlns:a="http://schemas.openxmlformats.org/drawingml/2006/main" name="SKL PP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A6DB3165-6225-41B0-8C52-DE75FCCBA43B}"/>
    </a:ext>
  </a:extLst>
</a:theme>
</file>

<file path=ppt/theme/theme2.xml><?xml version="1.0" encoding="utf-8"?>
<a:theme xmlns:a="http://schemas.openxmlformats.org/drawingml/2006/main" name="Vit SKL PPT">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7A82D390-1A40-4887-B4B6-55AE438167B8}"/>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851C0DA9-8C00-4E36-902F-415C7A27E73D}"/>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EC0C49B9-2C8C-414F-A3B5-0BDFCF30E55F}"/>
    </a:ext>
  </a:extLst>
</a:theme>
</file>

<file path=docProps/app.xml><?xml version="1.0" encoding="utf-8"?>
<Properties xmlns="http://schemas.openxmlformats.org/officeDocument/2006/extended-properties" xmlns:vt="http://schemas.openxmlformats.org/officeDocument/2006/docPropsVTypes">
  <Template>SKL vit</Template>
  <TotalTime>133</TotalTime>
  <Words>1384</Words>
  <Application>Microsoft Office PowerPoint</Application>
  <PresentationFormat>Bredbild</PresentationFormat>
  <Paragraphs>84</Paragraphs>
  <Slides>40</Slides>
  <Notes>0</Notes>
  <HiddenSlides>0</HiddenSlides>
  <MMClips>0</MMClips>
  <ScaleCrop>false</ScaleCrop>
  <HeadingPairs>
    <vt:vector size="6" baseType="variant">
      <vt:variant>
        <vt:lpstr>Använt teckensnitt</vt:lpstr>
      </vt:variant>
      <vt:variant>
        <vt:i4>2</vt:i4>
      </vt:variant>
      <vt:variant>
        <vt:lpstr>Tema</vt:lpstr>
      </vt:variant>
      <vt:variant>
        <vt:i4>4</vt:i4>
      </vt:variant>
      <vt:variant>
        <vt:lpstr>Bildrubriker</vt:lpstr>
      </vt:variant>
      <vt:variant>
        <vt:i4>40</vt:i4>
      </vt:variant>
    </vt:vector>
  </HeadingPairs>
  <TitlesOfParts>
    <vt:vector size="46" baseType="lpstr">
      <vt:lpstr>Arial</vt:lpstr>
      <vt:lpstr>Symbol</vt:lpstr>
      <vt:lpstr>SKL PPT</vt:lpstr>
      <vt:lpstr>Vit SKL PPT</vt:lpstr>
      <vt:lpstr>Inledningsbilder</vt:lpstr>
      <vt:lpstr>SKL PPT Mörk</vt:lpstr>
      <vt:lpstr>Resultattablåer och diagram  Bilaga till Hälso- och sjukvårdsrapporten 2019  – Öppna Jämförelser</vt:lpstr>
      <vt:lpstr>Metodbeskrivning </vt:lpstr>
      <vt:lpstr>Omställning till Nära vård </vt:lpstr>
      <vt:lpstr>Diagram 1. Antal vårddagar, vårdtillfällen och vårdade personer i sluten vård per 100 000 invånare, 1999-2017. Index (1999=100) </vt:lpstr>
      <vt:lpstr>Diagram 2. Antal disponibla vårdplatser i somatisk och psykiatrisk sjukvård samt disponibla vårdplatser per 1 000 invånare 2006-2018.  </vt:lpstr>
      <vt:lpstr>Diagram 3. Antal besök av personer 80 år eller äldre vid sjukhusbundna akutmottagningar per 1 000 invånare, 2017.</vt:lpstr>
      <vt:lpstr>Patienters och befolkningens syn på vården </vt:lpstr>
      <vt:lpstr>Diagram 4. Befolkningens förtroende för sjukvården, syn på sin tillgång till sjukvård och på om väntetider är rimliga, 2016-2018.  Andel positiva svar. </vt:lpstr>
      <vt:lpstr>Tillgänglighet och väntetider </vt:lpstr>
      <vt:lpstr>Diagram 5. Andel som når vårdgarantins tidsgränser - besök och operationer/åtgärder i specialiserad vård samt startade utredningar och behandlingar i barn- och ungdomspsykiatri, 2013-2018. </vt:lpstr>
      <vt:lpstr>Diagram 6. Andel som når vårdgarantins tidsgränser respektive andra väntetidsmål för ett urval operationer och behandlingar, 2013-2018.</vt:lpstr>
      <vt:lpstr>Diagram 7. Andel patienter inom maximal ledtid för de 20 största standardiserade vårdförloppen (SVF), 2018.</vt:lpstr>
      <vt:lpstr>Säker vård </vt:lpstr>
      <vt:lpstr>Diagram 8. Andel vårdtillfällen med skada respektive vårdskada i somatisk slutenvård, 2013-2018.</vt:lpstr>
      <vt:lpstr>Diagram 9. Antal överbeläggningar och utlokaliserade patienter i somatisk slutenvård per hundra disponibla vårdplatser,  december 2013-december 2018.</vt:lpstr>
      <vt:lpstr>Diagram 10. Andel patienter med trycksår och vårdrelaterade infektioner i somatisk slutenvård 2011-2019. Avser punktprevalensmätning en viss tidpunkt. </vt:lpstr>
      <vt:lpstr>Diagram 11. Andelen och antal operationer där hela WHOs checklista för säker kirurgi tillämpats, 2015-2018.</vt:lpstr>
      <vt:lpstr>Resultat för stora sjukdomsgrupper</vt:lpstr>
      <vt:lpstr>Diagram 12. Antal fall per 100 000 invånare för stroke, hjärtinfarkt, cancer och höftfraktur, 1998-2017. Åldersstandardiserade värden, exkl. för höftfraktur.</vt:lpstr>
      <vt:lpstr>Diagram 13. Sjukvårdsrelaterad påverkbar dödlighet enligt EUROSTAT:s urval för orsaker och åldrar – dödsfall per 100 000 invånare, 1998-2017. Åldersstandardiserade värden.</vt:lpstr>
      <vt:lpstr>Diagram 14. Resultatmått för stroke och hjärtinfarkt: Andel som avlider, drabbas av ny sjukdom eller har nedsatt funktionsförmåga. Förändring över tid, med 2017 som senaste år.</vt:lpstr>
      <vt:lpstr>Diagram 15. Relativ 5-årsöverlevnad vid cancersjukdom, samtliga tumörlägen utom bröst-, prostata- och annan hudcancer än malignt melanom, 1997-2001 till 2012-2016. Avser patienter 30-89 år vid tiden för diagnos. Åldersstandardiserade värden.</vt:lpstr>
      <vt:lpstr>Diagram 16. Relativ femårsöverlevnad för alla cancerformer och för ett urval cancertyper, 2002-2006 till 2012-2016. Åldersstandardiserade värden.</vt:lpstr>
      <vt:lpstr>Diagram 17. Patientskattade resultat (PROM) för ett urval behandlingar. Andel positiva svar. Senaste mätperiod för respektive behandling.</vt:lpstr>
      <vt:lpstr>Kunskapsbaserad vård och måluppfyllelse i riktlinjer</vt:lpstr>
      <vt:lpstr>Kunskapsbaserad vård och måluppfyllelse i riktlinjer – färgsättning baserad på måluppfyllelse</vt:lpstr>
      <vt:lpstr>Diagram 18. Utveckling över tid för ett urval kvalitetsmått för stroke- respektive hjärtinfarktvård, 2011-2018. Andel med önskad behandling eller som uppnått behandlingsmål.</vt:lpstr>
      <vt:lpstr>Diagram 19. Utveckling över tid för ett urval kvalitetsmått vid cancer, 2011-2018. Andel med kontaktssjuksköterska och genomförd multidisciplinär konferens. </vt:lpstr>
      <vt:lpstr>Diagram 20. Blodfettssänkande behandling, ögonbotten- och fotundersökning vid diabetes, 2015-2018. Andel i primärvård samt vid diabetes typ 1.</vt:lpstr>
      <vt:lpstr>Ekonomiska resultat och kostnader</vt:lpstr>
      <vt:lpstr>Diagram 21. Resultat i regioner 2017 och 2018. Kronor per invånare.</vt:lpstr>
      <vt:lpstr>Diagram 22. Investeringar i region och koncern, utfall samt prognos, 2009-2022.</vt:lpstr>
      <vt:lpstr>Diagram 23. Demografiska behov i regionerna – årlig resursbehovsförändring som följd av befolkningens antal och sammansättning, 1980-2030. </vt:lpstr>
      <vt:lpstr>Diagram 24. Hälso- och sjukvårdsvårdkostnader totalt och som andel av BNP, 2001-2017.</vt:lpstr>
      <vt:lpstr>Diagram 25. Delverksamheters andel av de totala hälso- och sjukvårdskostnaderna inklusive tandvård, 2007-2017. Regionernas nettokostnad i fasta priser.</vt:lpstr>
      <vt:lpstr>Diagram 26. Kostnadsutvecklingen för delverksamheter i hälso- och sjukvården, 2009-2017. Nettokostnad per invånare i fasta priser, exklusive läkemedelskostnader enligt förmånen. 2009=100.</vt:lpstr>
      <vt:lpstr>Kompetensförsörjning</vt:lpstr>
      <vt:lpstr>Diagram 27. Procentuell förändring av antal personer i befolkningen i några åldersgrupper, 2019-2029.</vt:lpstr>
      <vt:lpstr>Diagram 28. Andel heltidsanställda och heltidsarbetande i riket, 2009-2018.</vt:lpstr>
      <vt:lpstr>Diagram 29. Antalet anställda 65 år och äldre i regionerna 2005-2018. </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Resultatöversikter och diagram  Bilaga till Hälso- och sjukvårdsrapporten 2019  – Öppna Jämförelser</dc:title>
  <dc:creator>Eriksson Camilla b</dc:creator>
  <cp:lastModifiedBy>Eriksson Camilla b</cp:lastModifiedBy>
  <cp:revision>46</cp:revision>
  <dcterms:created xsi:type="dcterms:W3CDTF">2019-06-10T08:23:13Z</dcterms:created>
  <dcterms:modified xsi:type="dcterms:W3CDTF">2019-06-11T12:04:12Z</dcterms:modified>
</cp:coreProperties>
</file>