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8.xml" ContentType="application/vnd.openxmlformats-officedocument.presentationml.notesSlide+xml"/>
  <Override PartName="/ppt/tags/tag4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0" r:id="rId5"/>
  </p:sldMasterIdLst>
  <p:notesMasterIdLst>
    <p:notesMasterId r:id="rId40"/>
  </p:notesMasterIdLst>
  <p:handoutMasterIdLst>
    <p:handoutMasterId r:id="rId41"/>
  </p:handoutMasterIdLst>
  <p:sldIdLst>
    <p:sldId id="265" r:id="rId6"/>
    <p:sldId id="287" r:id="rId7"/>
    <p:sldId id="286" r:id="rId8"/>
    <p:sldId id="290" r:id="rId9"/>
    <p:sldId id="269" r:id="rId10"/>
    <p:sldId id="291" r:id="rId11"/>
    <p:sldId id="271" r:id="rId12"/>
    <p:sldId id="260" r:id="rId13"/>
    <p:sldId id="259" r:id="rId14"/>
    <p:sldId id="272" r:id="rId15"/>
    <p:sldId id="289" r:id="rId16"/>
    <p:sldId id="277" r:id="rId17"/>
    <p:sldId id="273" r:id="rId18"/>
    <p:sldId id="297" r:id="rId19"/>
    <p:sldId id="298" r:id="rId20"/>
    <p:sldId id="299" r:id="rId21"/>
    <p:sldId id="300" r:id="rId22"/>
    <p:sldId id="301" r:id="rId23"/>
    <p:sldId id="302" r:id="rId24"/>
    <p:sldId id="303" r:id="rId25"/>
    <p:sldId id="304" r:id="rId26"/>
    <p:sldId id="305" r:id="rId27"/>
    <p:sldId id="306" r:id="rId28"/>
    <p:sldId id="307" r:id="rId29"/>
    <p:sldId id="309" r:id="rId30"/>
    <p:sldId id="308" r:id="rId31"/>
    <p:sldId id="262" r:id="rId32"/>
    <p:sldId id="263" r:id="rId33"/>
    <p:sldId id="292" r:id="rId34"/>
    <p:sldId id="276" r:id="rId35"/>
    <p:sldId id="284" r:id="rId36"/>
    <p:sldId id="295" r:id="rId37"/>
    <p:sldId id="280" r:id="rId38"/>
    <p:sldId id="294" r:id="rId39"/>
  </p:sldIdLst>
  <p:sldSz cx="12192000" cy="6858000"/>
  <p:notesSz cx="6858000" cy="9144000"/>
  <p:custDataLst>
    <p:tags r:id="rId42"/>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29" autoAdjust="0"/>
    <p:restoredTop sz="90340" autoAdjust="0"/>
  </p:normalViewPr>
  <p:slideViewPr>
    <p:cSldViewPr snapToGrid="0">
      <p:cViewPr varScale="1">
        <p:scale>
          <a:sx n="60" d="100"/>
          <a:sy n="60" d="100"/>
        </p:scale>
        <p:origin x="976" y="4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9B07A9FF-CF56-F15F-E559-05B51DE084E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sv-SE"/>
              <a:t>Namn på vårdförlopp</a:t>
            </a:r>
          </a:p>
        </p:txBody>
      </p:sp>
      <p:sp>
        <p:nvSpPr>
          <p:cNvPr id="3" name="Platshållare för datum 2">
            <a:extLst>
              <a:ext uri="{FF2B5EF4-FFF2-40B4-BE49-F238E27FC236}">
                <a16:creationId xmlns:a16="http://schemas.microsoft.com/office/drawing/2014/main" id="{381F50C6-9A16-ACF8-C2E1-13265A453C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7FA528-2949-4F7D-B695-57BE9B687B89}" type="datetimeFigureOut">
              <a:rPr lang="sv-SE" smtClean="0"/>
              <a:t>2023-03-22</a:t>
            </a:fld>
            <a:endParaRPr lang="sv-SE"/>
          </a:p>
        </p:txBody>
      </p:sp>
      <p:sp>
        <p:nvSpPr>
          <p:cNvPr id="4" name="Platshållare för sidfot 3">
            <a:extLst>
              <a:ext uri="{FF2B5EF4-FFF2-40B4-BE49-F238E27FC236}">
                <a16:creationId xmlns:a16="http://schemas.microsoft.com/office/drawing/2014/main" id="{47A9BAEE-7866-B4C0-9FAA-E0E724C63F5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6DD52FA0-8260-A466-08E8-56F4B211D7E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28137D-B57E-4896-A616-A7974328D0D0}" type="slidenum">
              <a:rPr lang="sv-SE" smtClean="0"/>
              <a:t>‹#›</a:t>
            </a:fld>
            <a:endParaRPr lang="sv-SE"/>
          </a:p>
        </p:txBody>
      </p:sp>
    </p:spTree>
    <p:extLst>
      <p:ext uri="{BB962C8B-B14F-4D97-AF65-F5344CB8AC3E}">
        <p14:creationId xmlns:p14="http://schemas.microsoft.com/office/powerpoint/2010/main" val="1683112385"/>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sv-SE"/>
              <a:t>Namn på vårdförlopp</a:t>
            </a:r>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D319F4-F609-4E94-A8B3-2F8431747CB9}" type="datetimeFigureOut">
              <a:rPr lang="sv-SE" smtClean="0"/>
              <a:t>2023-03-22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647FB9-2FCB-4FC1-82E1-203119A9FF1E}" type="slidenum">
              <a:rPr lang="sv-SE" smtClean="0"/>
              <a:t>‹#›</a:t>
            </a:fld>
            <a:endParaRPr lang="sv-SE"/>
          </a:p>
        </p:txBody>
      </p:sp>
    </p:spTree>
    <p:extLst>
      <p:ext uri="{BB962C8B-B14F-4D97-AF65-F5344CB8AC3E}">
        <p14:creationId xmlns:p14="http://schemas.microsoft.com/office/powerpoint/2010/main" val="1568760860"/>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Tx/>
              <a:buChar char="-"/>
            </a:pPr>
            <a:endParaRPr lang="sv-SE" dirty="0"/>
          </a:p>
        </p:txBody>
      </p:sp>
      <p:sp>
        <p:nvSpPr>
          <p:cNvPr id="5" name="Platshållare för sidhuvud 4">
            <a:extLst>
              <a:ext uri="{FF2B5EF4-FFF2-40B4-BE49-F238E27FC236}">
                <a16:creationId xmlns:a16="http://schemas.microsoft.com/office/drawing/2014/main" id="{97C0B713-C358-95C5-407C-8B2397B37939}"/>
              </a:ext>
            </a:extLst>
          </p:cNvPr>
          <p:cNvSpPr>
            <a:spLocks noGrp="1"/>
          </p:cNvSpPr>
          <p:nvPr>
            <p:ph type="hdr" sz="quarter"/>
          </p:nvPr>
        </p:nvSpPr>
        <p:spPr/>
        <p:txBody>
          <a:bodyPr/>
          <a:lstStyle/>
          <a:p>
            <a:r>
              <a:rPr lang="sv-SE"/>
              <a:t>Namn på vårdförlopp</a:t>
            </a:r>
          </a:p>
        </p:txBody>
      </p:sp>
    </p:spTree>
    <p:extLst>
      <p:ext uri="{BB962C8B-B14F-4D97-AF65-F5344CB8AC3E}">
        <p14:creationId xmlns:p14="http://schemas.microsoft.com/office/powerpoint/2010/main" val="1331483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5" name="Platshållare för sidhuvud 4">
            <a:extLst>
              <a:ext uri="{FF2B5EF4-FFF2-40B4-BE49-F238E27FC236}">
                <a16:creationId xmlns:a16="http://schemas.microsoft.com/office/drawing/2014/main" id="{9349BF29-705E-C305-1203-BF0EE91E8727}"/>
              </a:ext>
            </a:extLst>
          </p:cNvPr>
          <p:cNvSpPr>
            <a:spLocks noGrp="1"/>
          </p:cNvSpPr>
          <p:nvPr>
            <p:ph type="hdr" sz="quarter"/>
          </p:nvPr>
        </p:nvSpPr>
        <p:spPr/>
        <p:txBody>
          <a:bodyPr/>
          <a:lstStyle/>
          <a:p>
            <a:r>
              <a:rPr lang="sv-SE"/>
              <a:t>Namn på vårdförlopp</a:t>
            </a:r>
          </a:p>
        </p:txBody>
      </p:sp>
    </p:spTree>
    <p:extLst>
      <p:ext uri="{BB962C8B-B14F-4D97-AF65-F5344CB8AC3E}">
        <p14:creationId xmlns:p14="http://schemas.microsoft.com/office/powerpoint/2010/main" val="2007577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5" name="Platshållare för sidhuvud 4">
            <a:extLst>
              <a:ext uri="{FF2B5EF4-FFF2-40B4-BE49-F238E27FC236}">
                <a16:creationId xmlns:a16="http://schemas.microsoft.com/office/drawing/2014/main" id="{FF60DA54-D3D3-76C6-0E76-D1FD3A953B2B}"/>
              </a:ext>
            </a:extLst>
          </p:cNvPr>
          <p:cNvSpPr>
            <a:spLocks noGrp="1"/>
          </p:cNvSpPr>
          <p:nvPr>
            <p:ph type="hdr" sz="quarter"/>
          </p:nvPr>
        </p:nvSpPr>
        <p:spPr/>
        <p:txBody>
          <a:bodyPr/>
          <a:lstStyle/>
          <a:p>
            <a:r>
              <a:rPr lang="sv-SE"/>
              <a:t>Namn på vårdförlopp</a:t>
            </a:r>
          </a:p>
        </p:txBody>
      </p:sp>
    </p:spTree>
    <p:extLst>
      <p:ext uri="{BB962C8B-B14F-4D97-AF65-F5344CB8AC3E}">
        <p14:creationId xmlns:p14="http://schemas.microsoft.com/office/powerpoint/2010/main" val="1590825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5" name="Platshållare för sidhuvud 4">
            <a:extLst>
              <a:ext uri="{FF2B5EF4-FFF2-40B4-BE49-F238E27FC236}">
                <a16:creationId xmlns:a16="http://schemas.microsoft.com/office/drawing/2014/main" id="{A8A0B725-8BD0-7DEC-16FD-897E2C9C1F0F}"/>
              </a:ext>
            </a:extLst>
          </p:cNvPr>
          <p:cNvSpPr>
            <a:spLocks noGrp="1"/>
          </p:cNvSpPr>
          <p:nvPr>
            <p:ph type="hdr" sz="quarter"/>
          </p:nvPr>
        </p:nvSpPr>
        <p:spPr/>
        <p:txBody>
          <a:bodyPr/>
          <a:lstStyle/>
          <a:p>
            <a:r>
              <a:rPr lang="sv-SE"/>
              <a:t>Namn på vårdförlopp</a:t>
            </a:r>
          </a:p>
        </p:txBody>
      </p:sp>
    </p:spTree>
    <p:extLst>
      <p:ext uri="{BB962C8B-B14F-4D97-AF65-F5344CB8AC3E}">
        <p14:creationId xmlns:p14="http://schemas.microsoft.com/office/powerpoint/2010/main" val="1090909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Utmaning 1:</a:t>
            </a:r>
          </a:p>
          <a:p>
            <a:r>
              <a:rPr lang="sv-SE" dirty="0"/>
              <a:t>Risk att patienten inte söker sjukvård på grund av ospecifika symptom som huvudverk, matleda, led eller muskelvärk. Det finns även en bristande kunskap bland sjukvårdspersonal att en ny huvudverk kan vara enda tecknet på allvarlig reumatisk sjukdom. </a:t>
            </a:r>
          </a:p>
          <a:p>
            <a:endParaRPr lang="sv-SE" dirty="0"/>
          </a:p>
          <a:p>
            <a:r>
              <a:rPr lang="sv-SE" dirty="0"/>
              <a:t>Risk att patienten får annan diagnos, om andra ”vanligare! Orsaker till huvudvärk misstänks. Detta leder till att patienten inte får komma till rätt bedömning och det tar längre tid innan behandling sätts in. </a:t>
            </a:r>
          </a:p>
          <a:p>
            <a:endParaRPr lang="sv-SE" dirty="0"/>
          </a:p>
          <a:p>
            <a:r>
              <a:rPr lang="sv-SE" dirty="0"/>
              <a:t>Patienter får ibland felaktigt diagnos GCA och genomgår då utredning och behandling i onödan. </a:t>
            </a:r>
          </a:p>
          <a:p>
            <a:endParaRPr lang="sv-SE" dirty="0"/>
          </a:p>
          <a:p>
            <a:r>
              <a:rPr lang="sv-SE" b="1" dirty="0"/>
              <a:t>Utmaning 2</a:t>
            </a:r>
          </a:p>
          <a:p>
            <a:r>
              <a:rPr lang="sv-SE" dirty="0"/>
              <a:t>Specifika teser för GCA saknas</a:t>
            </a:r>
          </a:p>
          <a:p>
            <a:endParaRPr lang="sv-SE" dirty="0"/>
          </a:p>
          <a:p>
            <a:r>
              <a:rPr lang="sv-SE" dirty="0"/>
              <a:t>Sjukdomen kan yttra sig med flera symptom som är vanliga vid andra sjukdomar, vilket gör att denna sjukdom missas. </a:t>
            </a:r>
          </a:p>
          <a:p>
            <a:r>
              <a:rPr lang="sv-SE" dirty="0"/>
              <a:t>Försenad diagnos kan ha svåra konsekvenser, till exempel bestående synnedsättning. </a:t>
            </a:r>
          </a:p>
          <a:p>
            <a:endParaRPr lang="sv-SE" dirty="0"/>
          </a:p>
          <a:p>
            <a:r>
              <a:rPr lang="sv-SE" b="1" dirty="0"/>
              <a:t>Utmaning 3</a:t>
            </a:r>
          </a:p>
          <a:p>
            <a:r>
              <a:rPr lang="sv-SE" dirty="0"/>
              <a:t>Höga doser kortison kan ge biverkningar som t.ex. diabetes, benskörhet och högt blodtryck. </a:t>
            </a:r>
          </a:p>
          <a:p>
            <a:endParaRPr lang="sv-SE" dirty="0"/>
          </a:p>
          <a:p>
            <a:r>
              <a:rPr lang="sv-SE" dirty="0"/>
              <a:t>Risk att patienter står på höga doser kortison för länge. </a:t>
            </a:r>
          </a:p>
          <a:p>
            <a:endParaRPr lang="sv-SE" dirty="0"/>
          </a:p>
          <a:p>
            <a:r>
              <a:rPr lang="sv-SE" b="1" dirty="0"/>
              <a:t>Utmaning 4. </a:t>
            </a:r>
          </a:p>
          <a:p>
            <a:r>
              <a:rPr lang="sv-SE" dirty="0"/>
              <a:t>Inflammationen kan sprida sig till exempelvis andra större blodkärl. Viktigt att uppmärksamma symptom på spridning, och att denna diagnos behöver då ofta bekräftas med bilddiagnostik. </a:t>
            </a:r>
          </a:p>
          <a:p>
            <a:endParaRPr lang="sv-SE" dirty="0"/>
          </a:p>
          <a:p>
            <a:r>
              <a:rPr lang="sv-SE" dirty="0"/>
              <a:t>Ökad risk för exempelvis diabetes, benskörhet med eller utan frakturer, stroke och blodproppar. </a:t>
            </a:r>
          </a:p>
        </p:txBody>
      </p:sp>
      <p:sp>
        <p:nvSpPr>
          <p:cNvPr id="4" name="Platshållare för sidhuvud 3"/>
          <p:cNvSpPr>
            <a:spLocks noGrp="1"/>
          </p:cNvSpPr>
          <p:nvPr>
            <p:ph type="hdr" sz="quarter"/>
          </p:nvPr>
        </p:nvSpPr>
        <p:spPr/>
        <p:txBody>
          <a:bodyPr/>
          <a:lstStyle/>
          <a:p>
            <a:r>
              <a:rPr lang="sv-SE"/>
              <a:t>Namn på vårdförlopp</a:t>
            </a:r>
          </a:p>
        </p:txBody>
      </p:sp>
    </p:spTree>
    <p:extLst>
      <p:ext uri="{BB962C8B-B14F-4D97-AF65-F5344CB8AC3E}">
        <p14:creationId xmlns:p14="http://schemas.microsoft.com/office/powerpoint/2010/main" val="2976589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sidhuvud 3"/>
          <p:cNvSpPr>
            <a:spLocks noGrp="1"/>
          </p:cNvSpPr>
          <p:nvPr>
            <p:ph type="hdr" sz="quarter"/>
          </p:nvPr>
        </p:nvSpPr>
        <p:spPr/>
        <p:txBody>
          <a:bodyPr/>
          <a:lstStyle/>
          <a:p>
            <a:r>
              <a:rPr lang="sv-SE"/>
              <a:t>Namn på vårdförlopp</a:t>
            </a:r>
          </a:p>
        </p:txBody>
      </p:sp>
    </p:spTree>
    <p:extLst>
      <p:ext uri="{BB962C8B-B14F-4D97-AF65-F5344CB8AC3E}">
        <p14:creationId xmlns:p14="http://schemas.microsoft.com/office/powerpoint/2010/main" val="1497567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Header Placeholder 3"/>
          <p:cNvSpPr>
            <a:spLocks noGrp="1"/>
          </p:cNvSpPr>
          <p:nvPr>
            <p:ph type="hdr" sz="quarter"/>
          </p:nvPr>
        </p:nvSpPr>
        <p:spPr/>
        <p:txBody>
          <a:bodyPr/>
          <a:lstStyle/>
          <a:p>
            <a:r>
              <a:rPr lang="sv-SE"/>
              <a:t>Namn på vårdförlopp</a:t>
            </a:r>
          </a:p>
        </p:txBody>
      </p:sp>
    </p:spTree>
    <p:extLst>
      <p:ext uri="{BB962C8B-B14F-4D97-AF65-F5344CB8AC3E}">
        <p14:creationId xmlns:p14="http://schemas.microsoft.com/office/powerpoint/2010/main" val="1474224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5" name="Platshållare för sidhuvud 4">
            <a:extLst>
              <a:ext uri="{FF2B5EF4-FFF2-40B4-BE49-F238E27FC236}">
                <a16:creationId xmlns:a16="http://schemas.microsoft.com/office/drawing/2014/main" id="{70F318C3-F1B2-E781-EBF2-14BFE9F48347}"/>
              </a:ext>
            </a:extLst>
          </p:cNvPr>
          <p:cNvSpPr>
            <a:spLocks noGrp="1"/>
          </p:cNvSpPr>
          <p:nvPr>
            <p:ph type="hdr" sz="quarter"/>
          </p:nvPr>
        </p:nvSpPr>
        <p:spPr/>
        <p:txBody>
          <a:bodyPr/>
          <a:lstStyle/>
          <a:p>
            <a:r>
              <a:rPr lang="sv-SE"/>
              <a:t>Namn på vårdförlopp</a:t>
            </a:r>
          </a:p>
        </p:txBody>
      </p:sp>
    </p:spTree>
    <p:extLst>
      <p:ext uri="{BB962C8B-B14F-4D97-AF65-F5344CB8AC3E}">
        <p14:creationId xmlns:p14="http://schemas.microsoft.com/office/powerpoint/2010/main" val="1540081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Rubrikbild">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9795F843-3CE1-ED4D-A4D1-B27B6DB646D1}"/>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en-US"/>
              <a:t>Click to edit Master title style</a:t>
            </a:r>
            <a:endParaRPr lang="sv-SE" dirty="0"/>
          </a:p>
        </p:txBody>
      </p:sp>
      <p:sp>
        <p:nvSpPr>
          <p:cNvPr id="8" name="Platshållare för text 11">
            <a:extLst>
              <a:ext uri="{FF2B5EF4-FFF2-40B4-BE49-F238E27FC236}">
                <a16:creationId xmlns:a16="http://schemas.microsoft.com/office/drawing/2014/main" id="{CF58C1CC-ECA4-5141-95FE-2805C6A2DC6C}"/>
              </a:ext>
            </a:extLst>
          </p:cNvPr>
          <p:cNvSpPr>
            <a:spLocks noGrp="1"/>
          </p:cNvSpPr>
          <p:nvPr>
            <p:ph type="body" sz="quarter" idx="10"/>
          </p:nvPr>
        </p:nvSpPr>
        <p:spPr>
          <a:xfrm>
            <a:off x="989013" y="1422400"/>
            <a:ext cx="9144000" cy="4186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Tree>
    <p:extLst>
      <p:ext uri="{BB962C8B-B14F-4D97-AF65-F5344CB8AC3E}">
        <p14:creationId xmlns:p14="http://schemas.microsoft.com/office/powerpoint/2010/main" val="1927528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
        <p:nvSpPr>
          <p:cNvPr id="3" name="Platshållare för innehåll 2"/>
          <p:cNvSpPr>
            <a:spLocks noGrp="1"/>
          </p:cNvSpPr>
          <p:nvPr>
            <p:ph idx="1"/>
          </p:nvPr>
        </p:nvSpPr>
        <p:spPr>
          <a:xfrm>
            <a:off x="838200" y="1825625"/>
            <a:ext cx="10515600" cy="40380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0D80BF-074B-4E55-B5AC-841B5F35CA8C}" type="slidenum">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6764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ubrikbild">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9795F843-3CE1-ED4D-A4D1-B27B6DB646D1}"/>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sv-SE"/>
              <a:t>Klicka här för att ändra mall för rubrikformat</a:t>
            </a:r>
            <a:endParaRPr lang="sv-SE" dirty="0"/>
          </a:p>
        </p:txBody>
      </p:sp>
      <p:sp>
        <p:nvSpPr>
          <p:cNvPr id="8" name="Platshållare för text 11">
            <a:extLst>
              <a:ext uri="{FF2B5EF4-FFF2-40B4-BE49-F238E27FC236}">
                <a16:creationId xmlns:a16="http://schemas.microsoft.com/office/drawing/2014/main" id="{CF58C1CC-ECA4-5141-95FE-2805C6A2DC6C}"/>
              </a:ext>
            </a:extLst>
          </p:cNvPr>
          <p:cNvSpPr>
            <a:spLocks noGrp="1"/>
          </p:cNvSpPr>
          <p:nvPr>
            <p:ph type="body" sz="quarter" idx="10"/>
          </p:nvPr>
        </p:nvSpPr>
        <p:spPr>
          <a:xfrm>
            <a:off x="989013" y="1422400"/>
            <a:ext cx="9144000" cy="41862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566754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39BEDAC0-5874-E04B-91DB-F5F975627185}"/>
              </a:ext>
            </a:extLst>
          </p:cNvPr>
          <p:cNvSpPr>
            <a:spLocks noGrp="1"/>
          </p:cNvSpPr>
          <p:nvPr>
            <p:ph type="ctrTitle"/>
          </p:nvPr>
        </p:nvSpPr>
        <p:spPr>
          <a:xfrm>
            <a:off x="3350942" y="2349500"/>
            <a:ext cx="5158058" cy="1219200"/>
          </a:xfrm>
        </p:spPr>
        <p:txBody>
          <a:bodyPr anchor="b">
            <a:normAutofit/>
          </a:bodyPr>
          <a:lstStyle>
            <a:lvl1pPr algn="ctr">
              <a:defRPr sz="3600"/>
            </a:lvl1pPr>
          </a:lstStyle>
          <a:p>
            <a:r>
              <a:rPr lang="sv-SE"/>
              <a:t>Klicka här för att ändra mall för rubrikformat</a:t>
            </a:r>
            <a:endParaRPr lang="sv-SE" dirty="0"/>
          </a:p>
        </p:txBody>
      </p:sp>
    </p:spTree>
    <p:extLst>
      <p:ext uri="{BB962C8B-B14F-4D97-AF65-F5344CB8AC3E}">
        <p14:creationId xmlns:p14="http://schemas.microsoft.com/office/powerpoint/2010/main" val="1360542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9C4D5F23-7C9C-F741-BD57-C8983CF39840}"/>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sv-SE"/>
              <a:t>Klicka här för att ändra mall för rubrikformat</a:t>
            </a:r>
            <a:endParaRPr lang="sv-SE" dirty="0"/>
          </a:p>
        </p:txBody>
      </p:sp>
      <p:sp>
        <p:nvSpPr>
          <p:cNvPr id="4" name="Platshållare för diagram 3">
            <a:extLst>
              <a:ext uri="{FF2B5EF4-FFF2-40B4-BE49-F238E27FC236}">
                <a16:creationId xmlns:a16="http://schemas.microsoft.com/office/drawing/2014/main" id="{25595C8F-5C86-AD41-81CB-49F231878EF4}"/>
              </a:ext>
            </a:extLst>
          </p:cNvPr>
          <p:cNvSpPr>
            <a:spLocks noGrp="1"/>
          </p:cNvSpPr>
          <p:nvPr>
            <p:ph type="chart" sz="quarter" idx="10"/>
          </p:nvPr>
        </p:nvSpPr>
        <p:spPr>
          <a:xfrm>
            <a:off x="988742" y="1397000"/>
            <a:ext cx="9144000" cy="4737100"/>
          </a:xfrm>
        </p:spPr>
        <p:txBody>
          <a:bodyPr/>
          <a:lstStyle/>
          <a:p>
            <a:r>
              <a:rPr lang="sv-SE"/>
              <a:t>Klicka på ikonen för att lägga till ett diagram</a:t>
            </a:r>
          </a:p>
        </p:txBody>
      </p:sp>
    </p:spTree>
    <p:extLst>
      <p:ext uri="{BB962C8B-B14F-4D97-AF65-F5344CB8AC3E}">
        <p14:creationId xmlns:p14="http://schemas.microsoft.com/office/powerpoint/2010/main" val="898379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Anpassad layout">
    <p:spTree>
      <p:nvGrpSpPr>
        <p:cNvPr id="1" name=""/>
        <p:cNvGrpSpPr/>
        <p:nvPr/>
      </p:nvGrpSpPr>
      <p:grpSpPr>
        <a:xfrm>
          <a:off x="0" y="0"/>
          <a:ext cx="0" cy="0"/>
          <a:chOff x="0" y="0"/>
          <a:chExt cx="0" cy="0"/>
        </a:xfrm>
      </p:grpSpPr>
      <p:sp>
        <p:nvSpPr>
          <p:cNvPr id="3" name="Platshållare för bild 15">
            <a:extLst>
              <a:ext uri="{FF2B5EF4-FFF2-40B4-BE49-F238E27FC236}">
                <a16:creationId xmlns:a16="http://schemas.microsoft.com/office/drawing/2014/main" id="{627232BD-4CA2-2247-B71E-E9AC38B6CEFA}"/>
              </a:ext>
            </a:extLst>
          </p:cNvPr>
          <p:cNvSpPr>
            <a:spLocks noGrp="1"/>
          </p:cNvSpPr>
          <p:nvPr>
            <p:ph type="pic" sz="quarter" idx="10"/>
          </p:nvPr>
        </p:nvSpPr>
        <p:spPr>
          <a:xfrm>
            <a:off x="0" y="0"/>
            <a:ext cx="12192000" cy="7161696"/>
          </a:xfrm>
        </p:spPr>
        <p:txBody>
          <a:bodyPr/>
          <a:lstStyle/>
          <a:p>
            <a:r>
              <a:rPr lang="sv-SE"/>
              <a:t>Klicka på ikonen för att lägga till en bild</a:t>
            </a:r>
            <a:endParaRPr lang="sv-SE" dirty="0"/>
          </a:p>
        </p:txBody>
      </p:sp>
      <p:grpSp>
        <p:nvGrpSpPr>
          <p:cNvPr id="4" name="Grupp 3">
            <a:extLst>
              <a:ext uri="{FF2B5EF4-FFF2-40B4-BE49-F238E27FC236}">
                <a16:creationId xmlns:a16="http://schemas.microsoft.com/office/drawing/2014/main" id="{66A257AA-5F16-1A4A-B3E3-DA688DDA87C4}"/>
              </a:ext>
            </a:extLst>
          </p:cNvPr>
          <p:cNvGrpSpPr/>
          <p:nvPr/>
        </p:nvGrpSpPr>
        <p:grpSpPr>
          <a:xfrm>
            <a:off x="10444481" y="5727126"/>
            <a:ext cx="2222205" cy="884879"/>
            <a:chOff x="10242697" y="5607996"/>
            <a:chExt cx="2222205" cy="884879"/>
          </a:xfrm>
        </p:grpSpPr>
        <p:sp>
          <p:nvSpPr>
            <p:cNvPr id="5" name="textruta 4">
              <a:extLst>
                <a:ext uri="{FF2B5EF4-FFF2-40B4-BE49-F238E27FC236}">
                  <a16:creationId xmlns:a16="http://schemas.microsoft.com/office/drawing/2014/main" id="{4DDCF8DE-35BF-CE4C-84F1-345F9BD1A59D}"/>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36D91317-B3A4-F44F-A50E-7262129857E7}"/>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7" name="Rak 6">
              <a:extLst>
                <a:ext uri="{FF2B5EF4-FFF2-40B4-BE49-F238E27FC236}">
                  <a16:creationId xmlns:a16="http://schemas.microsoft.com/office/drawing/2014/main" id="{2677C2A9-EE1A-3D47-A628-E42AF60ADC3A}"/>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 name="Grupp 7">
            <a:extLst>
              <a:ext uri="{FF2B5EF4-FFF2-40B4-BE49-F238E27FC236}">
                <a16:creationId xmlns:a16="http://schemas.microsoft.com/office/drawing/2014/main" id="{B1819E8B-7BDB-6141-977D-7EF44C3E334F}"/>
              </a:ext>
            </a:extLst>
          </p:cNvPr>
          <p:cNvGrpSpPr/>
          <p:nvPr userDrawn="1"/>
        </p:nvGrpSpPr>
        <p:grpSpPr>
          <a:xfrm>
            <a:off x="10444481" y="5727126"/>
            <a:ext cx="2222205" cy="884879"/>
            <a:chOff x="10242697" y="5607996"/>
            <a:chExt cx="2222205" cy="884879"/>
          </a:xfrm>
        </p:grpSpPr>
        <p:sp>
          <p:nvSpPr>
            <p:cNvPr id="9" name="textruta 8">
              <a:extLst>
                <a:ext uri="{FF2B5EF4-FFF2-40B4-BE49-F238E27FC236}">
                  <a16:creationId xmlns:a16="http://schemas.microsoft.com/office/drawing/2014/main" id="{FF6F8030-A4CC-C748-A26E-38FD2E87979A}"/>
                </a:ext>
              </a:extLst>
            </p:cNvPr>
            <p:cNvSpPr txBox="1"/>
            <p:nvPr userDrawn="1"/>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0" name="textruta 9">
              <a:extLst>
                <a:ext uri="{FF2B5EF4-FFF2-40B4-BE49-F238E27FC236}">
                  <a16:creationId xmlns:a16="http://schemas.microsoft.com/office/drawing/2014/main" id="{2685D7D2-FDF8-F246-859F-C45D301F4D2E}"/>
                </a:ext>
              </a:extLst>
            </p:cNvPr>
            <p:cNvSpPr txBox="1"/>
            <p:nvPr userDrawn="1"/>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1" name="Rak 10">
              <a:extLst>
                <a:ext uri="{FF2B5EF4-FFF2-40B4-BE49-F238E27FC236}">
                  <a16:creationId xmlns:a16="http://schemas.microsoft.com/office/drawing/2014/main" id="{690F618A-4C54-7A4A-8027-63A38AD9A5F8}"/>
                </a:ext>
              </a:extLst>
            </p:cNvPr>
            <p:cNvCxnSpPr>
              <a:cxnSpLocks/>
            </p:cNvCxnSpPr>
            <p:nvPr userDrawn="1"/>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68346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_Anpassad layou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F5919A7-E5E7-E447-AC47-3628E2C2C37E}"/>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4" name="Grupp 3">
            <a:extLst>
              <a:ext uri="{FF2B5EF4-FFF2-40B4-BE49-F238E27FC236}">
                <a16:creationId xmlns:a16="http://schemas.microsoft.com/office/drawing/2014/main" id="{BD851597-1D96-1F49-9B1A-ED0727F4581C}"/>
              </a:ext>
            </a:extLst>
          </p:cNvPr>
          <p:cNvGrpSpPr/>
          <p:nvPr/>
        </p:nvGrpSpPr>
        <p:grpSpPr>
          <a:xfrm>
            <a:off x="10242697" y="5607996"/>
            <a:ext cx="2222205" cy="884879"/>
            <a:chOff x="10242697" y="5607996"/>
            <a:chExt cx="2222205" cy="884879"/>
          </a:xfrm>
        </p:grpSpPr>
        <p:sp>
          <p:nvSpPr>
            <p:cNvPr id="5" name="textruta 4">
              <a:extLst>
                <a:ext uri="{FF2B5EF4-FFF2-40B4-BE49-F238E27FC236}">
                  <a16:creationId xmlns:a16="http://schemas.microsoft.com/office/drawing/2014/main" id="{51D8CF96-0018-FD40-88CB-DC6ACA2FB156}"/>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A2A8A072-9169-BC43-801A-A61BF591F032}"/>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7" name="Rak 6">
              <a:extLst>
                <a:ext uri="{FF2B5EF4-FFF2-40B4-BE49-F238E27FC236}">
                  <a16:creationId xmlns:a16="http://schemas.microsoft.com/office/drawing/2014/main" id="{9E836D9E-4AB0-0C41-802B-ED4298D608B2}"/>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Platshållare för text 11">
            <a:extLst>
              <a:ext uri="{FF2B5EF4-FFF2-40B4-BE49-F238E27FC236}">
                <a16:creationId xmlns:a16="http://schemas.microsoft.com/office/drawing/2014/main" id="{3BC94B7A-F171-604C-9683-0DB769480ECF}"/>
              </a:ext>
            </a:extLst>
          </p:cNvPr>
          <p:cNvSpPr>
            <a:spLocks noGrp="1"/>
          </p:cNvSpPr>
          <p:nvPr>
            <p:ph type="body" sz="quarter" idx="10"/>
          </p:nvPr>
        </p:nvSpPr>
        <p:spPr>
          <a:xfrm>
            <a:off x="1141413" y="1574800"/>
            <a:ext cx="9144000" cy="41862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text 20">
            <a:extLst>
              <a:ext uri="{FF2B5EF4-FFF2-40B4-BE49-F238E27FC236}">
                <a16:creationId xmlns:a16="http://schemas.microsoft.com/office/drawing/2014/main" id="{42676A12-DB87-3E48-8425-B6EE63037088}"/>
              </a:ext>
            </a:extLst>
          </p:cNvPr>
          <p:cNvSpPr>
            <a:spLocks noGrp="1"/>
          </p:cNvSpPr>
          <p:nvPr>
            <p:ph type="body" sz="quarter" idx="12"/>
          </p:nvPr>
        </p:nvSpPr>
        <p:spPr>
          <a:xfrm>
            <a:off x="1141413" y="761565"/>
            <a:ext cx="9144000" cy="660400"/>
          </a:xfrm>
        </p:spPr>
        <p:txBody>
          <a:bodyPr>
            <a:noAutofit/>
          </a:bodyPr>
          <a:lstStyle>
            <a:lvl1pPr>
              <a:defRPr sz="3600" b="1">
                <a:solidFill>
                  <a:schemeClr val="bg1"/>
                </a:solidFill>
              </a:defRPr>
            </a:lvl1pPr>
          </a:lstStyle>
          <a:p>
            <a:pPr lvl="0"/>
            <a:r>
              <a:rPr lang="sv-SE"/>
              <a:t>Klicka här för att ändra format på bakgrundstexten</a:t>
            </a:r>
          </a:p>
        </p:txBody>
      </p:sp>
      <p:sp>
        <p:nvSpPr>
          <p:cNvPr id="10" name="Rektangel 9">
            <a:extLst>
              <a:ext uri="{FF2B5EF4-FFF2-40B4-BE49-F238E27FC236}">
                <a16:creationId xmlns:a16="http://schemas.microsoft.com/office/drawing/2014/main" id="{F4CE3D53-DEA0-8E4B-B92D-F10674F059E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1" name="Grupp 10">
            <a:extLst>
              <a:ext uri="{FF2B5EF4-FFF2-40B4-BE49-F238E27FC236}">
                <a16:creationId xmlns:a16="http://schemas.microsoft.com/office/drawing/2014/main" id="{67BBF980-C512-0447-A28B-C4C2C1F78096}"/>
              </a:ext>
            </a:extLst>
          </p:cNvPr>
          <p:cNvGrpSpPr/>
          <p:nvPr userDrawn="1"/>
        </p:nvGrpSpPr>
        <p:grpSpPr>
          <a:xfrm>
            <a:off x="10242697" y="5607996"/>
            <a:ext cx="2222205" cy="884879"/>
            <a:chOff x="10242697" y="5607996"/>
            <a:chExt cx="2222205" cy="884879"/>
          </a:xfrm>
        </p:grpSpPr>
        <p:sp>
          <p:nvSpPr>
            <p:cNvPr id="12" name="textruta 11">
              <a:extLst>
                <a:ext uri="{FF2B5EF4-FFF2-40B4-BE49-F238E27FC236}">
                  <a16:creationId xmlns:a16="http://schemas.microsoft.com/office/drawing/2014/main" id="{4CB3DB73-CD80-6941-876E-37F777FC5E4F}"/>
                </a:ext>
              </a:extLst>
            </p:cNvPr>
            <p:cNvSpPr txBox="1"/>
            <p:nvPr userDrawn="1"/>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3" name="textruta 12">
              <a:extLst>
                <a:ext uri="{FF2B5EF4-FFF2-40B4-BE49-F238E27FC236}">
                  <a16:creationId xmlns:a16="http://schemas.microsoft.com/office/drawing/2014/main" id="{2322C6A7-FC94-F84A-9ED7-D07BAFDC4FFA}"/>
                </a:ext>
              </a:extLst>
            </p:cNvPr>
            <p:cNvSpPr txBox="1"/>
            <p:nvPr userDrawn="1"/>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4" name="Rak 13">
              <a:extLst>
                <a:ext uri="{FF2B5EF4-FFF2-40B4-BE49-F238E27FC236}">
                  <a16:creationId xmlns:a16="http://schemas.microsoft.com/office/drawing/2014/main" id="{47BA1FC6-63BA-2641-B133-B828EDB49E3A}"/>
                </a:ext>
              </a:extLst>
            </p:cNvPr>
            <p:cNvCxnSpPr>
              <a:cxnSpLocks/>
            </p:cNvCxnSpPr>
            <p:nvPr userDrawn="1"/>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65468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4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5ECCEBBD-DCC5-9D46-8E00-EA10C52082DB}"/>
              </a:ext>
            </a:extLst>
          </p:cNvPr>
          <p:cNvSpPr>
            <a:spLocks noGrp="1"/>
          </p:cNvSpPr>
          <p:nvPr>
            <p:ph type="ctrTitle"/>
          </p:nvPr>
        </p:nvSpPr>
        <p:spPr>
          <a:xfrm>
            <a:off x="5829302" y="743841"/>
            <a:ext cx="4127500" cy="805559"/>
          </a:xfrm>
        </p:spPr>
        <p:txBody>
          <a:bodyPr anchor="b">
            <a:noAutofit/>
          </a:bodyPr>
          <a:lstStyle>
            <a:lvl1pPr algn="l">
              <a:defRPr sz="2800"/>
            </a:lvl1pPr>
          </a:lstStyle>
          <a:p>
            <a:r>
              <a:rPr lang="sv-SE"/>
              <a:t>Klicka här för att ändra mall för rubrikformat</a:t>
            </a:r>
            <a:endParaRPr lang="sv-SE" dirty="0"/>
          </a:p>
        </p:txBody>
      </p:sp>
      <p:sp>
        <p:nvSpPr>
          <p:cNvPr id="4" name="Platshållare för text 11">
            <a:extLst>
              <a:ext uri="{FF2B5EF4-FFF2-40B4-BE49-F238E27FC236}">
                <a16:creationId xmlns:a16="http://schemas.microsoft.com/office/drawing/2014/main" id="{5B50278C-4D2B-704E-A5F0-C7A065AD63B0}"/>
              </a:ext>
            </a:extLst>
          </p:cNvPr>
          <p:cNvSpPr>
            <a:spLocks noGrp="1"/>
          </p:cNvSpPr>
          <p:nvPr>
            <p:ph type="body" sz="quarter" idx="10"/>
          </p:nvPr>
        </p:nvSpPr>
        <p:spPr>
          <a:xfrm>
            <a:off x="5829302" y="1727200"/>
            <a:ext cx="4127500" cy="4186238"/>
          </a:xfrm>
        </p:spPr>
        <p:txBody>
          <a:bodyPr/>
          <a:lstStyle>
            <a:lvl1pPr marL="342900" indent="-342900">
              <a:buFont typeface="Arial" panose="020B0604020202020204" pitchFamily="34" charset="0"/>
              <a:buChar char="•"/>
              <a:defRPr/>
            </a:lvl1pPr>
          </a:lstStyle>
          <a:p>
            <a:pPr lvl="0"/>
            <a:r>
              <a:rPr lang="sv-SE"/>
              <a:t>Klicka här för att ändra format på bakgrundstexten</a:t>
            </a:r>
          </a:p>
        </p:txBody>
      </p:sp>
      <p:sp>
        <p:nvSpPr>
          <p:cNvPr id="5" name="Platshållare för bild 3">
            <a:extLst>
              <a:ext uri="{FF2B5EF4-FFF2-40B4-BE49-F238E27FC236}">
                <a16:creationId xmlns:a16="http://schemas.microsoft.com/office/drawing/2014/main" id="{95429808-FCC4-BF42-A19A-25EAACB20599}"/>
              </a:ext>
            </a:extLst>
          </p:cNvPr>
          <p:cNvSpPr>
            <a:spLocks noGrp="1"/>
          </p:cNvSpPr>
          <p:nvPr>
            <p:ph type="pic" sz="quarter" idx="11"/>
          </p:nvPr>
        </p:nvSpPr>
        <p:spPr>
          <a:xfrm>
            <a:off x="0" y="0"/>
            <a:ext cx="5257800" cy="6642100"/>
          </a:xfrm>
        </p:spPr>
        <p:txBody>
          <a:bodyPr/>
          <a:lstStyle/>
          <a:p>
            <a:r>
              <a:rPr lang="sv-SE"/>
              <a:t>Klicka på ikonen för att lägga till en bild</a:t>
            </a:r>
          </a:p>
        </p:txBody>
      </p:sp>
    </p:spTree>
    <p:extLst>
      <p:ext uri="{BB962C8B-B14F-4D97-AF65-F5344CB8AC3E}">
        <p14:creationId xmlns:p14="http://schemas.microsoft.com/office/powerpoint/2010/main" val="2621607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39BEDAC0-5874-E04B-91DB-F5F975627185}"/>
              </a:ext>
            </a:extLst>
          </p:cNvPr>
          <p:cNvSpPr>
            <a:spLocks noGrp="1"/>
          </p:cNvSpPr>
          <p:nvPr>
            <p:ph type="ctrTitle"/>
          </p:nvPr>
        </p:nvSpPr>
        <p:spPr>
          <a:xfrm>
            <a:off x="3350942" y="2349500"/>
            <a:ext cx="5158058" cy="1219200"/>
          </a:xfrm>
        </p:spPr>
        <p:txBody>
          <a:bodyPr anchor="b">
            <a:normAutofit/>
          </a:bodyPr>
          <a:lstStyle>
            <a:lvl1pPr algn="ctr">
              <a:defRPr sz="3600"/>
            </a:lvl1pPr>
          </a:lstStyle>
          <a:p>
            <a:r>
              <a:rPr lang="en-US"/>
              <a:t>Click to edit Master title style</a:t>
            </a:r>
            <a:endParaRPr lang="sv-SE" dirty="0"/>
          </a:p>
        </p:txBody>
      </p:sp>
    </p:spTree>
    <p:extLst>
      <p:ext uri="{BB962C8B-B14F-4D97-AF65-F5344CB8AC3E}">
        <p14:creationId xmlns:p14="http://schemas.microsoft.com/office/powerpoint/2010/main" val="2530568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9C4D5F23-7C9C-F741-BD57-C8983CF39840}"/>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en-US"/>
              <a:t>Click to edit Master title style</a:t>
            </a:r>
            <a:endParaRPr lang="sv-SE" dirty="0"/>
          </a:p>
        </p:txBody>
      </p:sp>
      <p:sp>
        <p:nvSpPr>
          <p:cNvPr id="4" name="Platshållare för diagram 3">
            <a:extLst>
              <a:ext uri="{FF2B5EF4-FFF2-40B4-BE49-F238E27FC236}">
                <a16:creationId xmlns:a16="http://schemas.microsoft.com/office/drawing/2014/main" id="{25595C8F-5C86-AD41-81CB-49F231878EF4}"/>
              </a:ext>
            </a:extLst>
          </p:cNvPr>
          <p:cNvSpPr>
            <a:spLocks noGrp="1"/>
          </p:cNvSpPr>
          <p:nvPr>
            <p:ph type="chart" sz="quarter" idx="10"/>
          </p:nvPr>
        </p:nvSpPr>
        <p:spPr>
          <a:xfrm>
            <a:off x="988742" y="1397000"/>
            <a:ext cx="9144000" cy="4737100"/>
          </a:xfrm>
        </p:spPr>
        <p:txBody>
          <a:bodyPr/>
          <a:lstStyle/>
          <a:p>
            <a:r>
              <a:rPr lang="en-US"/>
              <a:t>Click icon to add chart</a:t>
            </a:r>
            <a:endParaRPr lang="sv-SE"/>
          </a:p>
        </p:txBody>
      </p:sp>
    </p:spTree>
    <p:extLst>
      <p:ext uri="{BB962C8B-B14F-4D97-AF65-F5344CB8AC3E}">
        <p14:creationId xmlns:p14="http://schemas.microsoft.com/office/powerpoint/2010/main" val="2813121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Anpassad layout">
    <p:spTree>
      <p:nvGrpSpPr>
        <p:cNvPr id="1" name=""/>
        <p:cNvGrpSpPr/>
        <p:nvPr/>
      </p:nvGrpSpPr>
      <p:grpSpPr>
        <a:xfrm>
          <a:off x="0" y="0"/>
          <a:ext cx="0" cy="0"/>
          <a:chOff x="0" y="0"/>
          <a:chExt cx="0" cy="0"/>
        </a:xfrm>
      </p:grpSpPr>
      <p:sp>
        <p:nvSpPr>
          <p:cNvPr id="3" name="Platshållare för bild 15">
            <a:extLst>
              <a:ext uri="{FF2B5EF4-FFF2-40B4-BE49-F238E27FC236}">
                <a16:creationId xmlns:a16="http://schemas.microsoft.com/office/drawing/2014/main" id="{627232BD-4CA2-2247-B71E-E9AC38B6CEFA}"/>
              </a:ext>
            </a:extLst>
          </p:cNvPr>
          <p:cNvSpPr>
            <a:spLocks noGrp="1"/>
          </p:cNvSpPr>
          <p:nvPr>
            <p:ph type="pic" sz="quarter" idx="10"/>
          </p:nvPr>
        </p:nvSpPr>
        <p:spPr>
          <a:xfrm>
            <a:off x="0" y="0"/>
            <a:ext cx="12192000" cy="7161696"/>
          </a:xfrm>
        </p:spPr>
        <p:txBody>
          <a:bodyPr/>
          <a:lstStyle/>
          <a:p>
            <a:r>
              <a:rPr lang="en-US"/>
              <a:t>Click icon to add picture</a:t>
            </a:r>
            <a:endParaRPr lang="sv-SE" dirty="0"/>
          </a:p>
        </p:txBody>
      </p:sp>
      <p:grpSp>
        <p:nvGrpSpPr>
          <p:cNvPr id="4" name="Grupp 3">
            <a:extLst>
              <a:ext uri="{FF2B5EF4-FFF2-40B4-BE49-F238E27FC236}">
                <a16:creationId xmlns:a16="http://schemas.microsoft.com/office/drawing/2014/main" id="{66A257AA-5F16-1A4A-B3E3-DA688DDA87C4}"/>
              </a:ext>
            </a:extLst>
          </p:cNvPr>
          <p:cNvGrpSpPr/>
          <p:nvPr/>
        </p:nvGrpSpPr>
        <p:grpSpPr>
          <a:xfrm>
            <a:off x="10444481" y="5727126"/>
            <a:ext cx="2222205" cy="884879"/>
            <a:chOff x="10242697" y="5607996"/>
            <a:chExt cx="2222205" cy="884879"/>
          </a:xfrm>
        </p:grpSpPr>
        <p:sp>
          <p:nvSpPr>
            <p:cNvPr id="5" name="textruta 4">
              <a:extLst>
                <a:ext uri="{FF2B5EF4-FFF2-40B4-BE49-F238E27FC236}">
                  <a16:creationId xmlns:a16="http://schemas.microsoft.com/office/drawing/2014/main" id="{4DDCF8DE-35BF-CE4C-84F1-345F9BD1A59D}"/>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36D91317-B3A4-F44F-A50E-7262129857E7}"/>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7" name="Rak 6">
              <a:extLst>
                <a:ext uri="{FF2B5EF4-FFF2-40B4-BE49-F238E27FC236}">
                  <a16:creationId xmlns:a16="http://schemas.microsoft.com/office/drawing/2014/main" id="{2677C2A9-EE1A-3D47-A628-E42AF60ADC3A}"/>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 name="Grupp 7">
            <a:extLst>
              <a:ext uri="{FF2B5EF4-FFF2-40B4-BE49-F238E27FC236}">
                <a16:creationId xmlns:a16="http://schemas.microsoft.com/office/drawing/2014/main" id="{B1819E8B-7BDB-6141-977D-7EF44C3E334F}"/>
              </a:ext>
            </a:extLst>
          </p:cNvPr>
          <p:cNvGrpSpPr/>
          <p:nvPr userDrawn="1"/>
        </p:nvGrpSpPr>
        <p:grpSpPr>
          <a:xfrm>
            <a:off x="10444481" y="5727126"/>
            <a:ext cx="2222205" cy="884879"/>
            <a:chOff x="10242697" y="5607996"/>
            <a:chExt cx="2222205" cy="884879"/>
          </a:xfrm>
        </p:grpSpPr>
        <p:sp>
          <p:nvSpPr>
            <p:cNvPr id="9" name="textruta 8">
              <a:extLst>
                <a:ext uri="{FF2B5EF4-FFF2-40B4-BE49-F238E27FC236}">
                  <a16:creationId xmlns:a16="http://schemas.microsoft.com/office/drawing/2014/main" id="{FF6F8030-A4CC-C748-A26E-38FD2E87979A}"/>
                </a:ext>
              </a:extLst>
            </p:cNvPr>
            <p:cNvSpPr txBox="1"/>
            <p:nvPr userDrawn="1"/>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0" name="textruta 9">
              <a:extLst>
                <a:ext uri="{FF2B5EF4-FFF2-40B4-BE49-F238E27FC236}">
                  <a16:creationId xmlns:a16="http://schemas.microsoft.com/office/drawing/2014/main" id="{2685D7D2-FDF8-F246-859F-C45D301F4D2E}"/>
                </a:ext>
              </a:extLst>
            </p:cNvPr>
            <p:cNvSpPr txBox="1"/>
            <p:nvPr userDrawn="1"/>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1" name="Rak 10">
              <a:extLst>
                <a:ext uri="{FF2B5EF4-FFF2-40B4-BE49-F238E27FC236}">
                  <a16:creationId xmlns:a16="http://schemas.microsoft.com/office/drawing/2014/main" id="{690F618A-4C54-7A4A-8027-63A38AD9A5F8}"/>
                </a:ext>
              </a:extLst>
            </p:cNvPr>
            <p:cNvCxnSpPr>
              <a:cxnSpLocks/>
            </p:cNvCxnSpPr>
            <p:nvPr userDrawn="1"/>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22609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Anpassad layou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F5919A7-E5E7-E447-AC47-3628E2C2C37E}"/>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4" name="Grupp 3">
            <a:extLst>
              <a:ext uri="{FF2B5EF4-FFF2-40B4-BE49-F238E27FC236}">
                <a16:creationId xmlns:a16="http://schemas.microsoft.com/office/drawing/2014/main" id="{BD851597-1D96-1F49-9B1A-ED0727F4581C}"/>
              </a:ext>
            </a:extLst>
          </p:cNvPr>
          <p:cNvGrpSpPr/>
          <p:nvPr/>
        </p:nvGrpSpPr>
        <p:grpSpPr>
          <a:xfrm>
            <a:off x="10242697" y="5607996"/>
            <a:ext cx="2222205" cy="884879"/>
            <a:chOff x="10242697" y="5607996"/>
            <a:chExt cx="2222205" cy="884879"/>
          </a:xfrm>
        </p:grpSpPr>
        <p:sp>
          <p:nvSpPr>
            <p:cNvPr id="5" name="textruta 4">
              <a:extLst>
                <a:ext uri="{FF2B5EF4-FFF2-40B4-BE49-F238E27FC236}">
                  <a16:creationId xmlns:a16="http://schemas.microsoft.com/office/drawing/2014/main" id="{51D8CF96-0018-FD40-88CB-DC6ACA2FB156}"/>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A2A8A072-9169-BC43-801A-A61BF591F032}"/>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7" name="Rak 6">
              <a:extLst>
                <a:ext uri="{FF2B5EF4-FFF2-40B4-BE49-F238E27FC236}">
                  <a16:creationId xmlns:a16="http://schemas.microsoft.com/office/drawing/2014/main" id="{9E836D9E-4AB0-0C41-802B-ED4298D608B2}"/>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Platshållare för text 11">
            <a:extLst>
              <a:ext uri="{FF2B5EF4-FFF2-40B4-BE49-F238E27FC236}">
                <a16:creationId xmlns:a16="http://schemas.microsoft.com/office/drawing/2014/main" id="{3BC94B7A-F171-604C-9683-0DB769480ECF}"/>
              </a:ext>
            </a:extLst>
          </p:cNvPr>
          <p:cNvSpPr>
            <a:spLocks noGrp="1"/>
          </p:cNvSpPr>
          <p:nvPr>
            <p:ph type="body" sz="quarter" idx="10"/>
          </p:nvPr>
        </p:nvSpPr>
        <p:spPr>
          <a:xfrm>
            <a:off x="1141413" y="1574800"/>
            <a:ext cx="9144000" cy="41862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9" name="Platshållare för text 20">
            <a:extLst>
              <a:ext uri="{FF2B5EF4-FFF2-40B4-BE49-F238E27FC236}">
                <a16:creationId xmlns:a16="http://schemas.microsoft.com/office/drawing/2014/main" id="{42676A12-DB87-3E48-8425-B6EE63037088}"/>
              </a:ext>
            </a:extLst>
          </p:cNvPr>
          <p:cNvSpPr>
            <a:spLocks noGrp="1"/>
          </p:cNvSpPr>
          <p:nvPr>
            <p:ph type="body" sz="quarter" idx="12"/>
          </p:nvPr>
        </p:nvSpPr>
        <p:spPr>
          <a:xfrm>
            <a:off x="1141413" y="761565"/>
            <a:ext cx="9144000" cy="660400"/>
          </a:xfrm>
        </p:spPr>
        <p:txBody>
          <a:bodyPr>
            <a:noAutofit/>
          </a:bodyPr>
          <a:lstStyle>
            <a:lvl1pPr>
              <a:defRPr sz="3600" b="1">
                <a:solidFill>
                  <a:schemeClr val="bg1"/>
                </a:solidFill>
              </a:defRPr>
            </a:lvl1pPr>
          </a:lstStyle>
          <a:p>
            <a:pPr lvl="0"/>
            <a:r>
              <a:rPr lang="en-US"/>
              <a:t>Click to edit Master text styles</a:t>
            </a:r>
          </a:p>
        </p:txBody>
      </p:sp>
      <p:sp>
        <p:nvSpPr>
          <p:cNvPr id="10" name="Rektangel 9">
            <a:extLst>
              <a:ext uri="{FF2B5EF4-FFF2-40B4-BE49-F238E27FC236}">
                <a16:creationId xmlns:a16="http://schemas.microsoft.com/office/drawing/2014/main" id="{F4CE3D53-DEA0-8E4B-B92D-F10674F059E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1" name="Grupp 10">
            <a:extLst>
              <a:ext uri="{FF2B5EF4-FFF2-40B4-BE49-F238E27FC236}">
                <a16:creationId xmlns:a16="http://schemas.microsoft.com/office/drawing/2014/main" id="{67BBF980-C512-0447-A28B-C4C2C1F78096}"/>
              </a:ext>
            </a:extLst>
          </p:cNvPr>
          <p:cNvGrpSpPr/>
          <p:nvPr userDrawn="1"/>
        </p:nvGrpSpPr>
        <p:grpSpPr>
          <a:xfrm>
            <a:off x="10242697" y="5607996"/>
            <a:ext cx="2222205" cy="884879"/>
            <a:chOff x="10242697" y="5607996"/>
            <a:chExt cx="2222205" cy="884879"/>
          </a:xfrm>
        </p:grpSpPr>
        <p:sp>
          <p:nvSpPr>
            <p:cNvPr id="12" name="textruta 11">
              <a:extLst>
                <a:ext uri="{FF2B5EF4-FFF2-40B4-BE49-F238E27FC236}">
                  <a16:creationId xmlns:a16="http://schemas.microsoft.com/office/drawing/2014/main" id="{4CB3DB73-CD80-6941-876E-37F777FC5E4F}"/>
                </a:ext>
              </a:extLst>
            </p:cNvPr>
            <p:cNvSpPr txBox="1"/>
            <p:nvPr userDrawn="1"/>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3" name="textruta 12">
              <a:extLst>
                <a:ext uri="{FF2B5EF4-FFF2-40B4-BE49-F238E27FC236}">
                  <a16:creationId xmlns:a16="http://schemas.microsoft.com/office/drawing/2014/main" id="{2322C6A7-FC94-F84A-9ED7-D07BAFDC4FFA}"/>
                </a:ext>
              </a:extLst>
            </p:cNvPr>
            <p:cNvSpPr txBox="1"/>
            <p:nvPr userDrawn="1"/>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4" name="Rak 13">
              <a:extLst>
                <a:ext uri="{FF2B5EF4-FFF2-40B4-BE49-F238E27FC236}">
                  <a16:creationId xmlns:a16="http://schemas.microsoft.com/office/drawing/2014/main" id="{47BA1FC6-63BA-2641-B133-B828EDB49E3A}"/>
                </a:ext>
              </a:extLst>
            </p:cNvPr>
            <p:cNvCxnSpPr>
              <a:cxnSpLocks/>
            </p:cNvCxnSpPr>
            <p:nvPr userDrawn="1"/>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75793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5ECCEBBD-DCC5-9D46-8E00-EA10C52082DB}"/>
              </a:ext>
            </a:extLst>
          </p:cNvPr>
          <p:cNvSpPr>
            <a:spLocks noGrp="1"/>
          </p:cNvSpPr>
          <p:nvPr>
            <p:ph type="ctrTitle"/>
          </p:nvPr>
        </p:nvSpPr>
        <p:spPr>
          <a:xfrm>
            <a:off x="5829302" y="743841"/>
            <a:ext cx="4127500" cy="805559"/>
          </a:xfrm>
        </p:spPr>
        <p:txBody>
          <a:bodyPr anchor="b">
            <a:noAutofit/>
          </a:bodyPr>
          <a:lstStyle>
            <a:lvl1pPr algn="l">
              <a:defRPr sz="2800"/>
            </a:lvl1pPr>
          </a:lstStyle>
          <a:p>
            <a:r>
              <a:rPr lang="en-US"/>
              <a:t>Click to edit Master title style</a:t>
            </a:r>
            <a:endParaRPr lang="sv-SE" dirty="0"/>
          </a:p>
        </p:txBody>
      </p:sp>
      <p:sp>
        <p:nvSpPr>
          <p:cNvPr id="4" name="Platshållare för text 11">
            <a:extLst>
              <a:ext uri="{FF2B5EF4-FFF2-40B4-BE49-F238E27FC236}">
                <a16:creationId xmlns:a16="http://schemas.microsoft.com/office/drawing/2014/main" id="{5B50278C-4D2B-704E-A5F0-C7A065AD63B0}"/>
              </a:ext>
            </a:extLst>
          </p:cNvPr>
          <p:cNvSpPr>
            <a:spLocks noGrp="1"/>
          </p:cNvSpPr>
          <p:nvPr>
            <p:ph type="body" sz="quarter" idx="10"/>
          </p:nvPr>
        </p:nvSpPr>
        <p:spPr>
          <a:xfrm>
            <a:off x="5829302" y="1727200"/>
            <a:ext cx="4127500" cy="4186238"/>
          </a:xfrm>
        </p:spPr>
        <p:txBody>
          <a:bodyPr/>
          <a:lstStyle>
            <a:lvl1pPr marL="342900" indent="-342900">
              <a:buFont typeface="Arial" panose="020B0604020202020204" pitchFamily="34" charset="0"/>
              <a:buChar char="•"/>
              <a:defRPr/>
            </a:lvl1pPr>
          </a:lstStyle>
          <a:p>
            <a:pPr lvl="0"/>
            <a:r>
              <a:rPr lang="en-US"/>
              <a:t>Click to edit Master text styles</a:t>
            </a:r>
          </a:p>
        </p:txBody>
      </p:sp>
      <p:sp>
        <p:nvSpPr>
          <p:cNvPr id="5" name="Platshållare för bild 3">
            <a:extLst>
              <a:ext uri="{FF2B5EF4-FFF2-40B4-BE49-F238E27FC236}">
                <a16:creationId xmlns:a16="http://schemas.microsoft.com/office/drawing/2014/main" id="{95429808-FCC4-BF42-A19A-25EAACB20599}"/>
              </a:ext>
            </a:extLst>
          </p:cNvPr>
          <p:cNvSpPr>
            <a:spLocks noGrp="1"/>
          </p:cNvSpPr>
          <p:nvPr>
            <p:ph type="pic" sz="quarter" idx="11"/>
          </p:nvPr>
        </p:nvSpPr>
        <p:spPr>
          <a:xfrm>
            <a:off x="0" y="0"/>
            <a:ext cx="5257800" cy="6642100"/>
          </a:xfrm>
        </p:spPr>
        <p:txBody>
          <a:bodyPr/>
          <a:lstStyle/>
          <a:p>
            <a:r>
              <a:rPr lang="en-US"/>
              <a:t>Click icon to add picture</a:t>
            </a:r>
            <a:endParaRPr lang="sv-SE"/>
          </a:p>
        </p:txBody>
      </p:sp>
    </p:spTree>
    <p:extLst>
      <p:ext uri="{BB962C8B-B14F-4D97-AF65-F5344CB8AC3E}">
        <p14:creationId xmlns:p14="http://schemas.microsoft.com/office/powerpoint/2010/main" val="2701924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Rubrikbi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61102C-5B75-4CD8-B136-BDAFEA31816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 name="Object 4" hidden="1">
                        <a:extLst>
                          <a:ext uri="{FF2B5EF4-FFF2-40B4-BE49-F238E27FC236}">
                            <a16:creationId xmlns:a16="http://schemas.microsoft.com/office/drawing/2014/main" id="{CF61102C-5B75-4CD8-B136-BDAFEA31816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619DA64-CD2E-4347-BFEC-01DE0B3E8501}"/>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6000" b="0" i="0" u="none" strike="noStrike" kern="1200" cap="none" spc="0" normalizeH="0" baseline="0" noProof="0">
              <a:ln>
                <a:noFill/>
              </a:ln>
              <a:solidFill>
                <a:srgbClr val="FFFFFF"/>
              </a:solidFill>
              <a:effectLst/>
              <a:uLnTx/>
              <a:uFillTx/>
              <a:latin typeface="Calibri Light" panose="020F0302020204030204" pitchFamily="34" charset="0"/>
              <a:ea typeface="+mn-ea"/>
              <a:cs typeface="+mn-cs"/>
              <a:sym typeface="Calibri Light" panose="020F0302020204030204" pitchFamily="34" charset="0"/>
            </a:endParaRPr>
          </a:p>
        </p:txBody>
      </p:sp>
      <p:sp>
        <p:nvSpPr>
          <p:cNvPr id="2" name="Rubrik 1"/>
          <p:cNvSpPr>
            <a:spLocks noGrp="1"/>
          </p:cNvSpPr>
          <p:nvPr>
            <p:ph type="ctrTitle" hasCustomPrompt="1"/>
          </p:nvPr>
        </p:nvSpPr>
        <p:spPr>
          <a:xfrm>
            <a:off x="1524000" y="1122363"/>
            <a:ext cx="9144000" cy="2387600"/>
          </a:xfrm>
          <a:noFill/>
        </p:spPr>
        <p:txBody>
          <a:bodyPr anchor="b"/>
          <a:lstStyle>
            <a:lvl1pPr algn="ctr">
              <a:defRPr sz="6000">
                <a:solidFill>
                  <a:schemeClr val="tx1">
                    <a:lumMod val="65000"/>
                    <a:lumOff val="35000"/>
                  </a:schemeClr>
                </a:solidFill>
              </a:defRPr>
            </a:lvl1pPr>
          </a:lstStyle>
          <a:p>
            <a:r>
              <a:rPr lang="sv-SE"/>
              <a:t>Klicka här för att ändra format</a:t>
            </a:r>
          </a:p>
        </p:txBody>
      </p:sp>
      <p:sp>
        <p:nvSpPr>
          <p:cNvPr id="3" name="Underrubrik 2"/>
          <p:cNvSpPr>
            <a:spLocks noGrp="1"/>
          </p:cNvSpPr>
          <p:nvPr>
            <p:ph type="subTitle" idx="1" hasCustomPrompt="1"/>
          </p:nvPr>
        </p:nvSpPr>
        <p:spPr>
          <a:xfrm>
            <a:off x="1524000" y="3602038"/>
            <a:ext cx="9144000" cy="1655762"/>
          </a:xfrm>
        </p:spPr>
        <p:txBody>
          <a:bodyPr/>
          <a:lstStyle>
            <a:lvl1pPr marL="0" indent="0" algn="ctr">
              <a:buNone/>
              <a:defRPr sz="2400">
                <a:solidFill>
                  <a:srgbClr val="377D7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Tree>
    <p:extLst>
      <p:ext uri="{BB962C8B-B14F-4D97-AF65-F5344CB8AC3E}">
        <p14:creationId xmlns:p14="http://schemas.microsoft.com/office/powerpoint/2010/main" val="1057333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v-SE"/>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Platshållare för sidfot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Platshållare för bild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0D80BF-074B-4E55-B5AC-841B5F35CA8C}" type="slidenum">
              <a:rPr kumimoji="0" lang="sv-SE" sz="18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8637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2_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a:noFill/>
        </p:spPr>
        <p:txBody>
          <a:bodyPr anchor="b"/>
          <a:lstStyle>
            <a:lvl1pPr algn="ctr">
              <a:defRPr sz="6000">
                <a:solidFill>
                  <a:schemeClr val="tx1">
                    <a:lumMod val="65000"/>
                    <a:lumOff val="35000"/>
                  </a:schemeClr>
                </a:solidFill>
              </a:defRPr>
            </a:lvl1pPr>
          </a:lstStyle>
          <a:p>
            <a:r>
              <a:rPr lang="en-US"/>
              <a:t>Click to edit Master title style</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solidFill>
                  <a:srgbClr val="377D7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a:p>
        </p:txBody>
      </p:sp>
    </p:spTree>
    <p:extLst>
      <p:ext uri="{BB962C8B-B14F-4D97-AF65-F5344CB8AC3E}">
        <p14:creationId xmlns:p14="http://schemas.microsoft.com/office/powerpoint/2010/main" val="2772563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18D3DB2-9356-4838-A1B2-D065D5906CE6}"/>
              </a:ext>
            </a:extLst>
          </p:cNvPr>
          <p:cNvGraphicFramePr>
            <a:graphicFrameLocks noChangeAspect="1"/>
          </p:cNvGraphicFramePr>
          <p:nvPr userDrawn="1">
            <p:custDataLst>
              <p:tags r:id="rId1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395" imgH="394" progId="TCLayout.ActiveDocument.1">
                  <p:embed/>
                </p:oleObj>
              </mc:Choice>
              <mc:Fallback>
                <p:oleObj name="think-cell Slide" r:id="rId13" imgW="395" imgH="394" progId="TCLayout.ActiveDocument.1">
                  <p:embed/>
                  <p:pic>
                    <p:nvPicPr>
                      <p:cNvPr id="2" name="Object 1" hidden="1">
                        <a:extLst>
                          <a:ext uri="{FF2B5EF4-FFF2-40B4-BE49-F238E27FC236}">
                            <a16:creationId xmlns:a16="http://schemas.microsoft.com/office/drawing/2014/main" id="{A18D3DB2-9356-4838-A1B2-D065D5906CE6}"/>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7" name="Platshållare för rubrik 1">
            <a:extLst>
              <a:ext uri="{FF2B5EF4-FFF2-40B4-BE49-F238E27FC236}">
                <a16:creationId xmlns:a16="http://schemas.microsoft.com/office/drawing/2014/main" id="{18BF671C-FD53-304A-A420-AEADAE2826EF}"/>
              </a:ext>
            </a:extLst>
          </p:cNvPr>
          <p:cNvSpPr>
            <a:spLocks noGrp="1"/>
          </p:cNvSpPr>
          <p:nvPr>
            <p:ph type="title"/>
          </p:nvPr>
        </p:nvSpPr>
        <p:spPr>
          <a:xfrm>
            <a:off x="838200" y="365125"/>
            <a:ext cx="9409043" cy="1325563"/>
          </a:xfrm>
          <a:prstGeom prst="rect">
            <a:avLst/>
          </a:prstGeom>
        </p:spPr>
        <p:txBody>
          <a:bodyPr vert="horz" lIns="91440" tIns="45720" rIns="91440" bIns="45720" rtlCol="0" anchor="ctr">
            <a:normAutofit/>
          </a:bodyPr>
          <a:lstStyle/>
          <a:p>
            <a:endParaRPr lang="sv-SE" dirty="0"/>
          </a:p>
        </p:txBody>
      </p:sp>
      <p:sp>
        <p:nvSpPr>
          <p:cNvPr id="8" name="Platshållare för text 2">
            <a:extLst>
              <a:ext uri="{FF2B5EF4-FFF2-40B4-BE49-F238E27FC236}">
                <a16:creationId xmlns:a16="http://schemas.microsoft.com/office/drawing/2014/main" id="{08950591-8A82-364A-86CA-C189240A1015}"/>
              </a:ext>
            </a:extLst>
          </p:cNvPr>
          <p:cNvSpPr>
            <a:spLocks noGrp="1"/>
          </p:cNvSpPr>
          <p:nvPr>
            <p:ph type="body" idx="1"/>
          </p:nvPr>
        </p:nvSpPr>
        <p:spPr>
          <a:xfrm>
            <a:off x="838200" y="1825625"/>
            <a:ext cx="9404497" cy="4351338"/>
          </a:xfrm>
          <a:prstGeom prst="rect">
            <a:avLst/>
          </a:prstGeom>
        </p:spPr>
        <p:txBody>
          <a:bodyPr vert="horz" lIns="91440" tIns="45720" rIns="91440" bIns="45720" rtlCol="0">
            <a:normAutofit/>
          </a:bodyPr>
          <a:lstStyle/>
          <a:p>
            <a:pPr lvl="0"/>
            <a:endParaRPr lang="sv-SE" dirty="0"/>
          </a:p>
        </p:txBody>
      </p:sp>
      <p:sp>
        <p:nvSpPr>
          <p:cNvPr id="9" name="Rektangel 8">
            <a:extLst>
              <a:ext uri="{FF2B5EF4-FFF2-40B4-BE49-F238E27FC236}">
                <a16:creationId xmlns:a16="http://schemas.microsoft.com/office/drawing/2014/main" id="{78C0B532-3FF1-6D4C-B718-CA8EFF31A50B}"/>
              </a:ext>
            </a:extLst>
          </p:cNvPr>
          <p:cNvSpPr/>
          <p:nvPr/>
        </p:nvSpPr>
        <p:spPr>
          <a:xfrm>
            <a:off x="0" y="6649656"/>
            <a:ext cx="12192000" cy="208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0" name="Grupp 9">
            <a:extLst>
              <a:ext uri="{FF2B5EF4-FFF2-40B4-BE49-F238E27FC236}">
                <a16:creationId xmlns:a16="http://schemas.microsoft.com/office/drawing/2014/main" id="{97303B95-650F-714F-8232-5984935A2441}"/>
              </a:ext>
            </a:extLst>
          </p:cNvPr>
          <p:cNvGrpSpPr/>
          <p:nvPr/>
        </p:nvGrpSpPr>
        <p:grpSpPr>
          <a:xfrm>
            <a:off x="10444402" y="5729019"/>
            <a:ext cx="2222205" cy="884879"/>
            <a:chOff x="9377915" y="4859079"/>
            <a:chExt cx="2222205" cy="884879"/>
          </a:xfrm>
        </p:grpSpPr>
        <p:sp>
          <p:nvSpPr>
            <p:cNvPr id="11" name="textruta 10">
              <a:extLst>
                <a:ext uri="{FF2B5EF4-FFF2-40B4-BE49-F238E27FC236}">
                  <a16:creationId xmlns:a16="http://schemas.microsoft.com/office/drawing/2014/main" id="{3A8B58AC-0FAC-EA4C-ADF5-FAADAB680E47}"/>
                </a:ext>
              </a:extLst>
            </p:cNvPr>
            <p:cNvSpPr txBox="1"/>
            <p:nvPr/>
          </p:nvSpPr>
          <p:spPr>
            <a:xfrm>
              <a:off x="9377915" y="4859079"/>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12" name="Rak 11">
              <a:extLst>
                <a:ext uri="{FF2B5EF4-FFF2-40B4-BE49-F238E27FC236}">
                  <a16:creationId xmlns:a16="http://schemas.microsoft.com/office/drawing/2014/main" id="{FC4396FF-D82D-CB4F-AACC-5084E37108EB}"/>
                </a:ext>
              </a:extLst>
            </p:cNvPr>
            <p:cNvCxnSpPr>
              <a:cxnSpLocks/>
            </p:cNvCxnSpPr>
            <p:nvPr/>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C41A13BC-AA04-7047-96FB-A2FFD99C0BE6}"/>
                </a:ext>
              </a:extLst>
            </p:cNvPr>
            <p:cNvSpPr txBox="1"/>
            <p:nvPr/>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000000"/>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sp>
        <p:nvSpPr>
          <p:cNvPr id="14" name="Rektangel 13">
            <a:extLst>
              <a:ext uri="{FF2B5EF4-FFF2-40B4-BE49-F238E27FC236}">
                <a16:creationId xmlns:a16="http://schemas.microsoft.com/office/drawing/2014/main" id="{3C22E89D-5F8D-6846-BCFB-531E94A40F82}"/>
              </a:ext>
            </a:extLst>
          </p:cNvPr>
          <p:cNvSpPr/>
          <p:nvPr userDrawn="1"/>
        </p:nvSpPr>
        <p:spPr>
          <a:xfrm>
            <a:off x="0" y="6649656"/>
            <a:ext cx="12192000" cy="208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5" name="Grupp 14">
            <a:extLst>
              <a:ext uri="{FF2B5EF4-FFF2-40B4-BE49-F238E27FC236}">
                <a16:creationId xmlns:a16="http://schemas.microsoft.com/office/drawing/2014/main" id="{17030F3F-79BD-B340-B21F-259B2B70D2DE}"/>
              </a:ext>
            </a:extLst>
          </p:cNvPr>
          <p:cNvGrpSpPr/>
          <p:nvPr userDrawn="1"/>
        </p:nvGrpSpPr>
        <p:grpSpPr>
          <a:xfrm>
            <a:off x="10444402" y="5729019"/>
            <a:ext cx="2222205" cy="884879"/>
            <a:chOff x="9377915" y="4859079"/>
            <a:chExt cx="2222205" cy="884879"/>
          </a:xfrm>
        </p:grpSpPr>
        <p:sp>
          <p:nvSpPr>
            <p:cNvPr id="16" name="textruta 15">
              <a:extLst>
                <a:ext uri="{FF2B5EF4-FFF2-40B4-BE49-F238E27FC236}">
                  <a16:creationId xmlns:a16="http://schemas.microsoft.com/office/drawing/2014/main" id="{6B0C84F2-76AA-414F-A6BF-AEE900B45DB0}"/>
                </a:ext>
              </a:extLst>
            </p:cNvPr>
            <p:cNvSpPr txBox="1"/>
            <p:nvPr userDrawn="1"/>
          </p:nvSpPr>
          <p:spPr>
            <a:xfrm>
              <a:off x="9377915" y="4859079"/>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17" name="Rak 16">
              <a:extLst>
                <a:ext uri="{FF2B5EF4-FFF2-40B4-BE49-F238E27FC236}">
                  <a16:creationId xmlns:a16="http://schemas.microsoft.com/office/drawing/2014/main" id="{D3C49365-0748-D64B-A403-DEDBF3586D5B}"/>
                </a:ext>
              </a:extLst>
            </p:cNvPr>
            <p:cNvCxnSpPr>
              <a:cxnSpLocks/>
            </p:cNvCxnSpPr>
            <p:nvPr userDrawn="1"/>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8" name="textruta 17">
              <a:extLst>
                <a:ext uri="{FF2B5EF4-FFF2-40B4-BE49-F238E27FC236}">
                  <a16:creationId xmlns:a16="http://schemas.microsoft.com/office/drawing/2014/main" id="{A9BF9558-A2D8-F84F-9EF5-C73972FE2965}"/>
                </a:ext>
              </a:extLst>
            </p:cNvPr>
            <p:cNvSpPr txBox="1"/>
            <p:nvPr userDrawn="1"/>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000000"/>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092844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7" r:id="rId10"/>
  </p:sldLayoutIdLst>
  <p:hf sldNum="0" hdr="0" dt="0"/>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Platshållare för rubrik 1">
            <a:extLst>
              <a:ext uri="{FF2B5EF4-FFF2-40B4-BE49-F238E27FC236}">
                <a16:creationId xmlns:a16="http://schemas.microsoft.com/office/drawing/2014/main" id="{18BF671C-FD53-304A-A420-AEADAE2826EF}"/>
              </a:ext>
            </a:extLst>
          </p:cNvPr>
          <p:cNvSpPr>
            <a:spLocks noGrp="1"/>
          </p:cNvSpPr>
          <p:nvPr>
            <p:ph type="title"/>
          </p:nvPr>
        </p:nvSpPr>
        <p:spPr>
          <a:xfrm>
            <a:off x="838200" y="365125"/>
            <a:ext cx="9409043" cy="1325563"/>
          </a:xfrm>
          <a:prstGeom prst="rect">
            <a:avLst/>
          </a:prstGeom>
        </p:spPr>
        <p:txBody>
          <a:bodyPr vert="horz" lIns="91440" tIns="45720" rIns="91440" bIns="45720" rtlCol="0" anchor="ctr">
            <a:normAutofit/>
          </a:bodyPr>
          <a:lstStyle/>
          <a:p>
            <a:endParaRPr lang="sv-SE" dirty="0"/>
          </a:p>
        </p:txBody>
      </p:sp>
      <p:sp>
        <p:nvSpPr>
          <p:cNvPr id="8" name="Platshållare för text 2">
            <a:extLst>
              <a:ext uri="{FF2B5EF4-FFF2-40B4-BE49-F238E27FC236}">
                <a16:creationId xmlns:a16="http://schemas.microsoft.com/office/drawing/2014/main" id="{08950591-8A82-364A-86CA-C189240A1015}"/>
              </a:ext>
            </a:extLst>
          </p:cNvPr>
          <p:cNvSpPr>
            <a:spLocks noGrp="1"/>
          </p:cNvSpPr>
          <p:nvPr>
            <p:ph type="body" idx="1"/>
          </p:nvPr>
        </p:nvSpPr>
        <p:spPr>
          <a:xfrm>
            <a:off x="838200" y="1825625"/>
            <a:ext cx="9404497" cy="4351338"/>
          </a:xfrm>
          <a:prstGeom prst="rect">
            <a:avLst/>
          </a:prstGeom>
        </p:spPr>
        <p:txBody>
          <a:bodyPr vert="horz" lIns="91440" tIns="45720" rIns="91440" bIns="45720" rtlCol="0">
            <a:normAutofit/>
          </a:bodyPr>
          <a:lstStyle/>
          <a:p>
            <a:pPr lvl="0"/>
            <a:endParaRPr lang="sv-SE" dirty="0"/>
          </a:p>
        </p:txBody>
      </p:sp>
      <p:sp>
        <p:nvSpPr>
          <p:cNvPr id="9" name="Rektangel 8">
            <a:extLst>
              <a:ext uri="{FF2B5EF4-FFF2-40B4-BE49-F238E27FC236}">
                <a16:creationId xmlns:a16="http://schemas.microsoft.com/office/drawing/2014/main" id="{78C0B532-3FF1-6D4C-B718-CA8EFF31A50B}"/>
              </a:ext>
            </a:extLst>
          </p:cNvPr>
          <p:cNvSpPr/>
          <p:nvPr/>
        </p:nvSpPr>
        <p:spPr>
          <a:xfrm>
            <a:off x="0" y="6649656"/>
            <a:ext cx="12192000" cy="2083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0" name="Grupp 9">
            <a:extLst>
              <a:ext uri="{FF2B5EF4-FFF2-40B4-BE49-F238E27FC236}">
                <a16:creationId xmlns:a16="http://schemas.microsoft.com/office/drawing/2014/main" id="{97303B95-650F-714F-8232-5984935A2441}"/>
              </a:ext>
            </a:extLst>
          </p:cNvPr>
          <p:cNvGrpSpPr/>
          <p:nvPr/>
        </p:nvGrpSpPr>
        <p:grpSpPr>
          <a:xfrm>
            <a:off x="10444402" y="5729019"/>
            <a:ext cx="2222205" cy="884879"/>
            <a:chOff x="9377915" y="4859079"/>
            <a:chExt cx="2222205" cy="884879"/>
          </a:xfrm>
        </p:grpSpPr>
        <p:sp>
          <p:nvSpPr>
            <p:cNvPr id="11" name="textruta 10">
              <a:extLst>
                <a:ext uri="{FF2B5EF4-FFF2-40B4-BE49-F238E27FC236}">
                  <a16:creationId xmlns:a16="http://schemas.microsoft.com/office/drawing/2014/main" id="{3A8B58AC-0FAC-EA4C-ADF5-FAADAB680E47}"/>
                </a:ext>
              </a:extLst>
            </p:cNvPr>
            <p:cNvSpPr txBox="1"/>
            <p:nvPr/>
          </p:nvSpPr>
          <p:spPr>
            <a:xfrm>
              <a:off x="9377915" y="4859079"/>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12" name="Rak 11">
              <a:extLst>
                <a:ext uri="{FF2B5EF4-FFF2-40B4-BE49-F238E27FC236}">
                  <a16:creationId xmlns:a16="http://schemas.microsoft.com/office/drawing/2014/main" id="{FC4396FF-D82D-CB4F-AACC-5084E37108EB}"/>
                </a:ext>
              </a:extLst>
            </p:cNvPr>
            <p:cNvCxnSpPr>
              <a:cxnSpLocks/>
            </p:cNvCxnSpPr>
            <p:nvPr/>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C41A13BC-AA04-7047-96FB-A2FFD99C0BE6}"/>
                </a:ext>
              </a:extLst>
            </p:cNvPr>
            <p:cNvSpPr txBox="1"/>
            <p:nvPr/>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000000"/>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grpSp>
        <p:nvGrpSpPr>
          <p:cNvPr id="15" name="Grupp 14">
            <a:extLst>
              <a:ext uri="{FF2B5EF4-FFF2-40B4-BE49-F238E27FC236}">
                <a16:creationId xmlns:a16="http://schemas.microsoft.com/office/drawing/2014/main" id="{17030F3F-79BD-B340-B21F-259B2B70D2DE}"/>
              </a:ext>
            </a:extLst>
          </p:cNvPr>
          <p:cNvGrpSpPr/>
          <p:nvPr userDrawn="1"/>
        </p:nvGrpSpPr>
        <p:grpSpPr>
          <a:xfrm>
            <a:off x="10444402" y="5729019"/>
            <a:ext cx="2222205" cy="884879"/>
            <a:chOff x="9377915" y="4859079"/>
            <a:chExt cx="2222205" cy="884879"/>
          </a:xfrm>
        </p:grpSpPr>
        <p:sp>
          <p:nvSpPr>
            <p:cNvPr id="16" name="textruta 15">
              <a:extLst>
                <a:ext uri="{FF2B5EF4-FFF2-40B4-BE49-F238E27FC236}">
                  <a16:creationId xmlns:a16="http://schemas.microsoft.com/office/drawing/2014/main" id="{6B0C84F2-76AA-414F-A6BF-AEE900B45DB0}"/>
                </a:ext>
              </a:extLst>
            </p:cNvPr>
            <p:cNvSpPr txBox="1"/>
            <p:nvPr userDrawn="1"/>
          </p:nvSpPr>
          <p:spPr>
            <a:xfrm>
              <a:off x="9377915" y="4859079"/>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17" name="Rak 16">
              <a:extLst>
                <a:ext uri="{FF2B5EF4-FFF2-40B4-BE49-F238E27FC236}">
                  <a16:creationId xmlns:a16="http://schemas.microsoft.com/office/drawing/2014/main" id="{D3C49365-0748-D64B-A403-DEDBF3586D5B}"/>
                </a:ext>
              </a:extLst>
            </p:cNvPr>
            <p:cNvCxnSpPr>
              <a:cxnSpLocks/>
            </p:cNvCxnSpPr>
            <p:nvPr userDrawn="1"/>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8" name="textruta 17">
              <a:extLst>
                <a:ext uri="{FF2B5EF4-FFF2-40B4-BE49-F238E27FC236}">
                  <a16:creationId xmlns:a16="http://schemas.microsoft.com/office/drawing/2014/main" id="{A9BF9558-A2D8-F84F-9EF5-C73972FE2965}"/>
                </a:ext>
              </a:extLst>
            </p:cNvPr>
            <p:cNvSpPr txBox="1"/>
            <p:nvPr userDrawn="1"/>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000000"/>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05010825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Lst>
  <p:hf sldNum="0" hdr="0" dt="0"/>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3.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6.bin"/></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4.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7.bin"/></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3.xml"/><Relationship Id="rId7" Type="http://schemas.openxmlformats.org/officeDocument/2006/relationships/image" Target="../media/image12.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6.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9.bin"/></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7.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10.bin"/></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8.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11.bin"/></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9.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12.bin"/></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0.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13.bin"/></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1.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14.bin"/></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2.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15.bin"/></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3.pn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16.bin"/></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4.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17.bin"/></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5.pn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18.bin"/></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6.pn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19.bin"/></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1.emf"/><Relationship Id="rId4" Type="http://schemas.openxmlformats.org/officeDocument/2006/relationships/oleObject" Target="../embeddings/oleObject20.bin"/></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7.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notesSlide" Target="../notesSlides/notesSlide8.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3.xml"/><Relationship Id="rId1" Type="http://schemas.openxmlformats.org/officeDocument/2006/relationships/tags" Target="../tags/tag43.x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hyperlink" Target="http://www.kunskapsstyrningvard.se/" TargetMode="External"/><Relationship Id="rId2" Type="http://schemas.openxmlformats.org/officeDocument/2006/relationships/hyperlink" Target="https://nationelltklinisktkunskapsstod.se/" TargetMode="External"/><Relationship Id="rId1" Type="http://schemas.openxmlformats.org/officeDocument/2006/relationships/slideLayout" Target="../slideLayouts/slideLayout1.xml"/><Relationship Id="rId4" Type="http://schemas.openxmlformats.org/officeDocument/2006/relationships/hyperlink" Target="https://kunskapsstyrningvard.se/kunskapsstod/personcentreradesammanhallnavardforlopp/godkandavardforlopp/vardforlopphoftledsartros.1005.html"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6.jp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slideLayout" Target="../slideLayouts/slideLayout3.xml"/><Relationship Id="rId7" Type="http://schemas.openxmlformats.org/officeDocument/2006/relationships/image" Target="../media/image7.jp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Bildobjekt 20">
            <a:extLst>
              <a:ext uri="{FF2B5EF4-FFF2-40B4-BE49-F238E27FC236}">
                <a16:creationId xmlns:a16="http://schemas.microsoft.com/office/drawing/2014/main" id="{0F4DA1E4-84C6-BB4F-9A8A-83B8AC19810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484" y="4236"/>
            <a:ext cx="12207484" cy="6858000"/>
          </a:xfrm>
          <a:prstGeom prst="rect">
            <a:avLst/>
          </a:prstGeom>
        </p:spPr>
      </p:pic>
      <p:sp>
        <p:nvSpPr>
          <p:cNvPr id="8" name="Rubrik 1">
            <a:extLst>
              <a:ext uri="{FF2B5EF4-FFF2-40B4-BE49-F238E27FC236}">
                <a16:creationId xmlns:a16="http://schemas.microsoft.com/office/drawing/2014/main" id="{52DF527A-BBCE-4E48-AB04-B293D1FAEFAC}"/>
              </a:ext>
            </a:extLst>
          </p:cNvPr>
          <p:cNvSpPr txBox="1">
            <a:spLocks/>
          </p:cNvSpPr>
          <p:nvPr/>
        </p:nvSpPr>
        <p:spPr>
          <a:xfrm>
            <a:off x="1519707" y="2209800"/>
            <a:ext cx="9465972" cy="1219200"/>
          </a:xfrm>
          <a:prstGeom prst="rect">
            <a:avLst/>
          </a:prstGeom>
        </p:spPr>
        <p:txBody>
          <a:bodyPr/>
          <a:lst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sv-SE" sz="5400" b="1" i="0" u="none" strike="noStrike" kern="1200" cap="none" spc="0" normalizeH="0" baseline="0" noProof="0" dirty="0">
                <a:ln>
                  <a:noFill/>
                </a:ln>
                <a:solidFill>
                  <a:srgbClr val="FFFFFF"/>
                </a:solidFill>
                <a:effectLst/>
                <a:uLnTx/>
                <a:uFillTx/>
                <a:latin typeface="Calibri" panose="020F0502020204030204"/>
                <a:ea typeface="+mj-ea"/>
                <a:cs typeface="+mj-cs"/>
              </a:rPr>
              <a:t>Personcentrerat och sammanhållet vårdförlopp</a:t>
            </a:r>
          </a:p>
          <a:p>
            <a:pPr marL="0" marR="0" lvl="0" indent="0" algn="ctr" defTabSz="914400" rtl="0" eaLnBrk="1" fontAlgn="auto" latinLnBrk="0" hangingPunct="1">
              <a:lnSpc>
                <a:spcPct val="90000"/>
              </a:lnSpc>
              <a:spcBef>
                <a:spcPct val="0"/>
              </a:spcBef>
              <a:spcAft>
                <a:spcPts val="0"/>
              </a:spcAft>
              <a:buClrTx/>
              <a:buSzTx/>
              <a:buFontTx/>
              <a:buNone/>
              <a:tabLst/>
              <a:defRPr/>
            </a:pPr>
            <a:r>
              <a:rPr lang="sv-SE" sz="5400" dirty="0">
                <a:solidFill>
                  <a:srgbClr val="FFFFFF"/>
                </a:solidFill>
                <a:latin typeface="Calibri" panose="020F0502020204030204"/>
              </a:rPr>
              <a:t>Jättecellsarterit </a:t>
            </a:r>
          </a:p>
          <a:p>
            <a:pPr marL="0" marR="0" lvl="0" indent="0" algn="ctr" defTabSz="914400" rtl="0" eaLnBrk="1" fontAlgn="auto" latinLnBrk="0" hangingPunct="1">
              <a:lnSpc>
                <a:spcPct val="90000"/>
              </a:lnSpc>
              <a:spcBef>
                <a:spcPct val="0"/>
              </a:spcBef>
              <a:spcAft>
                <a:spcPts val="0"/>
              </a:spcAft>
              <a:buClrTx/>
              <a:buSzTx/>
              <a:buFontTx/>
              <a:buNone/>
              <a:tabLst/>
              <a:defRPr/>
            </a:pPr>
            <a:r>
              <a:rPr lang="sv-SE" sz="5400" dirty="0">
                <a:solidFill>
                  <a:srgbClr val="FFFFFF"/>
                </a:solidFill>
                <a:latin typeface="Calibri" panose="020F0502020204030204"/>
              </a:rPr>
              <a:t>Giant Cell </a:t>
            </a:r>
            <a:r>
              <a:rPr lang="sv-SE" sz="5400" dirty="0" err="1">
                <a:solidFill>
                  <a:srgbClr val="FFFFFF"/>
                </a:solidFill>
                <a:latin typeface="Calibri" panose="020F0502020204030204"/>
              </a:rPr>
              <a:t>Arteritis</a:t>
            </a:r>
            <a:r>
              <a:rPr lang="sv-SE" sz="5400" dirty="0">
                <a:solidFill>
                  <a:srgbClr val="FFFFFF"/>
                </a:solidFill>
                <a:latin typeface="Calibri" panose="020F0502020204030204"/>
              </a:rPr>
              <a:t> (GCA)</a:t>
            </a:r>
            <a:endParaRPr kumimoji="0" lang="sv-SE" sz="5400" b="1" i="0" u="none" strike="noStrike" kern="1200" cap="none" spc="0" normalizeH="0" baseline="0" noProof="0" dirty="0">
              <a:ln>
                <a:noFill/>
              </a:ln>
              <a:solidFill>
                <a:srgbClr val="FFFFFF"/>
              </a:solidFill>
              <a:effectLst/>
              <a:uLnTx/>
              <a:uFillTx/>
              <a:latin typeface="Calibri" panose="020F0502020204030204"/>
              <a:ea typeface="+mj-ea"/>
              <a:cs typeface="+mj-cs"/>
            </a:endParaRPr>
          </a:p>
        </p:txBody>
      </p:sp>
      <p:grpSp>
        <p:nvGrpSpPr>
          <p:cNvPr id="17" name="Grupp 16">
            <a:extLst>
              <a:ext uri="{FF2B5EF4-FFF2-40B4-BE49-F238E27FC236}">
                <a16:creationId xmlns:a16="http://schemas.microsoft.com/office/drawing/2014/main" id="{57C90ED4-D5C4-234F-A00E-374ECEE0597F}"/>
              </a:ext>
            </a:extLst>
          </p:cNvPr>
          <p:cNvGrpSpPr/>
          <p:nvPr/>
        </p:nvGrpSpPr>
        <p:grpSpPr>
          <a:xfrm>
            <a:off x="10438642" y="5732687"/>
            <a:ext cx="2222205" cy="884879"/>
            <a:chOff x="10242697" y="5607996"/>
            <a:chExt cx="2222205" cy="884879"/>
          </a:xfrm>
        </p:grpSpPr>
        <p:sp>
          <p:nvSpPr>
            <p:cNvPr id="18" name="textruta 17">
              <a:extLst>
                <a:ext uri="{FF2B5EF4-FFF2-40B4-BE49-F238E27FC236}">
                  <a16:creationId xmlns:a16="http://schemas.microsoft.com/office/drawing/2014/main" id="{93D8C51B-0104-ED43-8722-DFCB965DA4EF}"/>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9" name="textruta 18">
              <a:extLst>
                <a:ext uri="{FF2B5EF4-FFF2-40B4-BE49-F238E27FC236}">
                  <a16:creationId xmlns:a16="http://schemas.microsoft.com/office/drawing/2014/main" id="{6BA88F0E-3AB2-814E-9770-4BA099AF6C2D}"/>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20" name="Rak 19">
              <a:extLst>
                <a:ext uri="{FF2B5EF4-FFF2-40B4-BE49-F238E27FC236}">
                  <a16:creationId xmlns:a16="http://schemas.microsoft.com/office/drawing/2014/main" id="{EE502CA7-5669-DB42-9596-BA86F13D725A}"/>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1807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a:xfrm>
            <a:off x="945495" y="273614"/>
            <a:ext cx="9144000" cy="609793"/>
          </a:xfrm>
        </p:spPr>
        <p:txBody>
          <a:bodyPr>
            <a:normAutofit/>
          </a:bodyPr>
          <a:lstStyle/>
          <a:p>
            <a:r>
              <a:rPr lang="sv-SE" dirty="0"/>
              <a:t>Nulägesbeskrivning ur ett patientperspektiv</a:t>
            </a:r>
          </a:p>
        </p:txBody>
      </p:sp>
      <p:sp>
        <p:nvSpPr>
          <p:cNvPr id="8" name="Platshållare för text 4"/>
          <p:cNvSpPr txBox="1">
            <a:spLocks/>
          </p:cNvSpPr>
          <p:nvPr/>
        </p:nvSpPr>
        <p:spPr>
          <a:xfrm>
            <a:off x="4603004" y="2685207"/>
            <a:ext cx="5407270" cy="792000"/>
          </a:xfrm>
          <a:prstGeom prst="rect">
            <a:avLst/>
          </a:prstGeom>
          <a:solidFill>
            <a:schemeClr val="tx2">
              <a:lumMod val="20000"/>
              <a:lumOff val="80000"/>
            </a:schemeClr>
          </a:solidFill>
          <a:effectLst>
            <a:outerShdw blurRad="50800" dist="38100" dir="2700000" algn="tl" rotWithShape="0">
              <a:prstClr val="black">
                <a:alpha val="40000"/>
              </a:prstClr>
            </a:outerShdw>
          </a:effectLst>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defRPr/>
            </a:pPr>
            <a:r>
              <a:rPr lang="sv-SE" dirty="0">
                <a:solidFill>
                  <a:srgbClr val="000000"/>
                </a:solidFill>
                <a:ea typeface="Calibri" panose="020F0502020204030204" pitchFamily="34" charset="0"/>
                <a:cs typeface="Arial" panose="020B0604020202020204" pitchFamily="34" charset="0"/>
              </a:rPr>
              <a:t>2) Risk för försenad diagnos</a:t>
            </a:r>
            <a:r>
              <a:rPr lang="sv-SE" dirty="0">
                <a:solidFill>
                  <a:srgbClr val="000000"/>
                </a:solidFill>
                <a:cs typeface="Arial" panose="020B0604020202020204" pitchFamily="34" charset="0"/>
              </a:rPr>
              <a:t> </a:t>
            </a:r>
            <a:endParaRPr lang="sv-SE" dirty="0">
              <a:solidFill>
                <a:srgbClr val="000000"/>
              </a:solidFill>
              <a:ea typeface="Calibri" panose="020F0502020204030204" pitchFamily="34" charset="0"/>
              <a:cs typeface="Arial" panose="020B0604020202020204" pitchFamily="34" charset="0"/>
            </a:endParaRPr>
          </a:p>
        </p:txBody>
      </p:sp>
      <p:sp>
        <p:nvSpPr>
          <p:cNvPr id="9" name="Platshållare för text 4"/>
          <p:cNvSpPr txBox="1">
            <a:spLocks/>
          </p:cNvSpPr>
          <p:nvPr/>
        </p:nvSpPr>
        <p:spPr>
          <a:xfrm>
            <a:off x="4603005" y="3582256"/>
            <a:ext cx="5407270" cy="792000"/>
          </a:xfrm>
          <a:prstGeom prst="rect">
            <a:avLst/>
          </a:prstGeom>
          <a:solidFill>
            <a:schemeClr val="tx2">
              <a:lumMod val="20000"/>
              <a:lumOff val="80000"/>
            </a:schemeClr>
          </a:solidFill>
          <a:effectLst>
            <a:outerShdw blurRad="50800" dist="38100" dir="2700000" algn="tl" rotWithShape="0">
              <a:prstClr val="black">
                <a:alpha val="40000"/>
              </a:prstClr>
            </a:outerShdw>
          </a:effectLst>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defRPr/>
            </a:pPr>
            <a:r>
              <a:rPr lang="sv-SE" dirty="0">
                <a:solidFill>
                  <a:srgbClr val="000000"/>
                </a:solidFill>
                <a:ea typeface="Calibri" panose="020F0502020204030204" pitchFamily="34" charset="0"/>
                <a:cs typeface="Arial" panose="020B0604020202020204" pitchFamily="34" charset="0"/>
              </a:rPr>
              <a:t>3) Behandling med kortison</a:t>
            </a:r>
            <a:endParaRPr lang="sv-SE" dirty="0"/>
          </a:p>
        </p:txBody>
      </p:sp>
      <p:sp>
        <p:nvSpPr>
          <p:cNvPr id="10" name="Platshållare för text 4"/>
          <p:cNvSpPr txBox="1">
            <a:spLocks/>
          </p:cNvSpPr>
          <p:nvPr/>
        </p:nvSpPr>
        <p:spPr>
          <a:xfrm>
            <a:off x="4603004" y="4479305"/>
            <a:ext cx="5407270" cy="792000"/>
          </a:xfrm>
          <a:prstGeom prst="rect">
            <a:avLst/>
          </a:prstGeom>
          <a:solidFill>
            <a:schemeClr val="tx2">
              <a:lumMod val="20000"/>
              <a:lumOff val="80000"/>
            </a:schemeClr>
          </a:solidFill>
          <a:effectLst>
            <a:outerShdw blurRad="50800" dist="38100" dir="2700000" algn="tl" rotWithShape="0">
              <a:prstClr val="black">
                <a:alpha val="40000"/>
              </a:prstClr>
            </a:outerShdw>
          </a:effectLst>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defRPr/>
            </a:pPr>
            <a:r>
              <a:rPr lang="sv-SE" dirty="0">
                <a:solidFill>
                  <a:srgbClr val="000000"/>
                </a:solidFill>
                <a:ea typeface="Calibri" panose="020F0502020204030204" pitchFamily="34" charset="0"/>
                <a:cs typeface="Arial" panose="020B0604020202020204" pitchFamily="34" charset="0"/>
              </a:rPr>
              <a:t>4) Komplikationer och ökad risk för andra sjukdomar</a:t>
            </a:r>
            <a:endParaRPr lang="sv-SE" dirty="0"/>
          </a:p>
        </p:txBody>
      </p:sp>
      <p:sp>
        <p:nvSpPr>
          <p:cNvPr id="2" name="Högerpil 1"/>
          <p:cNvSpPr/>
          <p:nvPr/>
        </p:nvSpPr>
        <p:spPr>
          <a:xfrm>
            <a:off x="4296885" y="2022237"/>
            <a:ext cx="242490" cy="254805"/>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Högerpil 11"/>
          <p:cNvSpPr/>
          <p:nvPr/>
        </p:nvSpPr>
        <p:spPr>
          <a:xfrm>
            <a:off x="4296885" y="2692632"/>
            <a:ext cx="242490" cy="254805"/>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Högerpil 13"/>
          <p:cNvSpPr/>
          <p:nvPr/>
        </p:nvSpPr>
        <p:spPr>
          <a:xfrm>
            <a:off x="4296885" y="3655158"/>
            <a:ext cx="242490" cy="254805"/>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Högerpil 14"/>
          <p:cNvSpPr/>
          <p:nvPr/>
        </p:nvSpPr>
        <p:spPr>
          <a:xfrm>
            <a:off x="4296885" y="4617684"/>
            <a:ext cx="242490" cy="254805"/>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text 4"/>
          <p:cNvSpPr>
            <a:spLocks noGrp="1"/>
          </p:cNvSpPr>
          <p:nvPr>
            <p:ph type="body" sz="quarter" idx="10"/>
          </p:nvPr>
        </p:nvSpPr>
        <p:spPr>
          <a:xfrm>
            <a:off x="4603007" y="1788158"/>
            <a:ext cx="5407270" cy="792000"/>
          </a:xfrm>
          <a:solidFill>
            <a:schemeClr val="tx2">
              <a:lumMod val="20000"/>
              <a:lumOff val="80000"/>
            </a:schemeClr>
          </a:solidFill>
          <a:effectLst>
            <a:outerShdw blurRad="50800" dist="38100" dir="2700000" algn="tl" rotWithShape="0">
              <a:prstClr val="black">
                <a:alpha val="40000"/>
              </a:prstClr>
            </a:outerShdw>
          </a:effectLst>
        </p:spPr>
        <p:txBody>
          <a:bodyPr>
            <a:noAutofit/>
          </a:bodyPr>
          <a:lstStyle/>
          <a:p>
            <a:pPr>
              <a:lnSpc>
                <a:spcPct val="100000"/>
              </a:lnSpc>
              <a:spcBef>
                <a:spcPts val="600"/>
              </a:spcBef>
              <a:defRPr/>
            </a:pPr>
            <a:r>
              <a:rPr lang="sv-SE" dirty="0">
                <a:solidFill>
                  <a:srgbClr val="000000"/>
                </a:solidFill>
                <a:ea typeface="Calibri" panose="020F0502020204030204" pitchFamily="34" charset="0"/>
                <a:cs typeface="Arial" panose="020B0604020202020204" pitchFamily="34" charset="0"/>
              </a:rPr>
              <a:t>1) </a:t>
            </a:r>
            <a:r>
              <a:rPr lang="sv-SE" i="1" dirty="0">
                <a:solidFill>
                  <a:srgbClr val="000000"/>
                </a:solidFill>
                <a:ea typeface="Calibri" panose="020F0502020204030204" pitchFamily="34" charset="0"/>
                <a:cs typeface="Arial" panose="020B0604020202020204" pitchFamily="34" charset="0"/>
              </a:rPr>
              <a:t>Okunskap om jättecellsarterit (GCA)</a:t>
            </a:r>
            <a:endParaRPr lang="sv-SE" i="1" dirty="0"/>
          </a:p>
          <a:p>
            <a:pPr lvl="0">
              <a:lnSpc>
                <a:spcPct val="100000"/>
              </a:lnSpc>
              <a:spcBef>
                <a:spcPts val="600"/>
              </a:spcBef>
              <a:defRPr/>
            </a:pPr>
            <a:endParaRPr lang="sv-SE" sz="1600" dirty="0"/>
          </a:p>
        </p:txBody>
      </p:sp>
      <p:sp>
        <p:nvSpPr>
          <p:cNvPr id="18" name="textruta 17"/>
          <p:cNvSpPr txBox="1"/>
          <p:nvPr/>
        </p:nvSpPr>
        <p:spPr>
          <a:xfrm>
            <a:off x="4539375" y="1221513"/>
            <a:ext cx="1956241" cy="523220"/>
          </a:xfrm>
          <a:prstGeom prst="rect">
            <a:avLst/>
          </a:prstGeom>
          <a:noFill/>
        </p:spPr>
        <p:txBody>
          <a:bodyPr wrap="none" rtlCol="0">
            <a:spAutoFit/>
          </a:bodyPr>
          <a:lstStyle/>
          <a:p>
            <a:r>
              <a:rPr lang="sv-SE" sz="2800" b="1" dirty="0">
                <a:solidFill>
                  <a:schemeClr val="accent1">
                    <a:lumMod val="75000"/>
                  </a:schemeClr>
                </a:solidFill>
              </a:rPr>
              <a:t>Utmaningar</a:t>
            </a:r>
          </a:p>
        </p:txBody>
      </p:sp>
      <p:pic>
        <p:nvPicPr>
          <p:cNvPr id="13" name="Bildobjekt 12">
            <a:extLst>
              <a:ext uri="{FF2B5EF4-FFF2-40B4-BE49-F238E27FC236}">
                <a16:creationId xmlns:a16="http://schemas.microsoft.com/office/drawing/2014/main" id="{5EA6CAA1-559F-C55A-6AE2-663312D2E1AA}"/>
              </a:ext>
            </a:extLst>
          </p:cNvPr>
          <p:cNvPicPr>
            <a:picLocks noChangeAspect="1"/>
          </p:cNvPicPr>
          <p:nvPr/>
        </p:nvPicPr>
        <p:blipFill>
          <a:blip r:embed="rId3"/>
          <a:stretch>
            <a:fillRect/>
          </a:stretch>
        </p:blipFill>
        <p:spPr>
          <a:xfrm>
            <a:off x="290945" y="802093"/>
            <a:ext cx="3942308" cy="5524885"/>
          </a:xfrm>
          <a:prstGeom prst="rect">
            <a:avLst/>
          </a:prstGeom>
        </p:spPr>
      </p:pic>
      <p:sp>
        <p:nvSpPr>
          <p:cNvPr id="3" name="textruta 2">
            <a:extLst>
              <a:ext uri="{FF2B5EF4-FFF2-40B4-BE49-F238E27FC236}">
                <a16:creationId xmlns:a16="http://schemas.microsoft.com/office/drawing/2014/main" id="{C5468325-0E06-3693-2EB5-0C2B7D05871C}"/>
              </a:ext>
            </a:extLst>
          </p:cNvPr>
          <p:cNvSpPr txBox="1"/>
          <p:nvPr/>
        </p:nvSpPr>
        <p:spPr>
          <a:xfrm>
            <a:off x="10301680" y="136244"/>
            <a:ext cx="1551963" cy="276999"/>
          </a:xfrm>
          <a:prstGeom prst="rect">
            <a:avLst/>
          </a:prstGeom>
          <a:noFill/>
        </p:spPr>
        <p:txBody>
          <a:bodyPr wrap="square" rtlCol="0">
            <a:spAutoFit/>
          </a:bodyPr>
          <a:lstStyle/>
          <a:p>
            <a:r>
              <a:rPr lang="sv-SE" sz="1200" dirty="0" err="1">
                <a:solidFill>
                  <a:schemeClr val="bg1">
                    <a:lumMod val="65000"/>
                  </a:schemeClr>
                </a:solidFill>
              </a:rPr>
              <a:t>Jättecellsarterit</a:t>
            </a:r>
            <a:endParaRPr lang="sv-SE" sz="1200" dirty="0">
              <a:solidFill>
                <a:schemeClr val="bg1">
                  <a:lumMod val="65000"/>
                </a:schemeClr>
              </a:solidFill>
            </a:endParaRPr>
          </a:p>
        </p:txBody>
      </p:sp>
    </p:spTree>
    <p:extLst>
      <p:ext uri="{BB962C8B-B14F-4D97-AF65-F5344CB8AC3E}">
        <p14:creationId xmlns:p14="http://schemas.microsoft.com/office/powerpoint/2010/main" val="3348951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a:xfrm>
            <a:off x="5466529" y="291481"/>
            <a:ext cx="3440383" cy="609793"/>
          </a:xfrm>
        </p:spPr>
        <p:txBody>
          <a:bodyPr/>
          <a:lstStyle/>
          <a:p>
            <a:r>
              <a:rPr lang="sv-SE" dirty="0"/>
              <a:t>Patientkontrakt</a:t>
            </a:r>
          </a:p>
        </p:txBody>
      </p:sp>
      <p:sp>
        <p:nvSpPr>
          <p:cNvPr id="5" name="Platshållare för text 4"/>
          <p:cNvSpPr>
            <a:spLocks noGrp="1"/>
          </p:cNvSpPr>
          <p:nvPr>
            <p:ph type="body" sz="quarter" idx="10"/>
          </p:nvPr>
        </p:nvSpPr>
        <p:spPr>
          <a:xfrm>
            <a:off x="5047666" y="1226634"/>
            <a:ext cx="7144334" cy="4186238"/>
          </a:xfrm>
        </p:spPr>
        <p:txBody>
          <a:bodyPr>
            <a:normAutofit fontScale="92500" lnSpcReduction="10000"/>
          </a:bodyPr>
          <a:lstStyle/>
          <a:p>
            <a:pPr marL="285750" indent="-285750">
              <a:lnSpc>
                <a:spcPct val="110000"/>
              </a:lnSpc>
              <a:spcAft>
                <a:spcPts val="1100"/>
              </a:spcAft>
              <a:buFont typeface="Arial" panose="020B0604020202020204" pitchFamily="34" charset="0"/>
              <a:buChar char="•"/>
            </a:pPr>
            <a:r>
              <a:rPr lang="sv-SE" sz="1800" dirty="0">
                <a:effectLst/>
                <a:latin typeface="Calibri" panose="020F0502020204030204" pitchFamily="34" charset="0"/>
                <a:ea typeface="Times New Roman" panose="02020603050405020304" pitchFamily="18" charset="0"/>
                <a:cs typeface="Times New Roman" panose="02020603050405020304" pitchFamily="18" charset="0"/>
              </a:rPr>
              <a:t>Vårdförloppet innehåller ett exempel på GCA-anpassat patientkontrakt som kan </a:t>
            </a:r>
            <a:r>
              <a:rPr lang="sv-SE" sz="1800" dirty="0">
                <a:latin typeface="Calibri" panose="020F0502020204030204" pitchFamily="34" charset="0"/>
                <a:ea typeface="Times New Roman" panose="02020603050405020304" pitchFamily="18" charset="0"/>
                <a:cs typeface="Times New Roman" panose="02020603050405020304" pitchFamily="18" charset="0"/>
              </a:rPr>
              <a:t>användas mellan patient, närstående och vårdgivare.</a:t>
            </a:r>
            <a:endParaRPr lang="sv-SE"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lnSpc>
                <a:spcPct val="110000"/>
              </a:lnSpc>
              <a:spcAft>
                <a:spcPts val="1100"/>
              </a:spcAft>
              <a:buFont typeface="Arial" panose="020B0604020202020204" pitchFamily="34" charset="0"/>
              <a:buChar char="•"/>
            </a:pPr>
            <a:r>
              <a:rPr lang="sv-SE" sz="1800" dirty="0">
                <a:effectLst/>
                <a:latin typeface="Calibri" panose="020F0502020204030204" pitchFamily="34" charset="0"/>
                <a:ea typeface="Times New Roman" panose="02020603050405020304" pitchFamily="18" charset="0"/>
                <a:cs typeface="Times New Roman" panose="02020603050405020304" pitchFamily="18" charset="0"/>
              </a:rPr>
              <a:t>Patientkontraktet bör dokumenteras i journalen samt vid behov ges i pappersform till patienten. </a:t>
            </a:r>
          </a:p>
          <a:p>
            <a:pPr marL="285750" indent="-285750">
              <a:lnSpc>
                <a:spcPct val="110000"/>
              </a:lnSpc>
              <a:spcAft>
                <a:spcPts val="1100"/>
              </a:spcAft>
              <a:buFont typeface="Arial" panose="020B0604020202020204" pitchFamily="34" charset="0"/>
              <a:buChar char="•"/>
            </a:pPr>
            <a:r>
              <a:rPr lang="sv-SE" sz="1800" dirty="0">
                <a:effectLst/>
                <a:latin typeface="Calibri" panose="020F0502020204030204" pitchFamily="34" charset="0"/>
                <a:ea typeface="Times New Roman" panose="02020603050405020304" pitchFamily="18" charset="0"/>
                <a:cs typeface="Times New Roman" panose="02020603050405020304" pitchFamily="18" charset="0"/>
              </a:rPr>
              <a:t>De olika delarna i patientkontraktet är sammanhållen planering, överenskomna tider och fast kontakt med vården, med förslag på GCA-specifikt innehåll. </a:t>
            </a:r>
          </a:p>
          <a:p>
            <a:pPr marL="285750" indent="-285750">
              <a:lnSpc>
                <a:spcPct val="110000"/>
              </a:lnSpc>
              <a:spcAft>
                <a:spcPts val="1100"/>
              </a:spcAft>
              <a:buFont typeface="Arial" panose="020B0604020202020204" pitchFamily="34" charset="0"/>
              <a:buChar char="•"/>
            </a:pPr>
            <a:r>
              <a:rPr lang="sv-SE" sz="1800" dirty="0">
                <a:effectLst/>
                <a:latin typeface="Calibri" panose="020F0502020204030204" pitchFamily="34" charset="0"/>
                <a:ea typeface="Times New Roman" panose="02020603050405020304" pitchFamily="18" charset="0"/>
                <a:cs typeface="Times New Roman" panose="02020603050405020304" pitchFamily="18" charset="0"/>
              </a:rPr>
              <a:t>Patientkontraktet avslutas med frågor till patienten för återkoppling av patientkontraktets innehåll. </a:t>
            </a:r>
          </a:p>
          <a:p>
            <a:pPr marL="285750" indent="-285750">
              <a:lnSpc>
                <a:spcPct val="110000"/>
              </a:lnSpc>
              <a:spcAft>
                <a:spcPts val="1100"/>
              </a:spcAft>
              <a:buFont typeface="Arial" panose="020B0604020202020204" pitchFamily="34" charset="0"/>
              <a:buChar char="•"/>
            </a:pPr>
            <a:r>
              <a:rPr lang="sv-SE" sz="1800" dirty="0">
                <a:effectLst/>
                <a:latin typeface="Calibri" panose="020F0502020204030204" pitchFamily="34" charset="0"/>
                <a:ea typeface="Times New Roman" panose="02020603050405020304" pitchFamily="18" charset="0"/>
                <a:cs typeface="Times New Roman" panose="02020603050405020304" pitchFamily="18" charset="0"/>
              </a:rPr>
              <a:t>Efter patientkontraktet ges förslag till bakgrund och underlag för gemensamt utgångsläge och fortsatt planering i patientkontraktet.</a:t>
            </a:r>
            <a:endParaRPr lang="sv-SE" dirty="0"/>
          </a:p>
          <a:p>
            <a:pPr>
              <a:lnSpc>
                <a:spcPct val="100000"/>
              </a:lnSpc>
              <a:spcBef>
                <a:spcPts val="600"/>
              </a:spcBef>
            </a:pPr>
            <a:endParaRPr lang="sv-SE" dirty="0"/>
          </a:p>
          <a:p>
            <a:endParaRPr lang="sv-SE" dirty="0"/>
          </a:p>
        </p:txBody>
      </p:sp>
      <p:sp>
        <p:nvSpPr>
          <p:cNvPr id="7" name="Rektangel 6"/>
          <p:cNvSpPr/>
          <p:nvPr/>
        </p:nvSpPr>
        <p:spPr>
          <a:xfrm>
            <a:off x="4914902" y="5738232"/>
            <a:ext cx="7275534" cy="910218"/>
          </a:xfrm>
          <a:prstGeom prst="rect">
            <a:avLst/>
          </a:prstGeom>
          <a:solidFill>
            <a:schemeClr val="accent1">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0000" marR="0" lvl="0" indent="0" algn="l" defTabSz="914400" rtl="0" eaLnBrk="1" fontAlgn="auto" latinLnBrk="0" hangingPunct="1">
              <a:lnSpc>
                <a:spcPct val="100000"/>
              </a:lnSpc>
              <a:spcBef>
                <a:spcPts val="0"/>
              </a:spcBef>
              <a:spcAft>
                <a:spcPts val="0"/>
              </a:spcAft>
              <a:buClrTx/>
              <a:buSzTx/>
              <a:buFontTx/>
              <a:buNone/>
              <a:tabLst/>
              <a:defRPr/>
            </a:pPr>
            <a:r>
              <a:rPr kumimoji="0" lang="sv-SE" sz="1600" b="0" i="1" u="none" strike="noStrike" kern="1200" cap="none" spc="0" normalizeH="0" baseline="0" noProof="0" dirty="0">
                <a:ln>
                  <a:noFill/>
                </a:ln>
                <a:solidFill>
                  <a:schemeClr val="bg1"/>
                </a:solidFill>
                <a:effectLst/>
                <a:uLnTx/>
                <a:uFillTx/>
                <a:latin typeface="Calibri" panose="020F0502020204030204"/>
                <a:ea typeface="+mn-ea"/>
                <a:cs typeface="+mn-cs"/>
              </a:rPr>
              <a:t>Syftet med patientkontakt är att genom en gemensam överenskommelse mellan patient och vårdgivare säkerställa delaktighet, samordning och tillgänglighet med patientens perspektiv som utgångspunkt.</a:t>
            </a:r>
          </a:p>
        </p:txBody>
      </p:sp>
      <p:pic>
        <p:nvPicPr>
          <p:cNvPr id="3" name="Bildobjekt 2" descr="En bild som visar person, inomhus, vägg, stående&#10;&#10;Automatiskt genererad beskrivning">
            <a:extLst>
              <a:ext uri="{FF2B5EF4-FFF2-40B4-BE49-F238E27FC236}">
                <a16:creationId xmlns:a16="http://schemas.microsoft.com/office/drawing/2014/main" id="{56EB995C-8C98-E96C-F6A7-938864599E8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629" r="31087"/>
          <a:stretch/>
        </p:blipFill>
        <p:spPr>
          <a:xfrm>
            <a:off x="1" y="0"/>
            <a:ext cx="4914900" cy="6648450"/>
          </a:xfrm>
          <a:prstGeom prst="rect">
            <a:avLst/>
          </a:prstGeom>
        </p:spPr>
      </p:pic>
      <p:sp>
        <p:nvSpPr>
          <p:cNvPr id="2" name="textruta 1">
            <a:extLst>
              <a:ext uri="{FF2B5EF4-FFF2-40B4-BE49-F238E27FC236}">
                <a16:creationId xmlns:a16="http://schemas.microsoft.com/office/drawing/2014/main" id="{6AD842EA-F030-FFAA-D7F3-5D88463F003F}"/>
              </a:ext>
            </a:extLst>
          </p:cNvPr>
          <p:cNvSpPr txBox="1"/>
          <p:nvPr/>
        </p:nvSpPr>
        <p:spPr>
          <a:xfrm>
            <a:off x="10301680" y="136244"/>
            <a:ext cx="1551963" cy="276999"/>
          </a:xfrm>
          <a:prstGeom prst="rect">
            <a:avLst/>
          </a:prstGeom>
          <a:noFill/>
        </p:spPr>
        <p:txBody>
          <a:bodyPr wrap="square" rtlCol="0">
            <a:spAutoFit/>
          </a:bodyPr>
          <a:lstStyle/>
          <a:p>
            <a:r>
              <a:rPr lang="sv-SE" sz="1200" dirty="0" err="1">
                <a:solidFill>
                  <a:schemeClr val="bg1">
                    <a:lumMod val="65000"/>
                  </a:schemeClr>
                </a:solidFill>
              </a:rPr>
              <a:t>Jättecellsarterit</a:t>
            </a:r>
            <a:endParaRPr lang="sv-SE" sz="1200" dirty="0">
              <a:solidFill>
                <a:schemeClr val="bg1">
                  <a:lumMod val="65000"/>
                </a:schemeClr>
              </a:solidFill>
            </a:endParaRPr>
          </a:p>
        </p:txBody>
      </p:sp>
    </p:spTree>
    <p:extLst>
      <p:ext uri="{BB962C8B-B14F-4D97-AF65-F5344CB8AC3E}">
        <p14:creationId xmlns:p14="http://schemas.microsoft.com/office/powerpoint/2010/main" val="1570241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a:xfrm>
            <a:off x="4418988" y="1152525"/>
            <a:ext cx="7103434" cy="609793"/>
          </a:xfrm>
        </p:spPr>
        <p:txBody>
          <a:bodyPr>
            <a:noAutofit/>
          </a:bodyPr>
          <a:lstStyle/>
          <a:p>
            <a:r>
              <a:rPr lang="sv-SE" sz="2800" dirty="0"/>
              <a:t>Vårdförloppet utgår från tillförlitliga och aktuella kunskapsstöd och baseras på bästa tillgängliga kunskap</a:t>
            </a:r>
          </a:p>
        </p:txBody>
      </p:sp>
      <p:sp>
        <p:nvSpPr>
          <p:cNvPr id="6" name="Platshållare för text 4"/>
          <p:cNvSpPr>
            <a:spLocks noGrp="1"/>
          </p:cNvSpPr>
          <p:nvPr>
            <p:ph type="body" sz="quarter" idx="10"/>
          </p:nvPr>
        </p:nvSpPr>
        <p:spPr>
          <a:xfrm>
            <a:off x="4514821" y="1898650"/>
            <a:ext cx="7338822" cy="3806825"/>
          </a:xfrm>
          <a:solidFill>
            <a:schemeClr val="bg1"/>
          </a:solidFill>
          <a:ln>
            <a:noFill/>
          </a:ln>
          <a:effectLst/>
        </p:spPr>
        <p:txBody>
          <a:bodyPr tIns="90000"/>
          <a:lstStyle/>
          <a:p>
            <a:pPr marL="342900" lvl="0" indent="-342900">
              <a:lnSpc>
                <a:spcPct val="100000"/>
              </a:lnSpc>
              <a:spcBef>
                <a:spcPts val="600"/>
              </a:spcBef>
              <a:buFont typeface="Arial" panose="020B0604020202020204" pitchFamily="34" charset="0"/>
              <a:buChar char="•"/>
              <a:defRPr/>
            </a:pPr>
            <a:r>
              <a:rPr lang="sv-SE" dirty="0">
                <a:solidFill>
                  <a:srgbClr val="000000"/>
                </a:solidFill>
                <a:ea typeface="Calibri" panose="020F0502020204030204" pitchFamily="34" charset="0"/>
                <a:cs typeface="Arial" panose="020B0604020202020204" pitchFamily="34" charset="0"/>
              </a:rPr>
              <a:t>Vårdförloppets nuläge baseras på:</a:t>
            </a:r>
          </a:p>
          <a:p>
            <a:pPr marL="1028700" lvl="1" indent="-342900">
              <a:lnSpc>
                <a:spcPct val="100000"/>
              </a:lnSpc>
              <a:spcBef>
                <a:spcPts val="600"/>
              </a:spcBef>
              <a:defRPr/>
            </a:pPr>
            <a:r>
              <a:rPr lang="sv-SE" dirty="0">
                <a:cs typeface="Arial" panose="020B0604020202020204" pitchFamily="34" charset="0"/>
              </a:rPr>
              <a:t>Konsensus mellan experter i GCA </a:t>
            </a:r>
          </a:p>
          <a:p>
            <a:pPr marL="1028700" lvl="1" indent="-342900">
              <a:lnSpc>
                <a:spcPct val="100000"/>
              </a:lnSpc>
              <a:spcBef>
                <a:spcPts val="600"/>
              </a:spcBef>
              <a:defRPr/>
            </a:pPr>
            <a:r>
              <a:rPr lang="sv-SE" dirty="0">
                <a:cs typeface="Arial" panose="020B0604020202020204" pitchFamily="34" charset="0"/>
              </a:rPr>
              <a:t>Den samlade nationella och internationella forskningen </a:t>
            </a:r>
            <a:r>
              <a:rPr lang="sv-SE" dirty="0">
                <a:solidFill>
                  <a:srgbClr val="000000"/>
                </a:solidFill>
                <a:ea typeface="Calibri" panose="020F0502020204030204" pitchFamily="34" charset="0"/>
                <a:cs typeface="Arial" panose="020B0604020202020204" pitchFamily="34" charset="0"/>
              </a:rPr>
              <a:t> </a:t>
            </a:r>
          </a:p>
          <a:p>
            <a:pPr marL="1028700" lvl="1" indent="-342900">
              <a:lnSpc>
                <a:spcPct val="100000"/>
              </a:lnSpc>
              <a:spcBef>
                <a:spcPts val="600"/>
              </a:spcBef>
              <a:defRPr/>
            </a:pPr>
            <a:r>
              <a:rPr lang="sv-SE" dirty="0">
                <a:solidFill>
                  <a:srgbClr val="000000"/>
                </a:solidFill>
                <a:ea typeface="Calibri" panose="020F0502020204030204" pitchFamily="34" charset="0"/>
                <a:cs typeface="Arial" panose="020B0604020202020204" pitchFamily="34" charset="0"/>
              </a:rPr>
              <a:t>Intervjuer med patienter</a:t>
            </a:r>
          </a:p>
        </p:txBody>
      </p:sp>
      <p:sp>
        <p:nvSpPr>
          <p:cNvPr id="5" name="textruta 4"/>
          <p:cNvSpPr txBox="1"/>
          <p:nvPr/>
        </p:nvSpPr>
        <p:spPr>
          <a:xfrm>
            <a:off x="10301680" y="136244"/>
            <a:ext cx="1551963" cy="276999"/>
          </a:xfrm>
          <a:prstGeom prst="rect">
            <a:avLst/>
          </a:prstGeom>
          <a:noFill/>
        </p:spPr>
        <p:txBody>
          <a:bodyPr wrap="square" rtlCol="0">
            <a:spAutoFit/>
          </a:bodyPr>
          <a:lstStyle/>
          <a:p>
            <a:r>
              <a:rPr lang="sv-SE" sz="1200" dirty="0">
                <a:solidFill>
                  <a:schemeClr val="bg1">
                    <a:lumMod val="65000"/>
                  </a:schemeClr>
                </a:solidFill>
              </a:rPr>
              <a:t>Namn vårdförlopp</a:t>
            </a:r>
          </a:p>
        </p:txBody>
      </p:sp>
      <p:pic>
        <p:nvPicPr>
          <p:cNvPr id="4" name="Bildobjekt 3"/>
          <p:cNvPicPr>
            <a:picLocks noChangeAspect="1"/>
          </p:cNvPicPr>
          <p:nvPr/>
        </p:nvPicPr>
        <p:blipFill rotWithShape="1">
          <a:blip r:embed="rId2">
            <a:extLst>
              <a:ext uri="{28A0092B-C50C-407E-A947-70E740481C1C}">
                <a14:useLocalDpi xmlns:a14="http://schemas.microsoft.com/office/drawing/2010/main" val="0"/>
              </a:ext>
            </a:extLst>
          </a:blip>
          <a:srcRect l="27683" t="24509" r="26098" b="17496"/>
          <a:stretch/>
        </p:blipFill>
        <p:spPr>
          <a:xfrm>
            <a:off x="0" y="0"/>
            <a:ext cx="3560712" cy="6697014"/>
          </a:xfrm>
          <a:prstGeom prst="rect">
            <a:avLst/>
          </a:prstGeom>
        </p:spPr>
      </p:pic>
    </p:spTree>
    <p:extLst>
      <p:ext uri="{BB962C8B-B14F-4D97-AF65-F5344CB8AC3E}">
        <p14:creationId xmlns:p14="http://schemas.microsoft.com/office/powerpoint/2010/main" val="4056409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a:extLst>
              <a:ext uri="{FF2B5EF4-FFF2-40B4-BE49-F238E27FC236}">
                <a16:creationId xmlns:a16="http://schemas.microsoft.com/office/drawing/2014/main" id="{38B9E893-937E-45CB-885F-520E271A97F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0" name="Object 19" hidden="1">
                        <a:extLst>
                          <a:ext uri="{FF2B5EF4-FFF2-40B4-BE49-F238E27FC236}">
                            <a16:creationId xmlns:a16="http://schemas.microsoft.com/office/drawing/2014/main" id="{38B9E893-937E-45CB-885F-520E271A97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A758B33-E922-4132-AD7A-85BDE8A32210}"/>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5" name="Title 4">
            <a:extLst>
              <a:ext uri="{FF2B5EF4-FFF2-40B4-BE49-F238E27FC236}">
                <a16:creationId xmlns:a16="http://schemas.microsoft.com/office/drawing/2014/main" id="{6AECD21E-1FC0-44B5-9B0F-67ECBD727DE0}"/>
              </a:ext>
            </a:extLst>
          </p:cNvPr>
          <p:cNvSpPr>
            <a:spLocks noGrp="1"/>
          </p:cNvSpPr>
          <p:nvPr>
            <p:ph type="ctrTitle"/>
          </p:nvPr>
        </p:nvSpPr>
        <p:spPr>
          <a:xfrm>
            <a:off x="826758" y="374298"/>
            <a:ext cx="9144000" cy="609793"/>
          </a:xfrm>
        </p:spPr>
        <p:txBody>
          <a:bodyPr>
            <a:normAutofit fontScale="90000"/>
          </a:bodyPr>
          <a:lstStyle/>
          <a:p>
            <a:r>
              <a:rPr lang="sv-SE" dirty="0"/>
              <a:t>Vårdförloppet innehåller flödesschema och åtgärder </a:t>
            </a:r>
          </a:p>
        </p:txBody>
      </p:sp>
      <p:sp>
        <p:nvSpPr>
          <p:cNvPr id="9" name="Rectangle 8">
            <a:extLst>
              <a:ext uri="{FF2B5EF4-FFF2-40B4-BE49-F238E27FC236}">
                <a16:creationId xmlns:a16="http://schemas.microsoft.com/office/drawing/2014/main" id="{833526B6-D4F9-4B22-AC5A-C610BB2A6702}"/>
              </a:ext>
            </a:extLst>
          </p:cNvPr>
          <p:cNvSpPr/>
          <p:nvPr/>
        </p:nvSpPr>
        <p:spPr>
          <a:xfrm>
            <a:off x="826758" y="1483826"/>
            <a:ext cx="2905847" cy="360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sv-SE" sz="1800" b="1" i="0" u="none" strike="noStrike" kern="1200" cap="none" spc="0" normalizeH="0" baseline="0" noProof="0" dirty="0">
                <a:ln>
                  <a:noFill/>
                </a:ln>
                <a:solidFill>
                  <a:schemeClr val="bg1"/>
                </a:solidFill>
                <a:effectLst/>
                <a:uLnTx/>
                <a:uFillTx/>
                <a:latin typeface="Calibri" panose="020F0502020204030204"/>
                <a:ea typeface="+mn-ea"/>
                <a:cs typeface="+mn-cs"/>
              </a:rPr>
              <a:t>Flödesschema</a:t>
            </a:r>
          </a:p>
        </p:txBody>
      </p:sp>
      <p:sp>
        <p:nvSpPr>
          <p:cNvPr id="11" name="Rectangle 10">
            <a:extLst>
              <a:ext uri="{FF2B5EF4-FFF2-40B4-BE49-F238E27FC236}">
                <a16:creationId xmlns:a16="http://schemas.microsoft.com/office/drawing/2014/main" id="{7D77882F-B632-416D-AAC5-94C35B362B61}"/>
              </a:ext>
            </a:extLst>
          </p:cNvPr>
          <p:cNvSpPr/>
          <p:nvPr/>
        </p:nvSpPr>
        <p:spPr>
          <a:xfrm>
            <a:off x="4556854" y="1464197"/>
            <a:ext cx="6336000" cy="360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sv-SE" sz="1800" b="1" i="0" u="none" strike="noStrike" kern="1200" cap="none" spc="0" normalizeH="0" baseline="0" noProof="0" dirty="0">
                <a:ln>
                  <a:noFill/>
                </a:ln>
                <a:solidFill>
                  <a:schemeClr val="bg1"/>
                </a:solidFill>
                <a:effectLst/>
                <a:uLnTx/>
                <a:uFillTx/>
                <a:latin typeface="Calibri" panose="020F0502020204030204"/>
                <a:ea typeface="+mn-ea"/>
                <a:cs typeface="+mn-cs"/>
              </a:rPr>
              <a:t>Åtgärdsblock</a:t>
            </a:r>
          </a:p>
        </p:txBody>
      </p:sp>
      <p:sp>
        <p:nvSpPr>
          <p:cNvPr id="12" name="Vänsterpil 11"/>
          <p:cNvSpPr/>
          <p:nvPr/>
        </p:nvSpPr>
        <p:spPr>
          <a:xfrm rot="10800000">
            <a:off x="4012175" y="3344939"/>
            <a:ext cx="443945" cy="784676"/>
          </a:xfrm>
          <a:prstGeom prst="leftArrow">
            <a:avLst/>
          </a:prstGeom>
          <a:solidFill>
            <a:schemeClr val="accent1">
              <a:lumMod val="60000"/>
              <a:lumOff val="40000"/>
            </a:schemeClr>
          </a:solidFill>
          <a:ln>
            <a:solidFill>
              <a:srgbClr val="37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Bildobjekt 3">
            <a:extLst>
              <a:ext uri="{FF2B5EF4-FFF2-40B4-BE49-F238E27FC236}">
                <a16:creationId xmlns:a16="http://schemas.microsoft.com/office/drawing/2014/main" id="{02D7C71F-7347-074D-2591-48FAD63001FA}"/>
              </a:ext>
            </a:extLst>
          </p:cNvPr>
          <p:cNvPicPr>
            <a:picLocks noChangeAspect="1"/>
          </p:cNvPicPr>
          <p:nvPr/>
        </p:nvPicPr>
        <p:blipFill>
          <a:blip r:embed="rId6"/>
          <a:stretch>
            <a:fillRect/>
          </a:stretch>
        </p:blipFill>
        <p:spPr>
          <a:xfrm>
            <a:off x="826758" y="2051222"/>
            <a:ext cx="3068640" cy="4432480"/>
          </a:xfrm>
          <a:prstGeom prst="rect">
            <a:avLst/>
          </a:prstGeom>
        </p:spPr>
      </p:pic>
      <p:pic>
        <p:nvPicPr>
          <p:cNvPr id="15" name="Bildobjekt 14">
            <a:extLst>
              <a:ext uri="{FF2B5EF4-FFF2-40B4-BE49-F238E27FC236}">
                <a16:creationId xmlns:a16="http://schemas.microsoft.com/office/drawing/2014/main" id="{7E6011A0-0AE7-EF9E-EA84-120F023AE6D6}"/>
              </a:ext>
            </a:extLst>
          </p:cNvPr>
          <p:cNvPicPr>
            <a:picLocks noChangeAspect="1"/>
          </p:cNvPicPr>
          <p:nvPr/>
        </p:nvPicPr>
        <p:blipFill>
          <a:blip r:embed="rId7"/>
          <a:stretch>
            <a:fillRect/>
          </a:stretch>
        </p:blipFill>
        <p:spPr>
          <a:xfrm>
            <a:off x="4631360" y="2149839"/>
            <a:ext cx="6261493" cy="2926643"/>
          </a:xfrm>
          <a:prstGeom prst="rect">
            <a:avLst/>
          </a:prstGeom>
        </p:spPr>
      </p:pic>
      <p:sp>
        <p:nvSpPr>
          <p:cNvPr id="2" name="textruta 1">
            <a:extLst>
              <a:ext uri="{FF2B5EF4-FFF2-40B4-BE49-F238E27FC236}">
                <a16:creationId xmlns:a16="http://schemas.microsoft.com/office/drawing/2014/main" id="{21674149-F2F2-ECB7-5F9D-9B4372B0978F}"/>
              </a:ext>
            </a:extLst>
          </p:cNvPr>
          <p:cNvSpPr txBox="1"/>
          <p:nvPr/>
        </p:nvSpPr>
        <p:spPr>
          <a:xfrm>
            <a:off x="10301680" y="136244"/>
            <a:ext cx="1551963" cy="276999"/>
          </a:xfrm>
          <a:prstGeom prst="rect">
            <a:avLst/>
          </a:prstGeom>
          <a:noFill/>
        </p:spPr>
        <p:txBody>
          <a:bodyPr wrap="square" rtlCol="0">
            <a:spAutoFit/>
          </a:bodyPr>
          <a:lstStyle/>
          <a:p>
            <a:r>
              <a:rPr lang="sv-SE" sz="1200" dirty="0" err="1">
                <a:solidFill>
                  <a:schemeClr val="bg1">
                    <a:lumMod val="65000"/>
                  </a:schemeClr>
                </a:solidFill>
              </a:rPr>
              <a:t>Jättecellsarterit</a:t>
            </a:r>
            <a:endParaRPr lang="sv-SE" sz="1200" dirty="0">
              <a:solidFill>
                <a:schemeClr val="bg1">
                  <a:lumMod val="65000"/>
                </a:schemeClr>
              </a:solidFill>
            </a:endParaRPr>
          </a:p>
        </p:txBody>
      </p:sp>
    </p:spTree>
    <p:extLst>
      <p:ext uri="{BB962C8B-B14F-4D97-AF65-F5344CB8AC3E}">
        <p14:creationId xmlns:p14="http://schemas.microsoft.com/office/powerpoint/2010/main" val="274823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a:extLst>
              <a:ext uri="{FF2B5EF4-FFF2-40B4-BE49-F238E27FC236}">
                <a16:creationId xmlns:a16="http://schemas.microsoft.com/office/drawing/2014/main" id="{38B9E893-937E-45CB-885F-520E271A97F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0" name="Object 19" hidden="1">
                        <a:extLst>
                          <a:ext uri="{FF2B5EF4-FFF2-40B4-BE49-F238E27FC236}">
                            <a16:creationId xmlns:a16="http://schemas.microsoft.com/office/drawing/2014/main" id="{38B9E893-937E-45CB-885F-520E271A97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A758B33-E922-4132-AD7A-85BDE8A32210}"/>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5" name="Title 4">
            <a:extLst>
              <a:ext uri="{FF2B5EF4-FFF2-40B4-BE49-F238E27FC236}">
                <a16:creationId xmlns:a16="http://schemas.microsoft.com/office/drawing/2014/main" id="{6AECD21E-1FC0-44B5-9B0F-67ECBD727DE0}"/>
              </a:ext>
            </a:extLst>
          </p:cNvPr>
          <p:cNvSpPr>
            <a:spLocks noGrp="1"/>
          </p:cNvSpPr>
          <p:nvPr>
            <p:ph type="ctrTitle"/>
          </p:nvPr>
        </p:nvSpPr>
        <p:spPr>
          <a:xfrm>
            <a:off x="826758" y="374298"/>
            <a:ext cx="9144000" cy="609793"/>
          </a:xfrm>
        </p:spPr>
        <p:txBody>
          <a:bodyPr>
            <a:normAutofit fontScale="90000"/>
          </a:bodyPr>
          <a:lstStyle/>
          <a:p>
            <a:r>
              <a:rPr lang="sv-SE" dirty="0"/>
              <a:t>Vårdförloppet innehåller flödesschema och åtgärder </a:t>
            </a:r>
          </a:p>
        </p:txBody>
      </p:sp>
      <p:sp>
        <p:nvSpPr>
          <p:cNvPr id="9" name="Rectangle 8">
            <a:extLst>
              <a:ext uri="{FF2B5EF4-FFF2-40B4-BE49-F238E27FC236}">
                <a16:creationId xmlns:a16="http://schemas.microsoft.com/office/drawing/2014/main" id="{833526B6-D4F9-4B22-AC5A-C610BB2A6702}"/>
              </a:ext>
            </a:extLst>
          </p:cNvPr>
          <p:cNvSpPr/>
          <p:nvPr/>
        </p:nvSpPr>
        <p:spPr>
          <a:xfrm>
            <a:off x="826758" y="1483826"/>
            <a:ext cx="2905847" cy="360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sv-SE" sz="1800" b="1" i="0" u="none" strike="noStrike" kern="1200" cap="none" spc="0" normalizeH="0" baseline="0" noProof="0" dirty="0">
                <a:ln>
                  <a:noFill/>
                </a:ln>
                <a:solidFill>
                  <a:schemeClr val="bg1"/>
                </a:solidFill>
                <a:effectLst/>
                <a:uLnTx/>
                <a:uFillTx/>
                <a:latin typeface="Calibri" panose="020F0502020204030204"/>
                <a:ea typeface="+mn-ea"/>
                <a:cs typeface="+mn-cs"/>
              </a:rPr>
              <a:t>Flödesschema</a:t>
            </a:r>
          </a:p>
        </p:txBody>
      </p:sp>
      <p:sp>
        <p:nvSpPr>
          <p:cNvPr id="11" name="Rectangle 10">
            <a:extLst>
              <a:ext uri="{FF2B5EF4-FFF2-40B4-BE49-F238E27FC236}">
                <a16:creationId xmlns:a16="http://schemas.microsoft.com/office/drawing/2014/main" id="{7D77882F-B632-416D-AAC5-94C35B362B61}"/>
              </a:ext>
            </a:extLst>
          </p:cNvPr>
          <p:cNvSpPr/>
          <p:nvPr/>
        </p:nvSpPr>
        <p:spPr>
          <a:xfrm>
            <a:off x="4556854" y="1464197"/>
            <a:ext cx="6336000" cy="360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sv-SE" sz="1800" b="1" i="0" u="none" strike="noStrike" kern="1200" cap="none" spc="0" normalizeH="0" baseline="0" noProof="0" dirty="0">
                <a:ln>
                  <a:noFill/>
                </a:ln>
                <a:solidFill>
                  <a:schemeClr val="bg1"/>
                </a:solidFill>
                <a:effectLst/>
                <a:uLnTx/>
                <a:uFillTx/>
                <a:latin typeface="Calibri" panose="020F0502020204030204"/>
                <a:ea typeface="+mn-ea"/>
                <a:cs typeface="+mn-cs"/>
              </a:rPr>
              <a:t>Åtgärdsblock</a:t>
            </a:r>
          </a:p>
        </p:txBody>
      </p:sp>
      <p:sp>
        <p:nvSpPr>
          <p:cNvPr id="12" name="Vänsterpil 11"/>
          <p:cNvSpPr/>
          <p:nvPr/>
        </p:nvSpPr>
        <p:spPr>
          <a:xfrm rot="10800000">
            <a:off x="4012175" y="3344939"/>
            <a:ext cx="443945" cy="784676"/>
          </a:xfrm>
          <a:prstGeom prst="leftArrow">
            <a:avLst/>
          </a:prstGeom>
          <a:solidFill>
            <a:schemeClr val="accent1">
              <a:lumMod val="60000"/>
              <a:lumOff val="40000"/>
            </a:schemeClr>
          </a:solidFill>
          <a:ln>
            <a:solidFill>
              <a:srgbClr val="37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Bildobjekt 3">
            <a:extLst>
              <a:ext uri="{FF2B5EF4-FFF2-40B4-BE49-F238E27FC236}">
                <a16:creationId xmlns:a16="http://schemas.microsoft.com/office/drawing/2014/main" id="{02D7C71F-7347-074D-2591-48FAD63001FA}"/>
              </a:ext>
            </a:extLst>
          </p:cNvPr>
          <p:cNvPicPr>
            <a:picLocks noChangeAspect="1"/>
          </p:cNvPicPr>
          <p:nvPr/>
        </p:nvPicPr>
        <p:blipFill>
          <a:blip r:embed="rId6"/>
          <a:stretch>
            <a:fillRect/>
          </a:stretch>
        </p:blipFill>
        <p:spPr>
          <a:xfrm>
            <a:off x="826758" y="2051222"/>
            <a:ext cx="3068640" cy="4432480"/>
          </a:xfrm>
          <a:prstGeom prst="rect">
            <a:avLst/>
          </a:prstGeom>
        </p:spPr>
      </p:pic>
      <p:pic>
        <p:nvPicPr>
          <p:cNvPr id="8" name="Bildobjekt 7">
            <a:extLst>
              <a:ext uri="{FF2B5EF4-FFF2-40B4-BE49-F238E27FC236}">
                <a16:creationId xmlns:a16="http://schemas.microsoft.com/office/drawing/2014/main" id="{0DF30604-C992-5A53-D6B6-88D8B53D0552}"/>
              </a:ext>
            </a:extLst>
          </p:cNvPr>
          <p:cNvPicPr>
            <a:picLocks noChangeAspect="1"/>
          </p:cNvPicPr>
          <p:nvPr/>
        </p:nvPicPr>
        <p:blipFill>
          <a:blip r:embed="rId7"/>
          <a:stretch>
            <a:fillRect/>
          </a:stretch>
        </p:blipFill>
        <p:spPr>
          <a:xfrm>
            <a:off x="4958165" y="2040830"/>
            <a:ext cx="5731258" cy="3806255"/>
          </a:xfrm>
          <a:prstGeom prst="rect">
            <a:avLst/>
          </a:prstGeom>
        </p:spPr>
      </p:pic>
      <p:sp>
        <p:nvSpPr>
          <p:cNvPr id="2" name="textruta 1">
            <a:extLst>
              <a:ext uri="{FF2B5EF4-FFF2-40B4-BE49-F238E27FC236}">
                <a16:creationId xmlns:a16="http://schemas.microsoft.com/office/drawing/2014/main" id="{021DB675-B35C-9ED6-F40A-E7A99B1B5B28}"/>
              </a:ext>
            </a:extLst>
          </p:cNvPr>
          <p:cNvSpPr txBox="1"/>
          <p:nvPr/>
        </p:nvSpPr>
        <p:spPr>
          <a:xfrm>
            <a:off x="10301680" y="136244"/>
            <a:ext cx="1551963" cy="276999"/>
          </a:xfrm>
          <a:prstGeom prst="rect">
            <a:avLst/>
          </a:prstGeom>
          <a:noFill/>
        </p:spPr>
        <p:txBody>
          <a:bodyPr wrap="square" rtlCol="0">
            <a:spAutoFit/>
          </a:bodyPr>
          <a:lstStyle/>
          <a:p>
            <a:r>
              <a:rPr lang="sv-SE" sz="1200" dirty="0" err="1">
                <a:solidFill>
                  <a:schemeClr val="bg1">
                    <a:lumMod val="65000"/>
                  </a:schemeClr>
                </a:solidFill>
              </a:rPr>
              <a:t>Jättecellsarterit</a:t>
            </a:r>
            <a:endParaRPr lang="sv-SE" sz="1200" dirty="0">
              <a:solidFill>
                <a:schemeClr val="bg1">
                  <a:lumMod val="65000"/>
                </a:schemeClr>
              </a:solidFill>
            </a:endParaRPr>
          </a:p>
        </p:txBody>
      </p:sp>
    </p:spTree>
    <p:extLst>
      <p:ext uri="{BB962C8B-B14F-4D97-AF65-F5344CB8AC3E}">
        <p14:creationId xmlns:p14="http://schemas.microsoft.com/office/powerpoint/2010/main" val="2123002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a:extLst>
              <a:ext uri="{FF2B5EF4-FFF2-40B4-BE49-F238E27FC236}">
                <a16:creationId xmlns:a16="http://schemas.microsoft.com/office/drawing/2014/main" id="{38B9E893-937E-45CB-885F-520E271A97F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20" name="Object 19" hidden="1">
                        <a:extLst>
                          <a:ext uri="{FF2B5EF4-FFF2-40B4-BE49-F238E27FC236}">
                            <a16:creationId xmlns:a16="http://schemas.microsoft.com/office/drawing/2014/main" id="{38B9E893-937E-45CB-885F-520E271A97F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A758B33-E922-4132-AD7A-85BDE8A32210}"/>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5" name="Title 4">
            <a:extLst>
              <a:ext uri="{FF2B5EF4-FFF2-40B4-BE49-F238E27FC236}">
                <a16:creationId xmlns:a16="http://schemas.microsoft.com/office/drawing/2014/main" id="{6AECD21E-1FC0-44B5-9B0F-67ECBD727DE0}"/>
              </a:ext>
            </a:extLst>
          </p:cNvPr>
          <p:cNvSpPr>
            <a:spLocks noGrp="1"/>
          </p:cNvSpPr>
          <p:nvPr>
            <p:ph type="ctrTitle"/>
          </p:nvPr>
        </p:nvSpPr>
        <p:spPr>
          <a:xfrm>
            <a:off x="826758" y="374298"/>
            <a:ext cx="9144000" cy="609793"/>
          </a:xfrm>
        </p:spPr>
        <p:txBody>
          <a:bodyPr>
            <a:normAutofit fontScale="90000"/>
          </a:bodyPr>
          <a:lstStyle/>
          <a:p>
            <a:r>
              <a:rPr lang="sv-SE" dirty="0"/>
              <a:t>Vårdförloppet innehåller flödesschema och åtgärder </a:t>
            </a:r>
          </a:p>
        </p:txBody>
      </p:sp>
      <p:sp>
        <p:nvSpPr>
          <p:cNvPr id="9" name="Rectangle 8">
            <a:extLst>
              <a:ext uri="{FF2B5EF4-FFF2-40B4-BE49-F238E27FC236}">
                <a16:creationId xmlns:a16="http://schemas.microsoft.com/office/drawing/2014/main" id="{833526B6-D4F9-4B22-AC5A-C610BB2A6702}"/>
              </a:ext>
            </a:extLst>
          </p:cNvPr>
          <p:cNvSpPr/>
          <p:nvPr/>
        </p:nvSpPr>
        <p:spPr>
          <a:xfrm>
            <a:off x="826758" y="1483826"/>
            <a:ext cx="2905847" cy="360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sv-SE" sz="1800" b="1" i="0" u="none" strike="noStrike" kern="1200" cap="none" spc="0" normalizeH="0" baseline="0" noProof="0" dirty="0">
                <a:ln>
                  <a:noFill/>
                </a:ln>
                <a:solidFill>
                  <a:schemeClr val="bg1"/>
                </a:solidFill>
                <a:effectLst/>
                <a:uLnTx/>
                <a:uFillTx/>
                <a:latin typeface="Calibri" panose="020F0502020204030204"/>
                <a:ea typeface="+mn-ea"/>
                <a:cs typeface="+mn-cs"/>
              </a:rPr>
              <a:t>Flödesschema</a:t>
            </a:r>
          </a:p>
        </p:txBody>
      </p:sp>
      <p:sp>
        <p:nvSpPr>
          <p:cNvPr id="11" name="Rectangle 10">
            <a:extLst>
              <a:ext uri="{FF2B5EF4-FFF2-40B4-BE49-F238E27FC236}">
                <a16:creationId xmlns:a16="http://schemas.microsoft.com/office/drawing/2014/main" id="{7D77882F-B632-416D-AAC5-94C35B362B61}"/>
              </a:ext>
            </a:extLst>
          </p:cNvPr>
          <p:cNvSpPr/>
          <p:nvPr/>
        </p:nvSpPr>
        <p:spPr>
          <a:xfrm>
            <a:off x="4556854" y="1464197"/>
            <a:ext cx="6336000" cy="360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sv-SE" sz="1800" b="1" i="0" u="none" strike="noStrike" kern="1200" cap="none" spc="0" normalizeH="0" baseline="0" noProof="0" dirty="0">
                <a:ln>
                  <a:noFill/>
                </a:ln>
                <a:solidFill>
                  <a:schemeClr val="bg1"/>
                </a:solidFill>
                <a:effectLst/>
                <a:uLnTx/>
                <a:uFillTx/>
                <a:latin typeface="Calibri" panose="020F0502020204030204"/>
                <a:ea typeface="+mn-ea"/>
                <a:cs typeface="+mn-cs"/>
              </a:rPr>
              <a:t>Åtgärdsblock</a:t>
            </a:r>
          </a:p>
        </p:txBody>
      </p:sp>
      <p:sp>
        <p:nvSpPr>
          <p:cNvPr id="12" name="Vänsterpil 11"/>
          <p:cNvSpPr/>
          <p:nvPr/>
        </p:nvSpPr>
        <p:spPr>
          <a:xfrm rot="10800000">
            <a:off x="4012175" y="3344939"/>
            <a:ext cx="443945" cy="784676"/>
          </a:xfrm>
          <a:prstGeom prst="leftArrow">
            <a:avLst/>
          </a:prstGeom>
          <a:solidFill>
            <a:schemeClr val="accent1">
              <a:lumMod val="60000"/>
              <a:lumOff val="40000"/>
            </a:schemeClr>
          </a:solidFill>
          <a:ln>
            <a:solidFill>
              <a:srgbClr val="37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Bildobjekt 3">
            <a:extLst>
              <a:ext uri="{FF2B5EF4-FFF2-40B4-BE49-F238E27FC236}">
                <a16:creationId xmlns:a16="http://schemas.microsoft.com/office/drawing/2014/main" id="{02D7C71F-7347-074D-2591-48FAD63001FA}"/>
              </a:ext>
            </a:extLst>
          </p:cNvPr>
          <p:cNvPicPr>
            <a:picLocks noChangeAspect="1"/>
          </p:cNvPicPr>
          <p:nvPr/>
        </p:nvPicPr>
        <p:blipFill>
          <a:blip r:embed="rId7"/>
          <a:stretch>
            <a:fillRect/>
          </a:stretch>
        </p:blipFill>
        <p:spPr>
          <a:xfrm>
            <a:off x="826758" y="2051222"/>
            <a:ext cx="3068640" cy="4432480"/>
          </a:xfrm>
          <a:prstGeom prst="rect">
            <a:avLst/>
          </a:prstGeom>
        </p:spPr>
      </p:pic>
      <p:pic>
        <p:nvPicPr>
          <p:cNvPr id="10" name="Bildobjekt 9">
            <a:extLst>
              <a:ext uri="{FF2B5EF4-FFF2-40B4-BE49-F238E27FC236}">
                <a16:creationId xmlns:a16="http://schemas.microsoft.com/office/drawing/2014/main" id="{8CFB37D2-1F12-D57A-8EC8-DCAA78A72F3D}"/>
              </a:ext>
            </a:extLst>
          </p:cNvPr>
          <p:cNvPicPr>
            <a:picLocks noChangeAspect="1"/>
          </p:cNvPicPr>
          <p:nvPr/>
        </p:nvPicPr>
        <p:blipFill>
          <a:blip r:embed="rId8"/>
          <a:stretch>
            <a:fillRect/>
          </a:stretch>
        </p:blipFill>
        <p:spPr>
          <a:xfrm>
            <a:off x="4646123" y="2013151"/>
            <a:ext cx="6146819" cy="4165227"/>
          </a:xfrm>
          <a:prstGeom prst="rect">
            <a:avLst/>
          </a:prstGeom>
        </p:spPr>
      </p:pic>
      <p:sp>
        <p:nvSpPr>
          <p:cNvPr id="2" name="textruta 1">
            <a:extLst>
              <a:ext uri="{FF2B5EF4-FFF2-40B4-BE49-F238E27FC236}">
                <a16:creationId xmlns:a16="http://schemas.microsoft.com/office/drawing/2014/main" id="{EFEDC393-31C0-E9AF-C0B0-F20D84361CB5}"/>
              </a:ext>
            </a:extLst>
          </p:cNvPr>
          <p:cNvSpPr txBox="1"/>
          <p:nvPr/>
        </p:nvSpPr>
        <p:spPr>
          <a:xfrm>
            <a:off x="10301680" y="136244"/>
            <a:ext cx="1551963" cy="276999"/>
          </a:xfrm>
          <a:prstGeom prst="rect">
            <a:avLst/>
          </a:prstGeom>
          <a:noFill/>
        </p:spPr>
        <p:txBody>
          <a:bodyPr wrap="square" rtlCol="0">
            <a:spAutoFit/>
          </a:bodyPr>
          <a:lstStyle/>
          <a:p>
            <a:r>
              <a:rPr lang="sv-SE" sz="1200" dirty="0" err="1">
                <a:solidFill>
                  <a:schemeClr val="bg1">
                    <a:lumMod val="65000"/>
                  </a:schemeClr>
                </a:solidFill>
              </a:rPr>
              <a:t>Jättecellsarterit</a:t>
            </a:r>
            <a:endParaRPr lang="sv-SE" sz="1200" dirty="0">
              <a:solidFill>
                <a:schemeClr val="bg1">
                  <a:lumMod val="65000"/>
                </a:schemeClr>
              </a:solidFill>
            </a:endParaRPr>
          </a:p>
        </p:txBody>
      </p:sp>
    </p:spTree>
    <p:extLst>
      <p:ext uri="{BB962C8B-B14F-4D97-AF65-F5344CB8AC3E}">
        <p14:creationId xmlns:p14="http://schemas.microsoft.com/office/powerpoint/2010/main" val="379803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a:extLst>
              <a:ext uri="{FF2B5EF4-FFF2-40B4-BE49-F238E27FC236}">
                <a16:creationId xmlns:a16="http://schemas.microsoft.com/office/drawing/2014/main" id="{38B9E893-937E-45CB-885F-520E271A97F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0" name="Object 19" hidden="1">
                        <a:extLst>
                          <a:ext uri="{FF2B5EF4-FFF2-40B4-BE49-F238E27FC236}">
                            <a16:creationId xmlns:a16="http://schemas.microsoft.com/office/drawing/2014/main" id="{38B9E893-937E-45CB-885F-520E271A97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A758B33-E922-4132-AD7A-85BDE8A32210}"/>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5" name="Title 4">
            <a:extLst>
              <a:ext uri="{FF2B5EF4-FFF2-40B4-BE49-F238E27FC236}">
                <a16:creationId xmlns:a16="http://schemas.microsoft.com/office/drawing/2014/main" id="{6AECD21E-1FC0-44B5-9B0F-67ECBD727DE0}"/>
              </a:ext>
            </a:extLst>
          </p:cNvPr>
          <p:cNvSpPr>
            <a:spLocks noGrp="1"/>
          </p:cNvSpPr>
          <p:nvPr>
            <p:ph type="ctrTitle"/>
          </p:nvPr>
        </p:nvSpPr>
        <p:spPr>
          <a:xfrm>
            <a:off x="826758" y="374298"/>
            <a:ext cx="9144000" cy="609793"/>
          </a:xfrm>
        </p:spPr>
        <p:txBody>
          <a:bodyPr>
            <a:normAutofit fontScale="90000"/>
          </a:bodyPr>
          <a:lstStyle/>
          <a:p>
            <a:r>
              <a:rPr lang="sv-SE" dirty="0"/>
              <a:t>Vårdförloppet innehåller flödesschema och åtgärder </a:t>
            </a:r>
          </a:p>
        </p:txBody>
      </p:sp>
      <p:sp>
        <p:nvSpPr>
          <p:cNvPr id="9" name="Rectangle 8">
            <a:extLst>
              <a:ext uri="{FF2B5EF4-FFF2-40B4-BE49-F238E27FC236}">
                <a16:creationId xmlns:a16="http://schemas.microsoft.com/office/drawing/2014/main" id="{833526B6-D4F9-4B22-AC5A-C610BB2A6702}"/>
              </a:ext>
            </a:extLst>
          </p:cNvPr>
          <p:cNvSpPr/>
          <p:nvPr/>
        </p:nvSpPr>
        <p:spPr>
          <a:xfrm>
            <a:off x="826758" y="1483826"/>
            <a:ext cx="2905847" cy="360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sv-SE" sz="1800" b="1" i="0" u="none" strike="noStrike" kern="1200" cap="none" spc="0" normalizeH="0" baseline="0" noProof="0" dirty="0">
                <a:ln>
                  <a:noFill/>
                </a:ln>
                <a:solidFill>
                  <a:schemeClr val="bg1"/>
                </a:solidFill>
                <a:effectLst/>
                <a:uLnTx/>
                <a:uFillTx/>
                <a:latin typeface="Calibri" panose="020F0502020204030204"/>
                <a:ea typeface="+mn-ea"/>
                <a:cs typeface="+mn-cs"/>
              </a:rPr>
              <a:t>Flödesschema</a:t>
            </a:r>
          </a:p>
        </p:txBody>
      </p:sp>
      <p:sp>
        <p:nvSpPr>
          <p:cNvPr id="11" name="Rectangle 10">
            <a:extLst>
              <a:ext uri="{FF2B5EF4-FFF2-40B4-BE49-F238E27FC236}">
                <a16:creationId xmlns:a16="http://schemas.microsoft.com/office/drawing/2014/main" id="{7D77882F-B632-416D-AAC5-94C35B362B61}"/>
              </a:ext>
            </a:extLst>
          </p:cNvPr>
          <p:cNvSpPr/>
          <p:nvPr/>
        </p:nvSpPr>
        <p:spPr>
          <a:xfrm>
            <a:off x="4556854" y="1464197"/>
            <a:ext cx="6336000" cy="360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sv-SE" sz="1800" b="1" i="0" u="none" strike="noStrike" kern="1200" cap="none" spc="0" normalizeH="0" baseline="0" noProof="0" dirty="0">
                <a:ln>
                  <a:noFill/>
                </a:ln>
                <a:solidFill>
                  <a:schemeClr val="bg1"/>
                </a:solidFill>
                <a:effectLst/>
                <a:uLnTx/>
                <a:uFillTx/>
                <a:latin typeface="Calibri" panose="020F0502020204030204"/>
                <a:ea typeface="+mn-ea"/>
                <a:cs typeface="+mn-cs"/>
              </a:rPr>
              <a:t>Åtgärdsblock</a:t>
            </a:r>
          </a:p>
        </p:txBody>
      </p:sp>
      <p:sp>
        <p:nvSpPr>
          <p:cNvPr id="12" name="Vänsterpil 11"/>
          <p:cNvSpPr/>
          <p:nvPr/>
        </p:nvSpPr>
        <p:spPr>
          <a:xfrm rot="10800000">
            <a:off x="4012175" y="3344939"/>
            <a:ext cx="443945" cy="784676"/>
          </a:xfrm>
          <a:prstGeom prst="leftArrow">
            <a:avLst/>
          </a:prstGeom>
          <a:solidFill>
            <a:schemeClr val="accent1">
              <a:lumMod val="60000"/>
              <a:lumOff val="40000"/>
            </a:schemeClr>
          </a:solidFill>
          <a:ln>
            <a:solidFill>
              <a:srgbClr val="37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Bildobjekt 3">
            <a:extLst>
              <a:ext uri="{FF2B5EF4-FFF2-40B4-BE49-F238E27FC236}">
                <a16:creationId xmlns:a16="http://schemas.microsoft.com/office/drawing/2014/main" id="{02D7C71F-7347-074D-2591-48FAD63001FA}"/>
              </a:ext>
            </a:extLst>
          </p:cNvPr>
          <p:cNvPicPr>
            <a:picLocks noChangeAspect="1"/>
          </p:cNvPicPr>
          <p:nvPr/>
        </p:nvPicPr>
        <p:blipFill>
          <a:blip r:embed="rId6"/>
          <a:stretch>
            <a:fillRect/>
          </a:stretch>
        </p:blipFill>
        <p:spPr>
          <a:xfrm>
            <a:off x="826758" y="2051222"/>
            <a:ext cx="3068640" cy="4432480"/>
          </a:xfrm>
          <a:prstGeom prst="rect">
            <a:avLst/>
          </a:prstGeom>
        </p:spPr>
      </p:pic>
      <p:pic>
        <p:nvPicPr>
          <p:cNvPr id="8" name="Bildobjekt 7">
            <a:extLst>
              <a:ext uri="{FF2B5EF4-FFF2-40B4-BE49-F238E27FC236}">
                <a16:creationId xmlns:a16="http://schemas.microsoft.com/office/drawing/2014/main" id="{D2DCCE8B-E0F1-41B4-8A5B-89750635B2FA}"/>
              </a:ext>
            </a:extLst>
          </p:cNvPr>
          <p:cNvPicPr>
            <a:picLocks noChangeAspect="1"/>
          </p:cNvPicPr>
          <p:nvPr/>
        </p:nvPicPr>
        <p:blipFill>
          <a:blip r:embed="rId7"/>
          <a:stretch>
            <a:fillRect/>
          </a:stretch>
        </p:blipFill>
        <p:spPr>
          <a:xfrm>
            <a:off x="4556854" y="1981021"/>
            <a:ext cx="6322183" cy="4147930"/>
          </a:xfrm>
          <a:prstGeom prst="rect">
            <a:avLst/>
          </a:prstGeom>
        </p:spPr>
      </p:pic>
      <p:sp>
        <p:nvSpPr>
          <p:cNvPr id="2" name="textruta 1">
            <a:extLst>
              <a:ext uri="{FF2B5EF4-FFF2-40B4-BE49-F238E27FC236}">
                <a16:creationId xmlns:a16="http://schemas.microsoft.com/office/drawing/2014/main" id="{C89DBF3D-C70C-112E-BBFD-302822E00187}"/>
              </a:ext>
            </a:extLst>
          </p:cNvPr>
          <p:cNvSpPr txBox="1"/>
          <p:nvPr/>
        </p:nvSpPr>
        <p:spPr>
          <a:xfrm>
            <a:off x="10301680" y="136244"/>
            <a:ext cx="1551963" cy="276999"/>
          </a:xfrm>
          <a:prstGeom prst="rect">
            <a:avLst/>
          </a:prstGeom>
          <a:noFill/>
        </p:spPr>
        <p:txBody>
          <a:bodyPr wrap="square" rtlCol="0">
            <a:spAutoFit/>
          </a:bodyPr>
          <a:lstStyle/>
          <a:p>
            <a:r>
              <a:rPr lang="sv-SE" sz="1200" dirty="0" err="1">
                <a:solidFill>
                  <a:schemeClr val="bg1">
                    <a:lumMod val="65000"/>
                  </a:schemeClr>
                </a:solidFill>
              </a:rPr>
              <a:t>Jättecellsarterit</a:t>
            </a:r>
            <a:endParaRPr lang="sv-SE" sz="1200" dirty="0">
              <a:solidFill>
                <a:schemeClr val="bg1">
                  <a:lumMod val="65000"/>
                </a:schemeClr>
              </a:solidFill>
            </a:endParaRPr>
          </a:p>
        </p:txBody>
      </p:sp>
    </p:spTree>
    <p:extLst>
      <p:ext uri="{BB962C8B-B14F-4D97-AF65-F5344CB8AC3E}">
        <p14:creationId xmlns:p14="http://schemas.microsoft.com/office/powerpoint/2010/main" val="3681507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a:extLst>
              <a:ext uri="{FF2B5EF4-FFF2-40B4-BE49-F238E27FC236}">
                <a16:creationId xmlns:a16="http://schemas.microsoft.com/office/drawing/2014/main" id="{38B9E893-937E-45CB-885F-520E271A97F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0" name="Object 19" hidden="1">
                        <a:extLst>
                          <a:ext uri="{FF2B5EF4-FFF2-40B4-BE49-F238E27FC236}">
                            <a16:creationId xmlns:a16="http://schemas.microsoft.com/office/drawing/2014/main" id="{38B9E893-937E-45CB-885F-520E271A97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A758B33-E922-4132-AD7A-85BDE8A32210}"/>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5" name="Title 4">
            <a:extLst>
              <a:ext uri="{FF2B5EF4-FFF2-40B4-BE49-F238E27FC236}">
                <a16:creationId xmlns:a16="http://schemas.microsoft.com/office/drawing/2014/main" id="{6AECD21E-1FC0-44B5-9B0F-67ECBD727DE0}"/>
              </a:ext>
            </a:extLst>
          </p:cNvPr>
          <p:cNvSpPr>
            <a:spLocks noGrp="1"/>
          </p:cNvSpPr>
          <p:nvPr>
            <p:ph type="ctrTitle"/>
          </p:nvPr>
        </p:nvSpPr>
        <p:spPr>
          <a:xfrm>
            <a:off x="826758" y="374298"/>
            <a:ext cx="9144000" cy="609793"/>
          </a:xfrm>
        </p:spPr>
        <p:txBody>
          <a:bodyPr>
            <a:normAutofit fontScale="90000"/>
          </a:bodyPr>
          <a:lstStyle/>
          <a:p>
            <a:r>
              <a:rPr lang="sv-SE" dirty="0"/>
              <a:t>Vårdförloppet innehåller flödesschema och åtgärder </a:t>
            </a:r>
          </a:p>
        </p:txBody>
      </p:sp>
      <p:sp>
        <p:nvSpPr>
          <p:cNvPr id="9" name="Rectangle 8">
            <a:extLst>
              <a:ext uri="{FF2B5EF4-FFF2-40B4-BE49-F238E27FC236}">
                <a16:creationId xmlns:a16="http://schemas.microsoft.com/office/drawing/2014/main" id="{833526B6-D4F9-4B22-AC5A-C610BB2A6702}"/>
              </a:ext>
            </a:extLst>
          </p:cNvPr>
          <p:cNvSpPr/>
          <p:nvPr/>
        </p:nvSpPr>
        <p:spPr>
          <a:xfrm>
            <a:off x="826758" y="1483826"/>
            <a:ext cx="2905847" cy="360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sv-SE" sz="1800" b="1" i="0" u="none" strike="noStrike" kern="1200" cap="none" spc="0" normalizeH="0" baseline="0" noProof="0" dirty="0">
                <a:ln>
                  <a:noFill/>
                </a:ln>
                <a:solidFill>
                  <a:schemeClr val="bg1"/>
                </a:solidFill>
                <a:effectLst/>
                <a:uLnTx/>
                <a:uFillTx/>
                <a:latin typeface="Calibri" panose="020F0502020204030204"/>
                <a:ea typeface="+mn-ea"/>
                <a:cs typeface="+mn-cs"/>
              </a:rPr>
              <a:t>Flödesschema</a:t>
            </a:r>
          </a:p>
        </p:txBody>
      </p:sp>
      <p:sp>
        <p:nvSpPr>
          <p:cNvPr id="11" name="Rectangle 10">
            <a:extLst>
              <a:ext uri="{FF2B5EF4-FFF2-40B4-BE49-F238E27FC236}">
                <a16:creationId xmlns:a16="http://schemas.microsoft.com/office/drawing/2014/main" id="{7D77882F-B632-416D-AAC5-94C35B362B61}"/>
              </a:ext>
            </a:extLst>
          </p:cNvPr>
          <p:cNvSpPr/>
          <p:nvPr/>
        </p:nvSpPr>
        <p:spPr>
          <a:xfrm>
            <a:off x="4556854" y="1464197"/>
            <a:ext cx="6336000" cy="360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sv-SE" sz="1800" b="1" i="0" u="none" strike="noStrike" kern="1200" cap="none" spc="0" normalizeH="0" baseline="0" noProof="0" dirty="0">
                <a:ln>
                  <a:noFill/>
                </a:ln>
                <a:solidFill>
                  <a:schemeClr val="bg1"/>
                </a:solidFill>
                <a:effectLst/>
                <a:uLnTx/>
                <a:uFillTx/>
                <a:latin typeface="Calibri" panose="020F0502020204030204"/>
                <a:ea typeface="+mn-ea"/>
                <a:cs typeface="+mn-cs"/>
              </a:rPr>
              <a:t>Åtgärdsblock</a:t>
            </a:r>
          </a:p>
        </p:txBody>
      </p:sp>
      <p:sp>
        <p:nvSpPr>
          <p:cNvPr id="12" name="Vänsterpil 11"/>
          <p:cNvSpPr/>
          <p:nvPr/>
        </p:nvSpPr>
        <p:spPr>
          <a:xfrm rot="10800000">
            <a:off x="4012175" y="3344939"/>
            <a:ext cx="443945" cy="784676"/>
          </a:xfrm>
          <a:prstGeom prst="leftArrow">
            <a:avLst/>
          </a:prstGeom>
          <a:solidFill>
            <a:schemeClr val="accent1">
              <a:lumMod val="60000"/>
              <a:lumOff val="40000"/>
            </a:schemeClr>
          </a:solidFill>
          <a:ln>
            <a:solidFill>
              <a:srgbClr val="37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Bildobjekt 3">
            <a:extLst>
              <a:ext uri="{FF2B5EF4-FFF2-40B4-BE49-F238E27FC236}">
                <a16:creationId xmlns:a16="http://schemas.microsoft.com/office/drawing/2014/main" id="{02D7C71F-7347-074D-2591-48FAD63001FA}"/>
              </a:ext>
            </a:extLst>
          </p:cNvPr>
          <p:cNvPicPr>
            <a:picLocks noChangeAspect="1"/>
          </p:cNvPicPr>
          <p:nvPr/>
        </p:nvPicPr>
        <p:blipFill>
          <a:blip r:embed="rId6"/>
          <a:stretch>
            <a:fillRect/>
          </a:stretch>
        </p:blipFill>
        <p:spPr>
          <a:xfrm>
            <a:off x="826758" y="2051222"/>
            <a:ext cx="3068640" cy="4432480"/>
          </a:xfrm>
          <a:prstGeom prst="rect">
            <a:avLst/>
          </a:prstGeom>
        </p:spPr>
      </p:pic>
      <p:pic>
        <p:nvPicPr>
          <p:cNvPr id="8" name="Bildobjekt 7">
            <a:extLst>
              <a:ext uri="{FF2B5EF4-FFF2-40B4-BE49-F238E27FC236}">
                <a16:creationId xmlns:a16="http://schemas.microsoft.com/office/drawing/2014/main" id="{92569061-773D-3B69-B065-CA1D284D9F14}"/>
              </a:ext>
            </a:extLst>
          </p:cNvPr>
          <p:cNvPicPr>
            <a:picLocks noChangeAspect="1"/>
          </p:cNvPicPr>
          <p:nvPr/>
        </p:nvPicPr>
        <p:blipFill>
          <a:blip r:embed="rId7"/>
          <a:stretch>
            <a:fillRect/>
          </a:stretch>
        </p:blipFill>
        <p:spPr>
          <a:xfrm>
            <a:off x="4550030" y="1915297"/>
            <a:ext cx="6446005" cy="3571103"/>
          </a:xfrm>
          <a:prstGeom prst="rect">
            <a:avLst/>
          </a:prstGeom>
        </p:spPr>
      </p:pic>
      <p:sp>
        <p:nvSpPr>
          <p:cNvPr id="2" name="textruta 1">
            <a:extLst>
              <a:ext uri="{FF2B5EF4-FFF2-40B4-BE49-F238E27FC236}">
                <a16:creationId xmlns:a16="http://schemas.microsoft.com/office/drawing/2014/main" id="{73E6A7CC-847D-3AB9-8EE0-11428D3A9936}"/>
              </a:ext>
            </a:extLst>
          </p:cNvPr>
          <p:cNvSpPr txBox="1"/>
          <p:nvPr/>
        </p:nvSpPr>
        <p:spPr>
          <a:xfrm>
            <a:off x="10301680" y="136244"/>
            <a:ext cx="1551963" cy="276999"/>
          </a:xfrm>
          <a:prstGeom prst="rect">
            <a:avLst/>
          </a:prstGeom>
          <a:noFill/>
        </p:spPr>
        <p:txBody>
          <a:bodyPr wrap="square" rtlCol="0">
            <a:spAutoFit/>
          </a:bodyPr>
          <a:lstStyle/>
          <a:p>
            <a:r>
              <a:rPr lang="sv-SE" sz="1200" dirty="0" err="1">
                <a:solidFill>
                  <a:schemeClr val="bg1">
                    <a:lumMod val="65000"/>
                  </a:schemeClr>
                </a:solidFill>
              </a:rPr>
              <a:t>Jättecellsarterit</a:t>
            </a:r>
            <a:endParaRPr lang="sv-SE" sz="1200" dirty="0">
              <a:solidFill>
                <a:schemeClr val="bg1">
                  <a:lumMod val="65000"/>
                </a:schemeClr>
              </a:solidFill>
            </a:endParaRPr>
          </a:p>
        </p:txBody>
      </p:sp>
    </p:spTree>
    <p:extLst>
      <p:ext uri="{BB962C8B-B14F-4D97-AF65-F5344CB8AC3E}">
        <p14:creationId xmlns:p14="http://schemas.microsoft.com/office/powerpoint/2010/main" val="947745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a:extLst>
              <a:ext uri="{FF2B5EF4-FFF2-40B4-BE49-F238E27FC236}">
                <a16:creationId xmlns:a16="http://schemas.microsoft.com/office/drawing/2014/main" id="{38B9E893-937E-45CB-885F-520E271A97F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0" name="Object 19" hidden="1">
                        <a:extLst>
                          <a:ext uri="{FF2B5EF4-FFF2-40B4-BE49-F238E27FC236}">
                            <a16:creationId xmlns:a16="http://schemas.microsoft.com/office/drawing/2014/main" id="{38B9E893-937E-45CB-885F-520E271A97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A758B33-E922-4132-AD7A-85BDE8A32210}"/>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5" name="Title 4">
            <a:extLst>
              <a:ext uri="{FF2B5EF4-FFF2-40B4-BE49-F238E27FC236}">
                <a16:creationId xmlns:a16="http://schemas.microsoft.com/office/drawing/2014/main" id="{6AECD21E-1FC0-44B5-9B0F-67ECBD727DE0}"/>
              </a:ext>
            </a:extLst>
          </p:cNvPr>
          <p:cNvSpPr>
            <a:spLocks noGrp="1"/>
          </p:cNvSpPr>
          <p:nvPr>
            <p:ph type="ctrTitle"/>
          </p:nvPr>
        </p:nvSpPr>
        <p:spPr>
          <a:xfrm>
            <a:off x="826758" y="374298"/>
            <a:ext cx="9144000" cy="609793"/>
          </a:xfrm>
        </p:spPr>
        <p:txBody>
          <a:bodyPr>
            <a:normAutofit fontScale="90000"/>
          </a:bodyPr>
          <a:lstStyle/>
          <a:p>
            <a:r>
              <a:rPr lang="sv-SE" dirty="0"/>
              <a:t>Vårdförloppet innehåller flödesschema och åtgärder </a:t>
            </a:r>
          </a:p>
        </p:txBody>
      </p:sp>
      <p:sp>
        <p:nvSpPr>
          <p:cNvPr id="9" name="Rectangle 8">
            <a:extLst>
              <a:ext uri="{FF2B5EF4-FFF2-40B4-BE49-F238E27FC236}">
                <a16:creationId xmlns:a16="http://schemas.microsoft.com/office/drawing/2014/main" id="{833526B6-D4F9-4B22-AC5A-C610BB2A6702}"/>
              </a:ext>
            </a:extLst>
          </p:cNvPr>
          <p:cNvSpPr/>
          <p:nvPr/>
        </p:nvSpPr>
        <p:spPr>
          <a:xfrm>
            <a:off x="826758" y="1483826"/>
            <a:ext cx="2905847" cy="360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sv-SE" sz="1800" b="1" i="0" u="none" strike="noStrike" kern="1200" cap="none" spc="0" normalizeH="0" baseline="0" noProof="0" dirty="0">
                <a:ln>
                  <a:noFill/>
                </a:ln>
                <a:solidFill>
                  <a:schemeClr val="bg1"/>
                </a:solidFill>
                <a:effectLst/>
                <a:uLnTx/>
                <a:uFillTx/>
                <a:latin typeface="Calibri" panose="020F0502020204030204"/>
                <a:ea typeface="+mn-ea"/>
                <a:cs typeface="+mn-cs"/>
              </a:rPr>
              <a:t>Flödesschema</a:t>
            </a:r>
          </a:p>
        </p:txBody>
      </p:sp>
      <p:sp>
        <p:nvSpPr>
          <p:cNvPr id="11" name="Rectangle 10">
            <a:extLst>
              <a:ext uri="{FF2B5EF4-FFF2-40B4-BE49-F238E27FC236}">
                <a16:creationId xmlns:a16="http://schemas.microsoft.com/office/drawing/2014/main" id="{7D77882F-B632-416D-AAC5-94C35B362B61}"/>
              </a:ext>
            </a:extLst>
          </p:cNvPr>
          <p:cNvSpPr/>
          <p:nvPr/>
        </p:nvSpPr>
        <p:spPr>
          <a:xfrm>
            <a:off x="4556854" y="1464197"/>
            <a:ext cx="6336000" cy="360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sv-SE" sz="1800" b="1" i="0" u="none" strike="noStrike" kern="1200" cap="none" spc="0" normalizeH="0" baseline="0" noProof="0" dirty="0">
                <a:ln>
                  <a:noFill/>
                </a:ln>
                <a:solidFill>
                  <a:schemeClr val="bg1"/>
                </a:solidFill>
                <a:effectLst/>
                <a:uLnTx/>
                <a:uFillTx/>
                <a:latin typeface="Calibri" panose="020F0502020204030204"/>
                <a:ea typeface="+mn-ea"/>
                <a:cs typeface="+mn-cs"/>
              </a:rPr>
              <a:t>Åtgärdsblock</a:t>
            </a:r>
          </a:p>
        </p:txBody>
      </p:sp>
      <p:sp>
        <p:nvSpPr>
          <p:cNvPr id="12" name="Vänsterpil 11"/>
          <p:cNvSpPr/>
          <p:nvPr/>
        </p:nvSpPr>
        <p:spPr>
          <a:xfrm rot="10800000">
            <a:off x="4012175" y="3344939"/>
            <a:ext cx="443945" cy="784676"/>
          </a:xfrm>
          <a:prstGeom prst="leftArrow">
            <a:avLst/>
          </a:prstGeom>
          <a:solidFill>
            <a:schemeClr val="accent1">
              <a:lumMod val="60000"/>
              <a:lumOff val="40000"/>
            </a:schemeClr>
          </a:solidFill>
          <a:ln>
            <a:solidFill>
              <a:srgbClr val="37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Bildobjekt 3">
            <a:extLst>
              <a:ext uri="{FF2B5EF4-FFF2-40B4-BE49-F238E27FC236}">
                <a16:creationId xmlns:a16="http://schemas.microsoft.com/office/drawing/2014/main" id="{02D7C71F-7347-074D-2591-48FAD63001FA}"/>
              </a:ext>
            </a:extLst>
          </p:cNvPr>
          <p:cNvPicPr>
            <a:picLocks noChangeAspect="1"/>
          </p:cNvPicPr>
          <p:nvPr/>
        </p:nvPicPr>
        <p:blipFill>
          <a:blip r:embed="rId6"/>
          <a:stretch>
            <a:fillRect/>
          </a:stretch>
        </p:blipFill>
        <p:spPr>
          <a:xfrm>
            <a:off x="826758" y="2051222"/>
            <a:ext cx="3068640" cy="4432480"/>
          </a:xfrm>
          <a:prstGeom prst="rect">
            <a:avLst/>
          </a:prstGeom>
        </p:spPr>
      </p:pic>
      <p:pic>
        <p:nvPicPr>
          <p:cNvPr id="8" name="Bildobjekt 7">
            <a:extLst>
              <a:ext uri="{FF2B5EF4-FFF2-40B4-BE49-F238E27FC236}">
                <a16:creationId xmlns:a16="http://schemas.microsoft.com/office/drawing/2014/main" id="{DB098A88-09A4-6500-7A7E-FA37BE7C781B}"/>
              </a:ext>
            </a:extLst>
          </p:cNvPr>
          <p:cNvPicPr>
            <a:picLocks noChangeAspect="1"/>
          </p:cNvPicPr>
          <p:nvPr/>
        </p:nvPicPr>
        <p:blipFill>
          <a:blip r:embed="rId7"/>
          <a:stretch>
            <a:fillRect/>
          </a:stretch>
        </p:blipFill>
        <p:spPr>
          <a:xfrm>
            <a:off x="4556854" y="1959848"/>
            <a:ext cx="6195204" cy="3073956"/>
          </a:xfrm>
          <a:prstGeom prst="rect">
            <a:avLst/>
          </a:prstGeom>
        </p:spPr>
      </p:pic>
      <p:sp>
        <p:nvSpPr>
          <p:cNvPr id="2" name="textruta 1">
            <a:extLst>
              <a:ext uri="{FF2B5EF4-FFF2-40B4-BE49-F238E27FC236}">
                <a16:creationId xmlns:a16="http://schemas.microsoft.com/office/drawing/2014/main" id="{E2B0E3CE-98F8-3BF6-2355-16A630CD4AD5}"/>
              </a:ext>
            </a:extLst>
          </p:cNvPr>
          <p:cNvSpPr txBox="1"/>
          <p:nvPr/>
        </p:nvSpPr>
        <p:spPr>
          <a:xfrm>
            <a:off x="10301680" y="136244"/>
            <a:ext cx="1551963" cy="276999"/>
          </a:xfrm>
          <a:prstGeom prst="rect">
            <a:avLst/>
          </a:prstGeom>
          <a:noFill/>
        </p:spPr>
        <p:txBody>
          <a:bodyPr wrap="square" rtlCol="0">
            <a:spAutoFit/>
          </a:bodyPr>
          <a:lstStyle/>
          <a:p>
            <a:r>
              <a:rPr lang="sv-SE" sz="1200" dirty="0" err="1">
                <a:solidFill>
                  <a:schemeClr val="bg1">
                    <a:lumMod val="65000"/>
                  </a:schemeClr>
                </a:solidFill>
              </a:rPr>
              <a:t>Jättecellsarterit</a:t>
            </a:r>
            <a:endParaRPr lang="sv-SE" sz="1200" dirty="0">
              <a:solidFill>
                <a:schemeClr val="bg1">
                  <a:lumMod val="65000"/>
                </a:schemeClr>
              </a:solidFill>
            </a:endParaRPr>
          </a:p>
        </p:txBody>
      </p:sp>
    </p:spTree>
    <p:extLst>
      <p:ext uri="{BB962C8B-B14F-4D97-AF65-F5344CB8AC3E}">
        <p14:creationId xmlns:p14="http://schemas.microsoft.com/office/powerpoint/2010/main" val="4104071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a:extLst>
              <a:ext uri="{FF2B5EF4-FFF2-40B4-BE49-F238E27FC236}">
                <a16:creationId xmlns:a16="http://schemas.microsoft.com/office/drawing/2014/main" id="{38B9E893-937E-45CB-885F-520E271A97F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0" name="Object 19" hidden="1">
                        <a:extLst>
                          <a:ext uri="{FF2B5EF4-FFF2-40B4-BE49-F238E27FC236}">
                            <a16:creationId xmlns:a16="http://schemas.microsoft.com/office/drawing/2014/main" id="{38B9E893-937E-45CB-885F-520E271A97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A758B33-E922-4132-AD7A-85BDE8A32210}"/>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5" name="Title 4">
            <a:extLst>
              <a:ext uri="{FF2B5EF4-FFF2-40B4-BE49-F238E27FC236}">
                <a16:creationId xmlns:a16="http://schemas.microsoft.com/office/drawing/2014/main" id="{6AECD21E-1FC0-44B5-9B0F-67ECBD727DE0}"/>
              </a:ext>
            </a:extLst>
          </p:cNvPr>
          <p:cNvSpPr>
            <a:spLocks noGrp="1"/>
          </p:cNvSpPr>
          <p:nvPr>
            <p:ph type="ctrTitle"/>
          </p:nvPr>
        </p:nvSpPr>
        <p:spPr>
          <a:xfrm>
            <a:off x="826758" y="374298"/>
            <a:ext cx="9144000" cy="609793"/>
          </a:xfrm>
        </p:spPr>
        <p:txBody>
          <a:bodyPr>
            <a:normAutofit fontScale="90000"/>
          </a:bodyPr>
          <a:lstStyle/>
          <a:p>
            <a:r>
              <a:rPr lang="sv-SE" dirty="0"/>
              <a:t>Vårdförloppet innehåller flödesschema och åtgärder </a:t>
            </a:r>
          </a:p>
        </p:txBody>
      </p:sp>
      <p:sp>
        <p:nvSpPr>
          <p:cNvPr id="9" name="Rectangle 8">
            <a:extLst>
              <a:ext uri="{FF2B5EF4-FFF2-40B4-BE49-F238E27FC236}">
                <a16:creationId xmlns:a16="http://schemas.microsoft.com/office/drawing/2014/main" id="{833526B6-D4F9-4B22-AC5A-C610BB2A6702}"/>
              </a:ext>
            </a:extLst>
          </p:cNvPr>
          <p:cNvSpPr/>
          <p:nvPr/>
        </p:nvSpPr>
        <p:spPr>
          <a:xfrm>
            <a:off x="826758" y="1483826"/>
            <a:ext cx="2905847" cy="360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sv-SE" sz="1800" b="1" i="0" u="none" strike="noStrike" kern="1200" cap="none" spc="0" normalizeH="0" baseline="0" noProof="0" dirty="0">
                <a:ln>
                  <a:noFill/>
                </a:ln>
                <a:solidFill>
                  <a:schemeClr val="bg1"/>
                </a:solidFill>
                <a:effectLst/>
                <a:uLnTx/>
                <a:uFillTx/>
                <a:latin typeface="Calibri" panose="020F0502020204030204"/>
                <a:ea typeface="+mn-ea"/>
                <a:cs typeface="+mn-cs"/>
              </a:rPr>
              <a:t>Flödesschema</a:t>
            </a:r>
          </a:p>
        </p:txBody>
      </p:sp>
      <p:sp>
        <p:nvSpPr>
          <p:cNvPr id="11" name="Rectangle 10">
            <a:extLst>
              <a:ext uri="{FF2B5EF4-FFF2-40B4-BE49-F238E27FC236}">
                <a16:creationId xmlns:a16="http://schemas.microsoft.com/office/drawing/2014/main" id="{7D77882F-B632-416D-AAC5-94C35B362B61}"/>
              </a:ext>
            </a:extLst>
          </p:cNvPr>
          <p:cNvSpPr/>
          <p:nvPr/>
        </p:nvSpPr>
        <p:spPr>
          <a:xfrm>
            <a:off x="4556854" y="1464197"/>
            <a:ext cx="6336000" cy="360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sv-SE" sz="1800" b="1" i="0" u="none" strike="noStrike" kern="1200" cap="none" spc="0" normalizeH="0" baseline="0" noProof="0" dirty="0">
                <a:ln>
                  <a:noFill/>
                </a:ln>
                <a:solidFill>
                  <a:schemeClr val="bg1"/>
                </a:solidFill>
                <a:effectLst/>
                <a:uLnTx/>
                <a:uFillTx/>
                <a:latin typeface="Calibri" panose="020F0502020204030204"/>
                <a:ea typeface="+mn-ea"/>
                <a:cs typeface="+mn-cs"/>
              </a:rPr>
              <a:t>Åtgärdsblock</a:t>
            </a:r>
          </a:p>
        </p:txBody>
      </p:sp>
      <p:sp>
        <p:nvSpPr>
          <p:cNvPr id="12" name="Vänsterpil 11"/>
          <p:cNvSpPr/>
          <p:nvPr/>
        </p:nvSpPr>
        <p:spPr>
          <a:xfrm rot="10800000">
            <a:off x="4012175" y="3344939"/>
            <a:ext cx="443945" cy="784676"/>
          </a:xfrm>
          <a:prstGeom prst="leftArrow">
            <a:avLst/>
          </a:prstGeom>
          <a:solidFill>
            <a:schemeClr val="accent1">
              <a:lumMod val="60000"/>
              <a:lumOff val="40000"/>
            </a:schemeClr>
          </a:solidFill>
          <a:ln>
            <a:solidFill>
              <a:srgbClr val="37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Bildobjekt 3">
            <a:extLst>
              <a:ext uri="{FF2B5EF4-FFF2-40B4-BE49-F238E27FC236}">
                <a16:creationId xmlns:a16="http://schemas.microsoft.com/office/drawing/2014/main" id="{02D7C71F-7347-074D-2591-48FAD63001FA}"/>
              </a:ext>
            </a:extLst>
          </p:cNvPr>
          <p:cNvPicPr>
            <a:picLocks noChangeAspect="1"/>
          </p:cNvPicPr>
          <p:nvPr/>
        </p:nvPicPr>
        <p:blipFill>
          <a:blip r:embed="rId6"/>
          <a:stretch>
            <a:fillRect/>
          </a:stretch>
        </p:blipFill>
        <p:spPr>
          <a:xfrm>
            <a:off x="826758" y="2051222"/>
            <a:ext cx="3068640" cy="4432480"/>
          </a:xfrm>
          <a:prstGeom prst="rect">
            <a:avLst/>
          </a:prstGeom>
        </p:spPr>
      </p:pic>
      <p:pic>
        <p:nvPicPr>
          <p:cNvPr id="8" name="Bildobjekt 7">
            <a:extLst>
              <a:ext uri="{FF2B5EF4-FFF2-40B4-BE49-F238E27FC236}">
                <a16:creationId xmlns:a16="http://schemas.microsoft.com/office/drawing/2014/main" id="{F69F1534-ED13-24DE-0768-533E99F09F10}"/>
              </a:ext>
            </a:extLst>
          </p:cNvPr>
          <p:cNvPicPr>
            <a:picLocks noChangeAspect="1"/>
          </p:cNvPicPr>
          <p:nvPr/>
        </p:nvPicPr>
        <p:blipFill>
          <a:blip r:embed="rId7"/>
          <a:stretch>
            <a:fillRect/>
          </a:stretch>
        </p:blipFill>
        <p:spPr>
          <a:xfrm>
            <a:off x="4556855" y="1932510"/>
            <a:ext cx="6336000" cy="4578687"/>
          </a:xfrm>
          <a:prstGeom prst="rect">
            <a:avLst/>
          </a:prstGeom>
        </p:spPr>
      </p:pic>
      <p:sp>
        <p:nvSpPr>
          <p:cNvPr id="2" name="textruta 1">
            <a:extLst>
              <a:ext uri="{FF2B5EF4-FFF2-40B4-BE49-F238E27FC236}">
                <a16:creationId xmlns:a16="http://schemas.microsoft.com/office/drawing/2014/main" id="{3B2F4A2C-3478-9993-FEDC-F43D22A194D4}"/>
              </a:ext>
            </a:extLst>
          </p:cNvPr>
          <p:cNvSpPr txBox="1"/>
          <p:nvPr/>
        </p:nvSpPr>
        <p:spPr>
          <a:xfrm>
            <a:off x="10301680" y="136244"/>
            <a:ext cx="1551963" cy="276999"/>
          </a:xfrm>
          <a:prstGeom prst="rect">
            <a:avLst/>
          </a:prstGeom>
          <a:noFill/>
        </p:spPr>
        <p:txBody>
          <a:bodyPr wrap="square" rtlCol="0">
            <a:spAutoFit/>
          </a:bodyPr>
          <a:lstStyle/>
          <a:p>
            <a:r>
              <a:rPr lang="sv-SE" sz="1200" dirty="0" err="1">
                <a:solidFill>
                  <a:schemeClr val="bg1">
                    <a:lumMod val="65000"/>
                  </a:schemeClr>
                </a:solidFill>
              </a:rPr>
              <a:t>Jättecellsarterit</a:t>
            </a:r>
            <a:endParaRPr lang="sv-SE" sz="1200" dirty="0">
              <a:solidFill>
                <a:schemeClr val="bg1">
                  <a:lumMod val="65000"/>
                </a:schemeClr>
              </a:solidFill>
            </a:endParaRPr>
          </a:p>
        </p:txBody>
      </p:sp>
    </p:spTree>
    <p:extLst>
      <p:ext uri="{BB962C8B-B14F-4D97-AF65-F5344CB8AC3E}">
        <p14:creationId xmlns:p14="http://schemas.microsoft.com/office/powerpoint/2010/main" val="856591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25119" y="346077"/>
            <a:ext cx="10944840" cy="609793"/>
          </a:xfrm>
        </p:spPr>
        <p:txBody>
          <a:bodyPr>
            <a:normAutofit fontScale="90000"/>
          </a:bodyPr>
          <a:lstStyle/>
          <a:p>
            <a:r>
              <a:rPr lang="sv-SE" dirty="0"/>
              <a:t>Syftet med personcentrerade och sammanhållna vårdförlopp </a:t>
            </a:r>
          </a:p>
        </p:txBody>
      </p:sp>
      <p:sp>
        <p:nvSpPr>
          <p:cNvPr id="3" name="Platshållare för text 2"/>
          <p:cNvSpPr>
            <a:spLocks noGrp="1"/>
          </p:cNvSpPr>
          <p:nvPr>
            <p:ph type="body" sz="quarter" idx="10"/>
          </p:nvPr>
        </p:nvSpPr>
        <p:spPr>
          <a:xfrm>
            <a:off x="625119" y="1150228"/>
            <a:ext cx="5673044" cy="4381241"/>
          </a:xfrm>
        </p:spPr>
        <p:txBody>
          <a:bodyPr>
            <a:normAutofit lnSpcReduction="10000"/>
          </a:bodyPr>
          <a:lstStyle/>
          <a:p>
            <a:pPr marL="342900" indent="-342900">
              <a:buFont typeface="Arial" panose="020B0604020202020204" pitchFamily="34" charset="0"/>
              <a:buChar char="•"/>
            </a:pPr>
            <a:endParaRPr lang="sv-SE" dirty="0"/>
          </a:p>
          <a:p>
            <a:pPr marL="342900" indent="-342900">
              <a:buFont typeface="Arial" panose="020B0604020202020204" pitchFamily="34" charset="0"/>
              <a:buChar char="•"/>
            </a:pPr>
            <a:r>
              <a:rPr lang="sv-SE" dirty="0"/>
              <a:t>Syftet är att öka jämlikheten, effektiviteten och kvaliteten i vården utan att det medför onödig administrativ börda för sjukvårdspersonal.</a:t>
            </a:r>
          </a:p>
          <a:p>
            <a:pPr marL="342900" indent="-342900">
              <a:buFont typeface="Arial" panose="020B0604020202020204" pitchFamily="34" charset="0"/>
              <a:buChar char="•"/>
            </a:pPr>
            <a:r>
              <a:rPr lang="sv-SE" dirty="0"/>
              <a:t>Patienter ska uppleva en mer välorganiserad och helhetsorienterad process utan onödig väntetid i samband med utredning och behandling. </a:t>
            </a:r>
          </a:p>
          <a:p>
            <a:pPr marL="342900" indent="-342900">
              <a:buFont typeface="Arial" panose="020B0604020202020204" pitchFamily="34" charset="0"/>
              <a:buChar char="•"/>
            </a:pPr>
            <a:r>
              <a:rPr lang="sv-SE" dirty="0"/>
              <a:t>Patienternas livskvalitet och nöjdhet med vården ska förbättras och vården bli mer jämlik och jämställd. </a:t>
            </a:r>
          </a:p>
          <a:p>
            <a:pPr marL="342900" indent="-342900">
              <a:buFont typeface="Arial" panose="020B0604020202020204" pitchFamily="34" charset="0"/>
              <a:buChar char="•"/>
            </a:pPr>
            <a:endParaRPr lang="sv-SE" dirty="0"/>
          </a:p>
        </p:txBody>
      </p:sp>
      <p:pic>
        <p:nvPicPr>
          <p:cNvPr id="5" name="Bildobjekt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601149" y="1477001"/>
            <a:ext cx="5587548" cy="3727693"/>
          </a:xfrm>
          <a:prstGeom prst="rect">
            <a:avLst/>
          </a:prstGeom>
        </p:spPr>
      </p:pic>
      <p:sp>
        <p:nvSpPr>
          <p:cNvPr id="7" name="Rektangel 6"/>
          <p:cNvSpPr/>
          <p:nvPr/>
        </p:nvSpPr>
        <p:spPr>
          <a:xfrm>
            <a:off x="625120" y="5346989"/>
            <a:ext cx="5786832" cy="61555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Calibri" panose="020F0502020204030204"/>
                <a:ea typeface="+mn-ea"/>
                <a:cs typeface="+mn-cs"/>
              </a:rPr>
              <a:t>”</a:t>
            </a:r>
            <a:r>
              <a:rPr kumimoji="0" lang="sv-SE" sz="1600" b="1" i="1" u="none" strike="noStrike" kern="1200" cap="none" spc="0" normalizeH="0" baseline="0" noProof="0" dirty="0">
                <a:ln>
                  <a:noFill/>
                </a:ln>
                <a:solidFill>
                  <a:srgbClr val="000000"/>
                </a:solidFill>
                <a:effectLst/>
                <a:uLnTx/>
                <a:uFillTx/>
                <a:latin typeface="Calibri" panose="020F0502020204030204"/>
                <a:ea typeface="+mn-ea"/>
                <a:cs typeface="+mn-cs"/>
              </a:rPr>
              <a:t>Patienter, brukare och hälso-och sjukvårdens medarbetare ska vara trygga i att bästa tillgängliga kunskap används i varje möte”</a:t>
            </a:r>
          </a:p>
        </p:txBody>
      </p:sp>
    </p:spTree>
    <p:extLst>
      <p:ext uri="{BB962C8B-B14F-4D97-AF65-F5344CB8AC3E}">
        <p14:creationId xmlns:p14="http://schemas.microsoft.com/office/powerpoint/2010/main" val="3793900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a:extLst>
              <a:ext uri="{FF2B5EF4-FFF2-40B4-BE49-F238E27FC236}">
                <a16:creationId xmlns:a16="http://schemas.microsoft.com/office/drawing/2014/main" id="{38B9E893-937E-45CB-885F-520E271A97F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0" name="Object 19" hidden="1">
                        <a:extLst>
                          <a:ext uri="{FF2B5EF4-FFF2-40B4-BE49-F238E27FC236}">
                            <a16:creationId xmlns:a16="http://schemas.microsoft.com/office/drawing/2014/main" id="{38B9E893-937E-45CB-885F-520E271A97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A758B33-E922-4132-AD7A-85BDE8A32210}"/>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5" name="Title 4">
            <a:extLst>
              <a:ext uri="{FF2B5EF4-FFF2-40B4-BE49-F238E27FC236}">
                <a16:creationId xmlns:a16="http://schemas.microsoft.com/office/drawing/2014/main" id="{6AECD21E-1FC0-44B5-9B0F-67ECBD727DE0}"/>
              </a:ext>
            </a:extLst>
          </p:cNvPr>
          <p:cNvSpPr>
            <a:spLocks noGrp="1"/>
          </p:cNvSpPr>
          <p:nvPr>
            <p:ph type="ctrTitle"/>
          </p:nvPr>
        </p:nvSpPr>
        <p:spPr>
          <a:xfrm>
            <a:off x="826758" y="374298"/>
            <a:ext cx="9144000" cy="609793"/>
          </a:xfrm>
        </p:spPr>
        <p:txBody>
          <a:bodyPr>
            <a:normAutofit fontScale="90000"/>
          </a:bodyPr>
          <a:lstStyle/>
          <a:p>
            <a:r>
              <a:rPr lang="sv-SE" dirty="0"/>
              <a:t>Vårdförloppet innehåller flödesschema och åtgärder </a:t>
            </a:r>
          </a:p>
        </p:txBody>
      </p:sp>
      <p:sp>
        <p:nvSpPr>
          <p:cNvPr id="9" name="Rectangle 8">
            <a:extLst>
              <a:ext uri="{FF2B5EF4-FFF2-40B4-BE49-F238E27FC236}">
                <a16:creationId xmlns:a16="http://schemas.microsoft.com/office/drawing/2014/main" id="{833526B6-D4F9-4B22-AC5A-C610BB2A6702}"/>
              </a:ext>
            </a:extLst>
          </p:cNvPr>
          <p:cNvSpPr/>
          <p:nvPr/>
        </p:nvSpPr>
        <p:spPr>
          <a:xfrm>
            <a:off x="826758" y="1483826"/>
            <a:ext cx="2905847" cy="360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sv-SE" sz="1800" b="1" i="0" u="none" strike="noStrike" kern="1200" cap="none" spc="0" normalizeH="0" baseline="0" noProof="0" dirty="0">
                <a:ln>
                  <a:noFill/>
                </a:ln>
                <a:solidFill>
                  <a:schemeClr val="bg1"/>
                </a:solidFill>
                <a:effectLst/>
                <a:uLnTx/>
                <a:uFillTx/>
                <a:latin typeface="Calibri" panose="020F0502020204030204"/>
                <a:ea typeface="+mn-ea"/>
                <a:cs typeface="+mn-cs"/>
              </a:rPr>
              <a:t>Flödesschema</a:t>
            </a:r>
          </a:p>
        </p:txBody>
      </p:sp>
      <p:sp>
        <p:nvSpPr>
          <p:cNvPr id="11" name="Rectangle 10">
            <a:extLst>
              <a:ext uri="{FF2B5EF4-FFF2-40B4-BE49-F238E27FC236}">
                <a16:creationId xmlns:a16="http://schemas.microsoft.com/office/drawing/2014/main" id="{7D77882F-B632-416D-AAC5-94C35B362B61}"/>
              </a:ext>
            </a:extLst>
          </p:cNvPr>
          <p:cNvSpPr/>
          <p:nvPr/>
        </p:nvSpPr>
        <p:spPr>
          <a:xfrm>
            <a:off x="4556854" y="1464197"/>
            <a:ext cx="6336000" cy="360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sv-SE" sz="1800" b="1" i="0" u="none" strike="noStrike" kern="1200" cap="none" spc="0" normalizeH="0" baseline="0" noProof="0" dirty="0">
                <a:ln>
                  <a:noFill/>
                </a:ln>
                <a:solidFill>
                  <a:schemeClr val="bg1"/>
                </a:solidFill>
                <a:effectLst/>
                <a:uLnTx/>
                <a:uFillTx/>
                <a:latin typeface="Calibri" panose="020F0502020204030204"/>
                <a:ea typeface="+mn-ea"/>
                <a:cs typeface="+mn-cs"/>
              </a:rPr>
              <a:t>Åtgärdsblock</a:t>
            </a:r>
          </a:p>
        </p:txBody>
      </p:sp>
      <p:sp>
        <p:nvSpPr>
          <p:cNvPr id="12" name="Vänsterpil 11"/>
          <p:cNvSpPr/>
          <p:nvPr/>
        </p:nvSpPr>
        <p:spPr>
          <a:xfrm rot="10800000">
            <a:off x="4012175" y="3344939"/>
            <a:ext cx="443945" cy="784676"/>
          </a:xfrm>
          <a:prstGeom prst="leftArrow">
            <a:avLst/>
          </a:prstGeom>
          <a:solidFill>
            <a:schemeClr val="accent1">
              <a:lumMod val="60000"/>
              <a:lumOff val="40000"/>
            </a:schemeClr>
          </a:solidFill>
          <a:ln>
            <a:solidFill>
              <a:srgbClr val="37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Bildobjekt 3">
            <a:extLst>
              <a:ext uri="{FF2B5EF4-FFF2-40B4-BE49-F238E27FC236}">
                <a16:creationId xmlns:a16="http://schemas.microsoft.com/office/drawing/2014/main" id="{02D7C71F-7347-074D-2591-48FAD63001FA}"/>
              </a:ext>
            </a:extLst>
          </p:cNvPr>
          <p:cNvPicPr>
            <a:picLocks noChangeAspect="1"/>
          </p:cNvPicPr>
          <p:nvPr/>
        </p:nvPicPr>
        <p:blipFill>
          <a:blip r:embed="rId6"/>
          <a:stretch>
            <a:fillRect/>
          </a:stretch>
        </p:blipFill>
        <p:spPr>
          <a:xfrm>
            <a:off x="826758" y="2051222"/>
            <a:ext cx="3068640" cy="4432480"/>
          </a:xfrm>
          <a:prstGeom prst="rect">
            <a:avLst/>
          </a:prstGeom>
        </p:spPr>
      </p:pic>
      <p:pic>
        <p:nvPicPr>
          <p:cNvPr id="8" name="Bildobjekt 7">
            <a:extLst>
              <a:ext uri="{FF2B5EF4-FFF2-40B4-BE49-F238E27FC236}">
                <a16:creationId xmlns:a16="http://schemas.microsoft.com/office/drawing/2014/main" id="{748EBC59-A3E7-70B7-1BFC-43D0027EE4E2}"/>
              </a:ext>
            </a:extLst>
          </p:cNvPr>
          <p:cNvPicPr>
            <a:picLocks noChangeAspect="1"/>
          </p:cNvPicPr>
          <p:nvPr/>
        </p:nvPicPr>
        <p:blipFill>
          <a:blip r:embed="rId7"/>
          <a:stretch>
            <a:fillRect/>
          </a:stretch>
        </p:blipFill>
        <p:spPr>
          <a:xfrm>
            <a:off x="4548517" y="1910783"/>
            <a:ext cx="6375578" cy="3637401"/>
          </a:xfrm>
          <a:prstGeom prst="rect">
            <a:avLst/>
          </a:prstGeom>
        </p:spPr>
      </p:pic>
      <p:sp>
        <p:nvSpPr>
          <p:cNvPr id="2" name="textruta 1">
            <a:extLst>
              <a:ext uri="{FF2B5EF4-FFF2-40B4-BE49-F238E27FC236}">
                <a16:creationId xmlns:a16="http://schemas.microsoft.com/office/drawing/2014/main" id="{E2CBC478-7E9D-5298-965F-6D676DAF63C2}"/>
              </a:ext>
            </a:extLst>
          </p:cNvPr>
          <p:cNvSpPr txBox="1"/>
          <p:nvPr/>
        </p:nvSpPr>
        <p:spPr>
          <a:xfrm>
            <a:off x="10301680" y="136244"/>
            <a:ext cx="1551963" cy="276999"/>
          </a:xfrm>
          <a:prstGeom prst="rect">
            <a:avLst/>
          </a:prstGeom>
          <a:noFill/>
        </p:spPr>
        <p:txBody>
          <a:bodyPr wrap="square" rtlCol="0">
            <a:spAutoFit/>
          </a:bodyPr>
          <a:lstStyle/>
          <a:p>
            <a:r>
              <a:rPr lang="sv-SE" sz="1200" dirty="0" err="1">
                <a:solidFill>
                  <a:schemeClr val="bg1">
                    <a:lumMod val="65000"/>
                  </a:schemeClr>
                </a:solidFill>
              </a:rPr>
              <a:t>Jättecellsarterit</a:t>
            </a:r>
            <a:endParaRPr lang="sv-SE" sz="1200" dirty="0">
              <a:solidFill>
                <a:schemeClr val="bg1">
                  <a:lumMod val="65000"/>
                </a:schemeClr>
              </a:solidFill>
            </a:endParaRPr>
          </a:p>
        </p:txBody>
      </p:sp>
    </p:spTree>
    <p:extLst>
      <p:ext uri="{BB962C8B-B14F-4D97-AF65-F5344CB8AC3E}">
        <p14:creationId xmlns:p14="http://schemas.microsoft.com/office/powerpoint/2010/main" val="894143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a:extLst>
              <a:ext uri="{FF2B5EF4-FFF2-40B4-BE49-F238E27FC236}">
                <a16:creationId xmlns:a16="http://schemas.microsoft.com/office/drawing/2014/main" id="{38B9E893-937E-45CB-885F-520E271A97F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0" name="Object 19" hidden="1">
                        <a:extLst>
                          <a:ext uri="{FF2B5EF4-FFF2-40B4-BE49-F238E27FC236}">
                            <a16:creationId xmlns:a16="http://schemas.microsoft.com/office/drawing/2014/main" id="{38B9E893-937E-45CB-885F-520E271A97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A758B33-E922-4132-AD7A-85BDE8A32210}"/>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5" name="Title 4">
            <a:extLst>
              <a:ext uri="{FF2B5EF4-FFF2-40B4-BE49-F238E27FC236}">
                <a16:creationId xmlns:a16="http://schemas.microsoft.com/office/drawing/2014/main" id="{6AECD21E-1FC0-44B5-9B0F-67ECBD727DE0}"/>
              </a:ext>
            </a:extLst>
          </p:cNvPr>
          <p:cNvSpPr>
            <a:spLocks noGrp="1"/>
          </p:cNvSpPr>
          <p:nvPr>
            <p:ph type="ctrTitle"/>
          </p:nvPr>
        </p:nvSpPr>
        <p:spPr>
          <a:xfrm>
            <a:off x="826758" y="374298"/>
            <a:ext cx="9144000" cy="609793"/>
          </a:xfrm>
        </p:spPr>
        <p:txBody>
          <a:bodyPr>
            <a:normAutofit fontScale="90000"/>
          </a:bodyPr>
          <a:lstStyle/>
          <a:p>
            <a:r>
              <a:rPr lang="sv-SE" dirty="0"/>
              <a:t>Vårdförloppet innehåller flödesschema och åtgärder </a:t>
            </a:r>
          </a:p>
        </p:txBody>
      </p:sp>
      <p:sp>
        <p:nvSpPr>
          <p:cNvPr id="9" name="Rectangle 8">
            <a:extLst>
              <a:ext uri="{FF2B5EF4-FFF2-40B4-BE49-F238E27FC236}">
                <a16:creationId xmlns:a16="http://schemas.microsoft.com/office/drawing/2014/main" id="{833526B6-D4F9-4B22-AC5A-C610BB2A6702}"/>
              </a:ext>
            </a:extLst>
          </p:cNvPr>
          <p:cNvSpPr/>
          <p:nvPr/>
        </p:nvSpPr>
        <p:spPr>
          <a:xfrm>
            <a:off x="826758" y="1483826"/>
            <a:ext cx="2905847" cy="360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sv-SE" sz="1800" b="1" i="0" u="none" strike="noStrike" kern="1200" cap="none" spc="0" normalizeH="0" baseline="0" noProof="0" dirty="0">
                <a:ln>
                  <a:noFill/>
                </a:ln>
                <a:solidFill>
                  <a:schemeClr val="bg1"/>
                </a:solidFill>
                <a:effectLst/>
                <a:uLnTx/>
                <a:uFillTx/>
                <a:latin typeface="Calibri" panose="020F0502020204030204"/>
                <a:ea typeface="+mn-ea"/>
                <a:cs typeface="+mn-cs"/>
              </a:rPr>
              <a:t>Flödesschema</a:t>
            </a:r>
          </a:p>
        </p:txBody>
      </p:sp>
      <p:sp>
        <p:nvSpPr>
          <p:cNvPr id="11" name="Rectangle 10">
            <a:extLst>
              <a:ext uri="{FF2B5EF4-FFF2-40B4-BE49-F238E27FC236}">
                <a16:creationId xmlns:a16="http://schemas.microsoft.com/office/drawing/2014/main" id="{7D77882F-B632-416D-AAC5-94C35B362B61}"/>
              </a:ext>
            </a:extLst>
          </p:cNvPr>
          <p:cNvSpPr/>
          <p:nvPr/>
        </p:nvSpPr>
        <p:spPr>
          <a:xfrm>
            <a:off x="4556854" y="1464197"/>
            <a:ext cx="6336000" cy="360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sv-SE" sz="1800" b="1" i="0" u="none" strike="noStrike" kern="1200" cap="none" spc="0" normalizeH="0" baseline="0" noProof="0" dirty="0">
                <a:ln>
                  <a:noFill/>
                </a:ln>
                <a:solidFill>
                  <a:schemeClr val="bg1"/>
                </a:solidFill>
                <a:effectLst/>
                <a:uLnTx/>
                <a:uFillTx/>
                <a:latin typeface="Calibri" panose="020F0502020204030204"/>
                <a:ea typeface="+mn-ea"/>
                <a:cs typeface="+mn-cs"/>
              </a:rPr>
              <a:t>Åtgärdsblock</a:t>
            </a:r>
          </a:p>
        </p:txBody>
      </p:sp>
      <p:sp>
        <p:nvSpPr>
          <p:cNvPr id="12" name="Vänsterpil 11"/>
          <p:cNvSpPr/>
          <p:nvPr/>
        </p:nvSpPr>
        <p:spPr>
          <a:xfrm rot="10800000">
            <a:off x="4012175" y="3344939"/>
            <a:ext cx="443945" cy="784676"/>
          </a:xfrm>
          <a:prstGeom prst="leftArrow">
            <a:avLst/>
          </a:prstGeom>
          <a:solidFill>
            <a:schemeClr val="accent1">
              <a:lumMod val="60000"/>
              <a:lumOff val="40000"/>
            </a:schemeClr>
          </a:solidFill>
          <a:ln>
            <a:solidFill>
              <a:srgbClr val="37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Bildobjekt 3">
            <a:extLst>
              <a:ext uri="{FF2B5EF4-FFF2-40B4-BE49-F238E27FC236}">
                <a16:creationId xmlns:a16="http://schemas.microsoft.com/office/drawing/2014/main" id="{02D7C71F-7347-074D-2591-48FAD63001FA}"/>
              </a:ext>
            </a:extLst>
          </p:cNvPr>
          <p:cNvPicPr>
            <a:picLocks noChangeAspect="1"/>
          </p:cNvPicPr>
          <p:nvPr/>
        </p:nvPicPr>
        <p:blipFill>
          <a:blip r:embed="rId6"/>
          <a:stretch>
            <a:fillRect/>
          </a:stretch>
        </p:blipFill>
        <p:spPr>
          <a:xfrm>
            <a:off x="826758" y="2051222"/>
            <a:ext cx="3068640" cy="4432480"/>
          </a:xfrm>
          <a:prstGeom prst="rect">
            <a:avLst/>
          </a:prstGeom>
        </p:spPr>
      </p:pic>
      <p:pic>
        <p:nvPicPr>
          <p:cNvPr id="8" name="Bildobjekt 7">
            <a:extLst>
              <a:ext uri="{FF2B5EF4-FFF2-40B4-BE49-F238E27FC236}">
                <a16:creationId xmlns:a16="http://schemas.microsoft.com/office/drawing/2014/main" id="{C3571119-3324-7CC7-5382-3D2C741EE604}"/>
              </a:ext>
            </a:extLst>
          </p:cNvPr>
          <p:cNvPicPr>
            <a:picLocks noChangeAspect="1"/>
          </p:cNvPicPr>
          <p:nvPr/>
        </p:nvPicPr>
        <p:blipFill>
          <a:blip r:embed="rId7"/>
          <a:stretch>
            <a:fillRect/>
          </a:stretch>
        </p:blipFill>
        <p:spPr>
          <a:xfrm>
            <a:off x="4631360" y="2024709"/>
            <a:ext cx="6261493" cy="3574569"/>
          </a:xfrm>
          <a:prstGeom prst="rect">
            <a:avLst/>
          </a:prstGeom>
        </p:spPr>
      </p:pic>
      <p:sp>
        <p:nvSpPr>
          <p:cNvPr id="2" name="textruta 1">
            <a:extLst>
              <a:ext uri="{FF2B5EF4-FFF2-40B4-BE49-F238E27FC236}">
                <a16:creationId xmlns:a16="http://schemas.microsoft.com/office/drawing/2014/main" id="{E271778F-6321-14EE-37E2-84D8CE4C332E}"/>
              </a:ext>
            </a:extLst>
          </p:cNvPr>
          <p:cNvSpPr txBox="1"/>
          <p:nvPr/>
        </p:nvSpPr>
        <p:spPr>
          <a:xfrm>
            <a:off x="10301680" y="136244"/>
            <a:ext cx="1551963" cy="276999"/>
          </a:xfrm>
          <a:prstGeom prst="rect">
            <a:avLst/>
          </a:prstGeom>
          <a:noFill/>
        </p:spPr>
        <p:txBody>
          <a:bodyPr wrap="square" rtlCol="0">
            <a:spAutoFit/>
          </a:bodyPr>
          <a:lstStyle/>
          <a:p>
            <a:r>
              <a:rPr lang="sv-SE" sz="1200" dirty="0" err="1">
                <a:solidFill>
                  <a:schemeClr val="bg1">
                    <a:lumMod val="65000"/>
                  </a:schemeClr>
                </a:solidFill>
              </a:rPr>
              <a:t>Jättecellsarterit</a:t>
            </a:r>
            <a:endParaRPr lang="sv-SE" sz="1200" dirty="0">
              <a:solidFill>
                <a:schemeClr val="bg1">
                  <a:lumMod val="65000"/>
                </a:schemeClr>
              </a:solidFill>
            </a:endParaRPr>
          </a:p>
        </p:txBody>
      </p:sp>
    </p:spTree>
    <p:extLst>
      <p:ext uri="{BB962C8B-B14F-4D97-AF65-F5344CB8AC3E}">
        <p14:creationId xmlns:p14="http://schemas.microsoft.com/office/powerpoint/2010/main" val="29701344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a:extLst>
              <a:ext uri="{FF2B5EF4-FFF2-40B4-BE49-F238E27FC236}">
                <a16:creationId xmlns:a16="http://schemas.microsoft.com/office/drawing/2014/main" id="{38B9E893-937E-45CB-885F-520E271A97F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0" name="Object 19" hidden="1">
                        <a:extLst>
                          <a:ext uri="{FF2B5EF4-FFF2-40B4-BE49-F238E27FC236}">
                            <a16:creationId xmlns:a16="http://schemas.microsoft.com/office/drawing/2014/main" id="{38B9E893-937E-45CB-885F-520E271A97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A758B33-E922-4132-AD7A-85BDE8A32210}"/>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5" name="Title 4">
            <a:extLst>
              <a:ext uri="{FF2B5EF4-FFF2-40B4-BE49-F238E27FC236}">
                <a16:creationId xmlns:a16="http://schemas.microsoft.com/office/drawing/2014/main" id="{6AECD21E-1FC0-44B5-9B0F-67ECBD727DE0}"/>
              </a:ext>
            </a:extLst>
          </p:cNvPr>
          <p:cNvSpPr>
            <a:spLocks noGrp="1"/>
          </p:cNvSpPr>
          <p:nvPr>
            <p:ph type="ctrTitle"/>
          </p:nvPr>
        </p:nvSpPr>
        <p:spPr>
          <a:xfrm>
            <a:off x="826758" y="374298"/>
            <a:ext cx="9144000" cy="609793"/>
          </a:xfrm>
        </p:spPr>
        <p:txBody>
          <a:bodyPr>
            <a:normAutofit fontScale="90000"/>
          </a:bodyPr>
          <a:lstStyle/>
          <a:p>
            <a:r>
              <a:rPr lang="sv-SE" dirty="0"/>
              <a:t>Vårdförloppet innehåller flödesschema och åtgärder </a:t>
            </a:r>
          </a:p>
        </p:txBody>
      </p:sp>
      <p:sp>
        <p:nvSpPr>
          <p:cNvPr id="9" name="Rectangle 8">
            <a:extLst>
              <a:ext uri="{FF2B5EF4-FFF2-40B4-BE49-F238E27FC236}">
                <a16:creationId xmlns:a16="http://schemas.microsoft.com/office/drawing/2014/main" id="{833526B6-D4F9-4B22-AC5A-C610BB2A6702}"/>
              </a:ext>
            </a:extLst>
          </p:cNvPr>
          <p:cNvSpPr/>
          <p:nvPr/>
        </p:nvSpPr>
        <p:spPr>
          <a:xfrm>
            <a:off x="826758" y="1483826"/>
            <a:ext cx="2905847" cy="360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sv-SE" sz="1800" b="1" i="0" u="none" strike="noStrike" kern="1200" cap="none" spc="0" normalizeH="0" baseline="0" noProof="0" dirty="0">
                <a:ln>
                  <a:noFill/>
                </a:ln>
                <a:solidFill>
                  <a:schemeClr val="bg1"/>
                </a:solidFill>
                <a:effectLst/>
                <a:uLnTx/>
                <a:uFillTx/>
                <a:latin typeface="Calibri" panose="020F0502020204030204"/>
                <a:ea typeface="+mn-ea"/>
                <a:cs typeface="+mn-cs"/>
              </a:rPr>
              <a:t>Flödesschema</a:t>
            </a:r>
          </a:p>
        </p:txBody>
      </p:sp>
      <p:sp>
        <p:nvSpPr>
          <p:cNvPr id="11" name="Rectangle 10">
            <a:extLst>
              <a:ext uri="{FF2B5EF4-FFF2-40B4-BE49-F238E27FC236}">
                <a16:creationId xmlns:a16="http://schemas.microsoft.com/office/drawing/2014/main" id="{7D77882F-B632-416D-AAC5-94C35B362B61}"/>
              </a:ext>
            </a:extLst>
          </p:cNvPr>
          <p:cNvSpPr/>
          <p:nvPr/>
        </p:nvSpPr>
        <p:spPr>
          <a:xfrm>
            <a:off x="4556854" y="1464197"/>
            <a:ext cx="6336000" cy="360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sv-SE" sz="1800" b="1" i="0" u="none" strike="noStrike" kern="1200" cap="none" spc="0" normalizeH="0" baseline="0" noProof="0" dirty="0">
                <a:ln>
                  <a:noFill/>
                </a:ln>
                <a:solidFill>
                  <a:schemeClr val="bg1"/>
                </a:solidFill>
                <a:effectLst/>
                <a:uLnTx/>
                <a:uFillTx/>
                <a:latin typeface="Calibri" panose="020F0502020204030204"/>
                <a:ea typeface="+mn-ea"/>
                <a:cs typeface="+mn-cs"/>
              </a:rPr>
              <a:t>Åtgärdsblock</a:t>
            </a:r>
          </a:p>
        </p:txBody>
      </p:sp>
      <p:sp>
        <p:nvSpPr>
          <p:cNvPr id="12" name="Vänsterpil 11"/>
          <p:cNvSpPr/>
          <p:nvPr/>
        </p:nvSpPr>
        <p:spPr>
          <a:xfrm rot="10800000">
            <a:off x="4012175" y="3344939"/>
            <a:ext cx="443945" cy="784676"/>
          </a:xfrm>
          <a:prstGeom prst="leftArrow">
            <a:avLst/>
          </a:prstGeom>
          <a:solidFill>
            <a:schemeClr val="accent1">
              <a:lumMod val="60000"/>
              <a:lumOff val="40000"/>
            </a:schemeClr>
          </a:solidFill>
          <a:ln>
            <a:solidFill>
              <a:srgbClr val="37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Bildobjekt 3">
            <a:extLst>
              <a:ext uri="{FF2B5EF4-FFF2-40B4-BE49-F238E27FC236}">
                <a16:creationId xmlns:a16="http://schemas.microsoft.com/office/drawing/2014/main" id="{02D7C71F-7347-074D-2591-48FAD63001FA}"/>
              </a:ext>
            </a:extLst>
          </p:cNvPr>
          <p:cNvPicPr>
            <a:picLocks noChangeAspect="1"/>
          </p:cNvPicPr>
          <p:nvPr/>
        </p:nvPicPr>
        <p:blipFill>
          <a:blip r:embed="rId6"/>
          <a:stretch>
            <a:fillRect/>
          </a:stretch>
        </p:blipFill>
        <p:spPr>
          <a:xfrm>
            <a:off x="826758" y="2051222"/>
            <a:ext cx="3068640" cy="4432480"/>
          </a:xfrm>
          <a:prstGeom prst="rect">
            <a:avLst/>
          </a:prstGeom>
        </p:spPr>
      </p:pic>
      <p:pic>
        <p:nvPicPr>
          <p:cNvPr id="8" name="Bildobjekt 7">
            <a:extLst>
              <a:ext uri="{FF2B5EF4-FFF2-40B4-BE49-F238E27FC236}">
                <a16:creationId xmlns:a16="http://schemas.microsoft.com/office/drawing/2014/main" id="{C5F7869D-7D4E-DDE4-E04E-8EBF44FA4DE7}"/>
              </a:ext>
            </a:extLst>
          </p:cNvPr>
          <p:cNvPicPr>
            <a:picLocks noChangeAspect="1"/>
          </p:cNvPicPr>
          <p:nvPr/>
        </p:nvPicPr>
        <p:blipFill>
          <a:blip r:embed="rId7"/>
          <a:stretch>
            <a:fillRect/>
          </a:stretch>
        </p:blipFill>
        <p:spPr>
          <a:xfrm>
            <a:off x="4572897" y="1921748"/>
            <a:ext cx="6319958" cy="3204259"/>
          </a:xfrm>
          <a:prstGeom prst="rect">
            <a:avLst/>
          </a:prstGeom>
        </p:spPr>
      </p:pic>
      <p:sp>
        <p:nvSpPr>
          <p:cNvPr id="2" name="textruta 1">
            <a:extLst>
              <a:ext uri="{FF2B5EF4-FFF2-40B4-BE49-F238E27FC236}">
                <a16:creationId xmlns:a16="http://schemas.microsoft.com/office/drawing/2014/main" id="{A4A6F3A3-27D7-0C5E-5425-EEFE148B8364}"/>
              </a:ext>
            </a:extLst>
          </p:cNvPr>
          <p:cNvSpPr txBox="1"/>
          <p:nvPr/>
        </p:nvSpPr>
        <p:spPr>
          <a:xfrm>
            <a:off x="10301680" y="136244"/>
            <a:ext cx="1551963" cy="276999"/>
          </a:xfrm>
          <a:prstGeom prst="rect">
            <a:avLst/>
          </a:prstGeom>
          <a:noFill/>
        </p:spPr>
        <p:txBody>
          <a:bodyPr wrap="square" rtlCol="0">
            <a:spAutoFit/>
          </a:bodyPr>
          <a:lstStyle/>
          <a:p>
            <a:r>
              <a:rPr lang="sv-SE" sz="1200" dirty="0" err="1">
                <a:solidFill>
                  <a:schemeClr val="bg1">
                    <a:lumMod val="65000"/>
                  </a:schemeClr>
                </a:solidFill>
              </a:rPr>
              <a:t>Jättecellsarterit</a:t>
            </a:r>
            <a:endParaRPr lang="sv-SE" sz="1200" dirty="0">
              <a:solidFill>
                <a:schemeClr val="bg1">
                  <a:lumMod val="65000"/>
                </a:schemeClr>
              </a:solidFill>
            </a:endParaRPr>
          </a:p>
        </p:txBody>
      </p:sp>
    </p:spTree>
    <p:extLst>
      <p:ext uri="{BB962C8B-B14F-4D97-AF65-F5344CB8AC3E}">
        <p14:creationId xmlns:p14="http://schemas.microsoft.com/office/powerpoint/2010/main" val="6461188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a:extLst>
              <a:ext uri="{FF2B5EF4-FFF2-40B4-BE49-F238E27FC236}">
                <a16:creationId xmlns:a16="http://schemas.microsoft.com/office/drawing/2014/main" id="{38B9E893-937E-45CB-885F-520E271A97F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0" name="Object 19" hidden="1">
                        <a:extLst>
                          <a:ext uri="{FF2B5EF4-FFF2-40B4-BE49-F238E27FC236}">
                            <a16:creationId xmlns:a16="http://schemas.microsoft.com/office/drawing/2014/main" id="{38B9E893-937E-45CB-885F-520E271A97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A758B33-E922-4132-AD7A-85BDE8A32210}"/>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5" name="Title 4">
            <a:extLst>
              <a:ext uri="{FF2B5EF4-FFF2-40B4-BE49-F238E27FC236}">
                <a16:creationId xmlns:a16="http://schemas.microsoft.com/office/drawing/2014/main" id="{6AECD21E-1FC0-44B5-9B0F-67ECBD727DE0}"/>
              </a:ext>
            </a:extLst>
          </p:cNvPr>
          <p:cNvSpPr>
            <a:spLocks noGrp="1"/>
          </p:cNvSpPr>
          <p:nvPr>
            <p:ph type="ctrTitle"/>
          </p:nvPr>
        </p:nvSpPr>
        <p:spPr>
          <a:xfrm>
            <a:off x="826758" y="374298"/>
            <a:ext cx="9144000" cy="609793"/>
          </a:xfrm>
        </p:spPr>
        <p:txBody>
          <a:bodyPr>
            <a:normAutofit fontScale="90000"/>
          </a:bodyPr>
          <a:lstStyle/>
          <a:p>
            <a:r>
              <a:rPr lang="sv-SE" dirty="0"/>
              <a:t>Vårdförloppet innehåller flödesschema och åtgärder </a:t>
            </a:r>
          </a:p>
        </p:txBody>
      </p:sp>
      <p:sp>
        <p:nvSpPr>
          <p:cNvPr id="9" name="Rectangle 8">
            <a:extLst>
              <a:ext uri="{FF2B5EF4-FFF2-40B4-BE49-F238E27FC236}">
                <a16:creationId xmlns:a16="http://schemas.microsoft.com/office/drawing/2014/main" id="{833526B6-D4F9-4B22-AC5A-C610BB2A6702}"/>
              </a:ext>
            </a:extLst>
          </p:cNvPr>
          <p:cNvSpPr/>
          <p:nvPr/>
        </p:nvSpPr>
        <p:spPr>
          <a:xfrm>
            <a:off x="826758" y="1483826"/>
            <a:ext cx="2905847" cy="360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sv-SE" sz="1800" b="1" i="0" u="none" strike="noStrike" kern="1200" cap="none" spc="0" normalizeH="0" baseline="0" noProof="0" dirty="0">
                <a:ln>
                  <a:noFill/>
                </a:ln>
                <a:solidFill>
                  <a:schemeClr val="bg1"/>
                </a:solidFill>
                <a:effectLst/>
                <a:uLnTx/>
                <a:uFillTx/>
                <a:latin typeface="Calibri" panose="020F0502020204030204"/>
                <a:ea typeface="+mn-ea"/>
                <a:cs typeface="+mn-cs"/>
              </a:rPr>
              <a:t>Flödesschema</a:t>
            </a:r>
          </a:p>
        </p:txBody>
      </p:sp>
      <p:sp>
        <p:nvSpPr>
          <p:cNvPr id="11" name="Rectangle 10">
            <a:extLst>
              <a:ext uri="{FF2B5EF4-FFF2-40B4-BE49-F238E27FC236}">
                <a16:creationId xmlns:a16="http://schemas.microsoft.com/office/drawing/2014/main" id="{7D77882F-B632-416D-AAC5-94C35B362B61}"/>
              </a:ext>
            </a:extLst>
          </p:cNvPr>
          <p:cNvSpPr/>
          <p:nvPr/>
        </p:nvSpPr>
        <p:spPr>
          <a:xfrm>
            <a:off x="4540228" y="1303826"/>
            <a:ext cx="6336000" cy="360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sv-SE" sz="1800" b="1" i="0" u="none" strike="noStrike" kern="1200" cap="none" spc="0" normalizeH="0" baseline="0" noProof="0" dirty="0">
                <a:ln>
                  <a:noFill/>
                </a:ln>
                <a:solidFill>
                  <a:schemeClr val="bg1"/>
                </a:solidFill>
                <a:effectLst/>
                <a:uLnTx/>
                <a:uFillTx/>
                <a:latin typeface="Calibri" panose="020F0502020204030204"/>
                <a:ea typeface="+mn-ea"/>
                <a:cs typeface="+mn-cs"/>
              </a:rPr>
              <a:t>Åtgärdsblock</a:t>
            </a:r>
          </a:p>
        </p:txBody>
      </p:sp>
      <p:sp>
        <p:nvSpPr>
          <p:cNvPr id="12" name="Vänsterpil 11"/>
          <p:cNvSpPr/>
          <p:nvPr/>
        </p:nvSpPr>
        <p:spPr>
          <a:xfrm rot="10800000">
            <a:off x="4012175" y="3344939"/>
            <a:ext cx="443945" cy="784676"/>
          </a:xfrm>
          <a:prstGeom prst="leftArrow">
            <a:avLst/>
          </a:prstGeom>
          <a:solidFill>
            <a:schemeClr val="accent1">
              <a:lumMod val="60000"/>
              <a:lumOff val="40000"/>
            </a:schemeClr>
          </a:solidFill>
          <a:ln>
            <a:solidFill>
              <a:srgbClr val="37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Bildobjekt 3">
            <a:extLst>
              <a:ext uri="{FF2B5EF4-FFF2-40B4-BE49-F238E27FC236}">
                <a16:creationId xmlns:a16="http://schemas.microsoft.com/office/drawing/2014/main" id="{02D7C71F-7347-074D-2591-48FAD63001FA}"/>
              </a:ext>
            </a:extLst>
          </p:cNvPr>
          <p:cNvPicPr>
            <a:picLocks noChangeAspect="1"/>
          </p:cNvPicPr>
          <p:nvPr/>
        </p:nvPicPr>
        <p:blipFill>
          <a:blip r:embed="rId6"/>
          <a:stretch>
            <a:fillRect/>
          </a:stretch>
        </p:blipFill>
        <p:spPr>
          <a:xfrm>
            <a:off x="826758" y="2051222"/>
            <a:ext cx="3068640" cy="4432480"/>
          </a:xfrm>
          <a:prstGeom prst="rect">
            <a:avLst/>
          </a:prstGeom>
        </p:spPr>
      </p:pic>
      <p:pic>
        <p:nvPicPr>
          <p:cNvPr id="10" name="Bildobjekt 9">
            <a:extLst>
              <a:ext uri="{FF2B5EF4-FFF2-40B4-BE49-F238E27FC236}">
                <a16:creationId xmlns:a16="http://schemas.microsoft.com/office/drawing/2014/main" id="{1ACDDECA-31DF-BCCB-EFCF-09F15786059A}"/>
              </a:ext>
            </a:extLst>
          </p:cNvPr>
          <p:cNvPicPr>
            <a:picLocks noChangeAspect="1"/>
          </p:cNvPicPr>
          <p:nvPr/>
        </p:nvPicPr>
        <p:blipFill>
          <a:blip r:embed="rId7"/>
          <a:stretch>
            <a:fillRect/>
          </a:stretch>
        </p:blipFill>
        <p:spPr>
          <a:xfrm>
            <a:off x="4716714" y="1663826"/>
            <a:ext cx="5676509" cy="4765375"/>
          </a:xfrm>
          <a:prstGeom prst="rect">
            <a:avLst/>
          </a:prstGeom>
        </p:spPr>
      </p:pic>
      <p:sp>
        <p:nvSpPr>
          <p:cNvPr id="2" name="textruta 1">
            <a:extLst>
              <a:ext uri="{FF2B5EF4-FFF2-40B4-BE49-F238E27FC236}">
                <a16:creationId xmlns:a16="http://schemas.microsoft.com/office/drawing/2014/main" id="{FC09DB94-8803-CA61-6FD3-C2C5D9CAD7AE}"/>
              </a:ext>
            </a:extLst>
          </p:cNvPr>
          <p:cNvSpPr txBox="1"/>
          <p:nvPr/>
        </p:nvSpPr>
        <p:spPr>
          <a:xfrm>
            <a:off x="10301680" y="136244"/>
            <a:ext cx="1551963" cy="276999"/>
          </a:xfrm>
          <a:prstGeom prst="rect">
            <a:avLst/>
          </a:prstGeom>
          <a:noFill/>
        </p:spPr>
        <p:txBody>
          <a:bodyPr wrap="square" rtlCol="0">
            <a:spAutoFit/>
          </a:bodyPr>
          <a:lstStyle/>
          <a:p>
            <a:r>
              <a:rPr lang="sv-SE" sz="1200" dirty="0" err="1">
                <a:solidFill>
                  <a:schemeClr val="bg1">
                    <a:lumMod val="65000"/>
                  </a:schemeClr>
                </a:solidFill>
              </a:rPr>
              <a:t>Jättecellsarterit</a:t>
            </a:r>
            <a:endParaRPr lang="sv-SE" sz="1200" dirty="0">
              <a:solidFill>
                <a:schemeClr val="bg1">
                  <a:lumMod val="65000"/>
                </a:schemeClr>
              </a:solidFill>
            </a:endParaRPr>
          </a:p>
        </p:txBody>
      </p:sp>
    </p:spTree>
    <p:extLst>
      <p:ext uri="{BB962C8B-B14F-4D97-AF65-F5344CB8AC3E}">
        <p14:creationId xmlns:p14="http://schemas.microsoft.com/office/powerpoint/2010/main" val="34307310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a:extLst>
              <a:ext uri="{FF2B5EF4-FFF2-40B4-BE49-F238E27FC236}">
                <a16:creationId xmlns:a16="http://schemas.microsoft.com/office/drawing/2014/main" id="{38B9E893-937E-45CB-885F-520E271A97F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0" name="Object 19" hidden="1">
                        <a:extLst>
                          <a:ext uri="{FF2B5EF4-FFF2-40B4-BE49-F238E27FC236}">
                            <a16:creationId xmlns:a16="http://schemas.microsoft.com/office/drawing/2014/main" id="{38B9E893-937E-45CB-885F-520E271A97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A758B33-E922-4132-AD7A-85BDE8A32210}"/>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5" name="Title 4">
            <a:extLst>
              <a:ext uri="{FF2B5EF4-FFF2-40B4-BE49-F238E27FC236}">
                <a16:creationId xmlns:a16="http://schemas.microsoft.com/office/drawing/2014/main" id="{6AECD21E-1FC0-44B5-9B0F-67ECBD727DE0}"/>
              </a:ext>
            </a:extLst>
          </p:cNvPr>
          <p:cNvSpPr>
            <a:spLocks noGrp="1"/>
          </p:cNvSpPr>
          <p:nvPr>
            <p:ph type="ctrTitle"/>
          </p:nvPr>
        </p:nvSpPr>
        <p:spPr>
          <a:xfrm>
            <a:off x="826758" y="374298"/>
            <a:ext cx="9144000" cy="609793"/>
          </a:xfrm>
        </p:spPr>
        <p:txBody>
          <a:bodyPr>
            <a:normAutofit fontScale="90000"/>
          </a:bodyPr>
          <a:lstStyle/>
          <a:p>
            <a:r>
              <a:rPr lang="sv-SE" dirty="0"/>
              <a:t>Vårdförloppet innehåller flödesschema och åtgärder </a:t>
            </a:r>
          </a:p>
        </p:txBody>
      </p:sp>
      <p:sp>
        <p:nvSpPr>
          <p:cNvPr id="9" name="Rectangle 8">
            <a:extLst>
              <a:ext uri="{FF2B5EF4-FFF2-40B4-BE49-F238E27FC236}">
                <a16:creationId xmlns:a16="http://schemas.microsoft.com/office/drawing/2014/main" id="{833526B6-D4F9-4B22-AC5A-C610BB2A6702}"/>
              </a:ext>
            </a:extLst>
          </p:cNvPr>
          <p:cNvSpPr/>
          <p:nvPr/>
        </p:nvSpPr>
        <p:spPr>
          <a:xfrm>
            <a:off x="826758" y="1483826"/>
            <a:ext cx="2905847" cy="360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sv-SE" sz="1800" b="1" i="0" u="none" strike="noStrike" kern="1200" cap="none" spc="0" normalizeH="0" baseline="0" noProof="0" dirty="0">
                <a:ln>
                  <a:noFill/>
                </a:ln>
                <a:solidFill>
                  <a:schemeClr val="bg1"/>
                </a:solidFill>
                <a:effectLst/>
                <a:uLnTx/>
                <a:uFillTx/>
                <a:latin typeface="Calibri" panose="020F0502020204030204"/>
                <a:ea typeface="+mn-ea"/>
                <a:cs typeface="+mn-cs"/>
              </a:rPr>
              <a:t>Flödesschema</a:t>
            </a:r>
          </a:p>
        </p:txBody>
      </p:sp>
      <p:sp>
        <p:nvSpPr>
          <p:cNvPr id="11" name="Rectangle 10">
            <a:extLst>
              <a:ext uri="{FF2B5EF4-FFF2-40B4-BE49-F238E27FC236}">
                <a16:creationId xmlns:a16="http://schemas.microsoft.com/office/drawing/2014/main" id="{7D77882F-B632-416D-AAC5-94C35B362B61}"/>
              </a:ext>
            </a:extLst>
          </p:cNvPr>
          <p:cNvSpPr/>
          <p:nvPr/>
        </p:nvSpPr>
        <p:spPr>
          <a:xfrm>
            <a:off x="4556854" y="1464197"/>
            <a:ext cx="6336000" cy="360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sv-SE" sz="1800" b="1" i="0" u="none" strike="noStrike" kern="1200" cap="none" spc="0" normalizeH="0" baseline="0" noProof="0" dirty="0">
                <a:ln>
                  <a:noFill/>
                </a:ln>
                <a:solidFill>
                  <a:schemeClr val="bg1"/>
                </a:solidFill>
                <a:effectLst/>
                <a:uLnTx/>
                <a:uFillTx/>
                <a:latin typeface="Calibri" panose="020F0502020204030204"/>
                <a:ea typeface="+mn-ea"/>
                <a:cs typeface="+mn-cs"/>
              </a:rPr>
              <a:t>Åtgärdsblock</a:t>
            </a:r>
          </a:p>
        </p:txBody>
      </p:sp>
      <p:sp>
        <p:nvSpPr>
          <p:cNvPr id="12" name="Vänsterpil 11"/>
          <p:cNvSpPr/>
          <p:nvPr/>
        </p:nvSpPr>
        <p:spPr>
          <a:xfrm rot="10800000">
            <a:off x="4012175" y="3344939"/>
            <a:ext cx="443945" cy="784676"/>
          </a:xfrm>
          <a:prstGeom prst="leftArrow">
            <a:avLst/>
          </a:prstGeom>
          <a:solidFill>
            <a:schemeClr val="accent1">
              <a:lumMod val="60000"/>
              <a:lumOff val="40000"/>
            </a:schemeClr>
          </a:solidFill>
          <a:ln>
            <a:solidFill>
              <a:srgbClr val="37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Bildobjekt 3">
            <a:extLst>
              <a:ext uri="{FF2B5EF4-FFF2-40B4-BE49-F238E27FC236}">
                <a16:creationId xmlns:a16="http://schemas.microsoft.com/office/drawing/2014/main" id="{02D7C71F-7347-074D-2591-48FAD63001FA}"/>
              </a:ext>
            </a:extLst>
          </p:cNvPr>
          <p:cNvPicPr>
            <a:picLocks noChangeAspect="1"/>
          </p:cNvPicPr>
          <p:nvPr/>
        </p:nvPicPr>
        <p:blipFill>
          <a:blip r:embed="rId6"/>
          <a:stretch>
            <a:fillRect/>
          </a:stretch>
        </p:blipFill>
        <p:spPr>
          <a:xfrm>
            <a:off x="826758" y="2051222"/>
            <a:ext cx="3068640" cy="4432480"/>
          </a:xfrm>
          <a:prstGeom prst="rect">
            <a:avLst/>
          </a:prstGeom>
        </p:spPr>
      </p:pic>
      <p:pic>
        <p:nvPicPr>
          <p:cNvPr id="8" name="Bildobjekt 7">
            <a:extLst>
              <a:ext uri="{FF2B5EF4-FFF2-40B4-BE49-F238E27FC236}">
                <a16:creationId xmlns:a16="http://schemas.microsoft.com/office/drawing/2014/main" id="{6362C97B-5C3B-9EBD-765D-F56EB8EC52DD}"/>
              </a:ext>
            </a:extLst>
          </p:cNvPr>
          <p:cNvPicPr>
            <a:picLocks noChangeAspect="1"/>
          </p:cNvPicPr>
          <p:nvPr/>
        </p:nvPicPr>
        <p:blipFill>
          <a:blip r:embed="rId7"/>
          <a:stretch>
            <a:fillRect/>
          </a:stretch>
        </p:blipFill>
        <p:spPr>
          <a:xfrm>
            <a:off x="4676891" y="1932166"/>
            <a:ext cx="6215963" cy="4551536"/>
          </a:xfrm>
          <a:prstGeom prst="rect">
            <a:avLst/>
          </a:prstGeom>
        </p:spPr>
      </p:pic>
      <p:sp>
        <p:nvSpPr>
          <p:cNvPr id="2" name="textruta 1">
            <a:extLst>
              <a:ext uri="{FF2B5EF4-FFF2-40B4-BE49-F238E27FC236}">
                <a16:creationId xmlns:a16="http://schemas.microsoft.com/office/drawing/2014/main" id="{5BBD06C0-6E9B-C3B6-0A74-05794876FA85}"/>
              </a:ext>
            </a:extLst>
          </p:cNvPr>
          <p:cNvSpPr txBox="1"/>
          <p:nvPr/>
        </p:nvSpPr>
        <p:spPr>
          <a:xfrm>
            <a:off x="10301680" y="136244"/>
            <a:ext cx="1551963" cy="276999"/>
          </a:xfrm>
          <a:prstGeom prst="rect">
            <a:avLst/>
          </a:prstGeom>
          <a:noFill/>
        </p:spPr>
        <p:txBody>
          <a:bodyPr wrap="square" rtlCol="0">
            <a:spAutoFit/>
          </a:bodyPr>
          <a:lstStyle/>
          <a:p>
            <a:r>
              <a:rPr lang="sv-SE" sz="1200" dirty="0" err="1">
                <a:solidFill>
                  <a:schemeClr val="bg1">
                    <a:lumMod val="65000"/>
                  </a:schemeClr>
                </a:solidFill>
              </a:rPr>
              <a:t>Jättecellsarterit</a:t>
            </a:r>
            <a:endParaRPr lang="sv-SE" sz="1200" dirty="0">
              <a:solidFill>
                <a:schemeClr val="bg1">
                  <a:lumMod val="65000"/>
                </a:schemeClr>
              </a:solidFill>
            </a:endParaRPr>
          </a:p>
        </p:txBody>
      </p:sp>
    </p:spTree>
    <p:extLst>
      <p:ext uri="{BB962C8B-B14F-4D97-AF65-F5344CB8AC3E}">
        <p14:creationId xmlns:p14="http://schemas.microsoft.com/office/powerpoint/2010/main" val="7173711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a:extLst>
              <a:ext uri="{FF2B5EF4-FFF2-40B4-BE49-F238E27FC236}">
                <a16:creationId xmlns:a16="http://schemas.microsoft.com/office/drawing/2014/main" id="{38B9E893-937E-45CB-885F-520E271A97F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0" name="Object 19" hidden="1">
                        <a:extLst>
                          <a:ext uri="{FF2B5EF4-FFF2-40B4-BE49-F238E27FC236}">
                            <a16:creationId xmlns:a16="http://schemas.microsoft.com/office/drawing/2014/main" id="{38B9E893-937E-45CB-885F-520E271A97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A758B33-E922-4132-AD7A-85BDE8A32210}"/>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5" name="Title 4">
            <a:extLst>
              <a:ext uri="{FF2B5EF4-FFF2-40B4-BE49-F238E27FC236}">
                <a16:creationId xmlns:a16="http://schemas.microsoft.com/office/drawing/2014/main" id="{6AECD21E-1FC0-44B5-9B0F-67ECBD727DE0}"/>
              </a:ext>
            </a:extLst>
          </p:cNvPr>
          <p:cNvSpPr>
            <a:spLocks noGrp="1"/>
          </p:cNvSpPr>
          <p:nvPr>
            <p:ph type="ctrTitle"/>
          </p:nvPr>
        </p:nvSpPr>
        <p:spPr>
          <a:xfrm>
            <a:off x="826758" y="374298"/>
            <a:ext cx="9144000" cy="609793"/>
          </a:xfrm>
        </p:spPr>
        <p:txBody>
          <a:bodyPr>
            <a:normAutofit fontScale="90000"/>
          </a:bodyPr>
          <a:lstStyle/>
          <a:p>
            <a:r>
              <a:rPr lang="sv-SE" dirty="0"/>
              <a:t>Vårdförloppet innehåller flödesschema och åtgärder </a:t>
            </a:r>
          </a:p>
        </p:txBody>
      </p:sp>
      <p:sp>
        <p:nvSpPr>
          <p:cNvPr id="9" name="Rectangle 8">
            <a:extLst>
              <a:ext uri="{FF2B5EF4-FFF2-40B4-BE49-F238E27FC236}">
                <a16:creationId xmlns:a16="http://schemas.microsoft.com/office/drawing/2014/main" id="{833526B6-D4F9-4B22-AC5A-C610BB2A6702}"/>
              </a:ext>
            </a:extLst>
          </p:cNvPr>
          <p:cNvSpPr/>
          <p:nvPr/>
        </p:nvSpPr>
        <p:spPr>
          <a:xfrm>
            <a:off x="826758" y="1483826"/>
            <a:ext cx="2905847" cy="360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sv-SE" sz="1800" b="1" i="0" u="none" strike="noStrike" kern="1200" cap="none" spc="0" normalizeH="0" baseline="0" noProof="0" dirty="0">
                <a:ln>
                  <a:noFill/>
                </a:ln>
                <a:solidFill>
                  <a:schemeClr val="bg1"/>
                </a:solidFill>
                <a:effectLst/>
                <a:uLnTx/>
                <a:uFillTx/>
                <a:latin typeface="Calibri" panose="020F0502020204030204"/>
                <a:ea typeface="+mn-ea"/>
                <a:cs typeface="+mn-cs"/>
              </a:rPr>
              <a:t>Flödesschema</a:t>
            </a:r>
          </a:p>
        </p:txBody>
      </p:sp>
      <p:sp>
        <p:nvSpPr>
          <p:cNvPr id="11" name="Rectangle 10">
            <a:extLst>
              <a:ext uri="{FF2B5EF4-FFF2-40B4-BE49-F238E27FC236}">
                <a16:creationId xmlns:a16="http://schemas.microsoft.com/office/drawing/2014/main" id="{7D77882F-B632-416D-AAC5-94C35B362B61}"/>
              </a:ext>
            </a:extLst>
          </p:cNvPr>
          <p:cNvSpPr/>
          <p:nvPr/>
        </p:nvSpPr>
        <p:spPr>
          <a:xfrm>
            <a:off x="4556854" y="1464197"/>
            <a:ext cx="6336000" cy="360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sv-SE" sz="1800" b="1" i="0" u="none" strike="noStrike" kern="1200" cap="none" spc="0" normalizeH="0" baseline="0" noProof="0" dirty="0">
                <a:ln>
                  <a:noFill/>
                </a:ln>
                <a:solidFill>
                  <a:schemeClr val="bg1"/>
                </a:solidFill>
                <a:effectLst/>
                <a:uLnTx/>
                <a:uFillTx/>
                <a:latin typeface="Calibri" panose="020F0502020204030204"/>
                <a:ea typeface="+mn-ea"/>
                <a:cs typeface="+mn-cs"/>
              </a:rPr>
              <a:t>Åtgärdsblock</a:t>
            </a:r>
          </a:p>
        </p:txBody>
      </p:sp>
      <p:sp>
        <p:nvSpPr>
          <p:cNvPr id="12" name="Vänsterpil 11"/>
          <p:cNvSpPr/>
          <p:nvPr/>
        </p:nvSpPr>
        <p:spPr>
          <a:xfrm rot="10800000">
            <a:off x="4012175" y="3344939"/>
            <a:ext cx="443945" cy="784676"/>
          </a:xfrm>
          <a:prstGeom prst="leftArrow">
            <a:avLst/>
          </a:prstGeom>
          <a:solidFill>
            <a:schemeClr val="accent1">
              <a:lumMod val="60000"/>
              <a:lumOff val="40000"/>
            </a:schemeClr>
          </a:solidFill>
          <a:ln>
            <a:solidFill>
              <a:srgbClr val="37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Bildobjekt 3">
            <a:extLst>
              <a:ext uri="{FF2B5EF4-FFF2-40B4-BE49-F238E27FC236}">
                <a16:creationId xmlns:a16="http://schemas.microsoft.com/office/drawing/2014/main" id="{02D7C71F-7347-074D-2591-48FAD63001FA}"/>
              </a:ext>
            </a:extLst>
          </p:cNvPr>
          <p:cNvPicPr>
            <a:picLocks noChangeAspect="1"/>
          </p:cNvPicPr>
          <p:nvPr/>
        </p:nvPicPr>
        <p:blipFill>
          <a:blip r:embed="rId6"/>
          <a:stretch>
            <a:fillRect/>
          </a:stretch>
        </p:blipFill>
        <p:spPr>
          <a:xfrm>
            <a:off x="826758" y="2051222"/>
            <a:ext cx="3068640" cy="4432480"/>
          </a:xfrm>
          <a:prstGeom prst="rect">
            <a:avLst/>
          </a:prstGeom>
        </p:spPr>
      </p:pic>
      <p:pic>
        <p:nvPicPr>
          <p:cNvPr id="8" name="Bildobjekt 7">
            <a:extLst>
              <a:ext uri="{FF2B5EF4-FFF2-40B4-BE49-F238E27FC236}">
                <a16:creationId xmlns:a16="http://schemas.microsoft.com/office/drawing/2014/main" id="{2B70854D-FA64-6DE1-E196-10B75751E80B}"/>
              </a:ext>
            </a:extLst>
          </p:cNvPr>
          <p:cNvPicPr>
            <a:picLocks noChangeAspect="1"/>
          </p:cNvPicPr>
          <p:nvPr/>
        </p:nvPicPr>
        <p:blipFill>
          <a:blip r:embed="rId7"/>
          <a:stretch>
            <a:fillRect/>
          </a:stretch>
        </p:blipFill>
        <p:spPr>
          <a:xfrm>
            <a:off x="4752119" y="1971165"/>
            <a:ext cx="5939164" cy="3692117"/>
          </a:xfrm>
          <a:prstGeom prst="rect">
            <a:avLst/>
          </a:prstGeom>
        </p:spPr>
      </p:pic>
      <p:sp>
        <p:nvSpPr>
          <p:cNvPr id="2" name="textruta 1">
            <a:extLst>
              <a:ext uri="{FF2B5EF4-FFF2-40B4-BE49-F238E27FC236}">
                <a16:creationId xmlns:a16="http://schemas.microsoft.com/office/drawing/2014/main" id="{3A13ACDA-A0FC-B162-9BF3-4C800E4F29C2}"/>
              </a:ext>
            </a:extLst>
          </p:cNvPr>
          <p:cNvSpPr txBox="1"/>
          <p:nvPr/>
        </p:nvSpPr>
        <p:spPr>
          <a:xfrm>
            <a:off x="10301680" y="136244"/>
            <a:ext cx="1551963" cy="276999"/>
          </a:xfrm>
          <a:prstGeom prst="rect">
            <a:avLst/>
          </a:prstGeom>
          <a:noFill/>
        </p:spPr>
        <p:txBody>
          <a:bodyPr wrap="square" rtlCol="0">
            <a:spAutoFit/>
          </a:bodyPr>
          <a:lstStyle/>
          <a:p>
            <a:r>
              <a:rPr lang="sv-SE" sz="1200" dirty="0" err="1">
                <a:solidFill>
                  <a:schemeClr val="bg1">
                    <a:lumMod val="65000"/>
                  </a:schemeClr>
                </a:solidFill>
              </a:rPr>
              <a:t>Jättecellsarterit</a:t>
            </a:r>
            <a:endParaRPr lang="sv-SE" sz="1200" dirty="0">
              <a:solidFill>
                <a:schemeClr val="bg1">
                  <a:lumMod val="65000"/>
                </a:schemeClr>
              </a:solidFill>
            </a:endParaRPr>
          </a:p>
        </p:txBody>
      </p:sp>
    </p:spTree>
    <p:extLst>
      <p:ext uri="{BB962C8B-B14F-4D97-AF65-F5344CB8AC3E}">
        <p14:creationId xmlns:p14="http://schemas.microsoft.com/office/powerpoint/2010/main" val="35267207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a:extLst>
              <a:ext uri="{FF2B5EF4-FFF2-40B4-BE49-F238E27FC236}">
                <a16:creationId xmlns:a16="http://schemas.microsoft.com/office/drawing/2014/main" id="{38B9E893-937E-45CB-885F-520E271A97F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0" name="Object 19" hidden="1">
                        <a:extLst>
                          <a:ext uri="{FF2B5EF4-FFF2-40B4-BE49-F238E27FC236}">
                            <a16:creationId xmlns:a16="http://schemas.microsoft.com/office/drawing/2014/main" id="{38B9E893-937E-45CB-885F-520E271A97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A758B33-E922-4132-AD7A-85BDE8A32210}"/>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5" name="Title 4">
            <a:extLst>
              <a:ext uri="{FF2B5EF4-FFF2-40B4-BE49-F238E27FC236}">
                <a16:creationId xmlns:a16="http://schemas.microsoft.com/office/drawing/2014/main" id="{6AECD21E-1FC0-44B5-9B0F-67ECBD727DE0}"/>
              </a:ext>
            </a:extLst>
          </p:cNvPr>
          <p:cNvSpPr>
            <a:spLocks noGrp="1"/>
          </p:cNvSpPr>
          <p:nvPr>
            <p:ph type="ctrTitle"/>
          </p:nvPr>
        </p:nvSpPr>
        <p:spPr>
          <a:xfrm>
            <a:off x="826758" y="374298"/>
            <a:ext cx="9144000" cy="609793"/>
          </a:xfrm>
        </p:spPr>
        <p:txBody>
          <a:bodyPr>
            <a:normAutofit fontScale="90000"/>
          </a:bodyPr>
          <a:lstStyle/>
          <a:p>
            <a:r>
              <a:rPr lang="sv-SE" dirty="0"/>
              <a:t>Vårdförloppet innehåller flödesschema och åtgärder </a:t>
            </a:r>
          </a:p>
        </p:txBody>
      </p:sp>
      <p:sp>
        <p:nvSpPr>
          <p:cNvPr id="9" name="Rectangle 8">
            <a:extLst>
              <a:ext uri="{FF2B5EF4-FFF2-40B4-BE49-F238E27FC236}">
                <a16:creationId xmlns:a16="http://schemas.microsoft.com/office/drawing/2014/main" id="{833526B6-D4F9-4B22-AC5A-C610BB2A6702}"/>
              </a:ext>
            </a:extLst>
          </p:cNvPr>
          <p:cNvSpPr/>
          <p:nvPr/>
        </p:nvSpPr>
        <p:spPr>
          <a:xfrm>
            <a:off x="826758" y="1483826"/>
            <a:ext cx="2905847" cy="360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sv-SE" sz="1800" b="1" i="0" u="none" strike="noStrike" kern="1200" cap="none" spc="0" normalizeH="0" baseline="0" noProof="0" dirty="0">
                <a:ln>
                  <a:noFill/>
                </a:ln>
                <a:solidFill>
                  <a:schemeClr val="bg1"/>
                </a:solidFill>
                <a:effectLst/>
                <a:uLnTx/>
                <a:uFillTx/>
                <a:latin typeface="Calibri" panose="020F0502020204030204"/>
                <a:ea typeface="+mn-ea"/>
                <a:cs typeface="+mn-cs"/>
              </a:rPr>
              <a:t>Flödesschema</a:t>
            </a:r>
          </a:p>
        </p:txBody>
      </p:sp>
      <p:sp>
        <p:nvSpPr>
          <p:cNvPr id="11" name="Rectangle 10">
            <a:extLst>
              <a:ext uri="{FF2B5EF4-FFF2-40B4-BE49-F238E27FC236}">
                <a16:creationId xmlns:a16="http://schemas.microsoft.com/office/drawing/2014/main" id="{7D77882F-B632-416D-AAC5-94C35B362B61}"/>
              </a:ext>
            </a:extLst>
          </p:cNvPr>
          <p:cNvSpPr/>
          <p:nvPr/>
        </p:nvSpPr>
        <p:spPr>
          <a:xfrm>
            <a:off x="4572896" y="1622916"/>
            <a:ext cx="6336000" cy="360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sv-SE" sz="1800" b="1" i="0" u="none" strike="noStrike" kern="1200" cap="none" spc="0" normalizeH="0" baseline="0" noProof="0" dirty="0">
                <a:ln>
                  <a:noFill/>
                </a:ln>
                <a:solidFill>
                  <a:schemeClr val="bg1"/>
                </a:solidFill>
                <a:effectLst/>
                <a:uLnTx/>
                <a:uFillTx/>
                <a:latin typeface="Calibri" panose="020F0502020204030204"/>
                <a:ea typeface="+mn-ea"/>
                <a:cs typeface="+mn-cs"/>
              </a:rPr>
              <a:t>Åtgärdsblock</a:t>
            </a:r>
          </a:p>
        </p:txBody>
      </p:sp>
      <p:sp>
        <p:nvSpPr>
          <p:cNvPr id="12" name="Vänsterpil 11"/>
          <p:cNvSpPr/>
          <p:nvPr/>
        </p:nvSpPr>
        <p:spPr>
          <a:xfrm rot="10800000">
            <a:off x="4012175" y="3344939"/>
            <a:ext cx="443945" cy="784676"/>
          </a:xfrm>
          <a:prstGeom prst="leftArrow">
            <a:avLst/>
          </a:prstGeom>
          <a:solidFill>
            <a:schemeClr val="accent1">
              <a:lumMod val="60000"/>
              <a:lumOff val="40000"/>
            </a:schemeClr>
          </a:solidFill>
          <a:ln>
            <a:solidFill>
              <a:srgbClr val="37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Bildobjekt 3">
            <a:extLst>
              <a:ext uri="{FF2B5EF4-FFF2-40B4-BE49-F238E27FC236}">
                <a16:creationId xmlns:a16="http://schemas.microsoft.com/office/drawing/2014/main" id="{02D7C71F-7347-074D-2591-48FAD63001FA}"/>
              </a:ext>
            </a:extLst>
          </p:cNvPr>
          <p:cNvPicPr>
            <a:picLocks noChangeAspect="1"/>
          </p:cNvPicPr>
          <p:nvPr/>
        </p:nvPicPr>
        <p:blipFill>
          <a:blip r:embed="rId6"/>
          <a:stretch>
            <a:fillRect/>
          </a:stretch>
        </p:blipFill>
        <p:spPr>
          <a:xfrm>
            <a:off x="826758" y="2051222"/>
            <a:ext cx="3068640" cy="4432480"/>
          </a:xfrm>
          <a:prstGeom prst="rect">
            <a:avLst/>
          </a:prstGeom>
        </p:spPr>
      </p:pic>
      <p:pic>
        <p:nvPicPr>
          <p:cNvPr id="8" name="Bildobjekt 7">
            <a:extLst>
              <a:ext uri="{FF2B5EF4-FFF2-40B4-BE49-F238E27FC236}">
                <a16:creationId xmlns:a16="http://schemas.microsoft.com/office/drawing/2014/main" id="{0A778A5B-9664-EDA4-310F-775D9777C12D}"/>
              </a:ext>
            </a:extLst>
          </p:cNvPr>
          <p:cNvPicPr>
            <a:picLocks noChangeAspect="1"/>
          </p:cNvPicPr>
          <p:nvPr/>
        </p:nvPicPr>
        <p:blipFill>
          <a:blip r:embed="rId7"/>
          <a:stretch>
            <a:fillRect/>
          </a:stretch>
        </p:blipFill>
        <p:spPr>
          <a:xfrm>
            <a:off x="4572896" y="2228877"/>
            <a:ext cx="6336000" cy="2400245"/>
          </a:xfrm>
          <a:prstGeom prst="rect">
            <a:avLst/>
          </a:prstGeom>
        </p:spPr>
      </p:pic>
      <p:sp>
        <p:nvSpPr>
          <p:cNvPr id="2" name="textruta 1">
            <a:extLst>
              <a:ext uri="{FF2B5EF4-FFF2-40B4-BE49-F238E27FC236}">
                <a16:creationId xmlns:a16="http://schemas.microsoft.com/office/drawing/2014/main" id="{CF7F712B-7995-1AC8-CE5C-09CF7807EF17}"/>
              </a:ext>
            </a:extLst>
          </p:cNvPr>
          <p:cNvSpPr txBox="1"/>
          <p:nvPr/>
        </p:nvSpPr>
        <p:spPr>
          <a:xfrm>
            <a:off x="10301680" y="136244"/>
            <a:ext cx="1551963" cy="276999"/>
          </a:xfrm>
          <a:prstGeom prst="rect">
            <a:avLst/>
          </a:prstGeom>
          <a:noFill/>
        </p:spPr>
        <p:txBody>
          <a:bodyPr wrap="square" rtlCol="0">
            <a:spAutoFit/>
          </a:bodyPr>
          <a:lstStyle/>
          <a:p>
            <a:r>
              <a:rPr lang="sv-SE" sz="1200" dirty="0" err="1">
                <a:solidFill>
                  <a:schemeClr val="bg1">
                    <a:lumMod val="65000"/>
                  </a:schemeClr>
                </a:solidFill>
              </a:rPr>
              <a:t>Jättecellsarterit</a:t>
            </a:r>
            <a:endParaRPr lang="sv-SE" sz="1200" dirty="0">
              <a:solidFill>
                <a:schemeClr val="bg1">
                  <a:lumMod val="65000"/>
                </a:schemeClr>
              </a:solidFill>
            </a:endParaRPr>
          </a:p>
        </p:txBody>
      </p:sp>
    </p:spTree>
    <p:extLst>
      <p:ext uri="{BB962C8B-B14F-4D97-AF65-F5344CB8AC3E}">
        <p14:creationId xmlns:p14="http://schemas.microsoft.com/office/powerpoint/2010/main" val="5495572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D4DE0096-F60C-518E-C993-ACB6DF56A9C0}"/>
              </a:ext>
            </a:extLst>
          </p:cNvPr>
          <p:cNvSpPr/>
          <p:nvPr/>
        </p:nvSpPr>
        <p:spPr>
          <a:xfrm>
            <a:off x="10368675" y="5741581"/>
            <a:ext cx="1823325" cy="898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a:extLst>
              <a:ext uri="{FF2B5EF4-FFF2-40B4-BE49-F238E27FC236}">
                <a16:creationId xmlns:a16="http://schemas.microsoft.com/office/drawing/2014/main" id="{4F42CCD4-CA67-7C16-63A1-CDC2BEA33CB9}"/>
              </a:ext>
            </a:extLst>
          </p:cNvPr>
          <p:cNvSpPr/>
          <p:nvPr/>
        </p:nvSpPr>
        <p:spPr>
          <a:xfrm>
            <a:off x="7672779" y="990495"/>
            <a:ext cx="2628901" cy="458488"/>
          </a:xfrm>
          <a:prstGeom prst="rect">
            <a:avLst/>
          </a:prstGeom>
          <a:solidFill>
            <a:schemeClr val="accent1">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solidFill>
                  <a:schemeClr val="bg1"/>
                </a:solidFill>
                <a:latin typeface="Calibri" panose="020F0502020204030204"/>
              </a:rPr>
              <a:t>Processmått</a:t>
            </a:r>
          </a:p>
        </p:txBody>
      </p:sp>
      <p:graphicFrame>
        <p:nvGraphicFramePr>
          <p:cNvPr id="20" name="Object 19" hidden="1">
            <a:extLst>
              <a:ext uri="{FF2B5EF4-FFF2-40B4-BE49-F238E27FC236}">
                <a16:creationId xmlns:a16="http://schemas.microsoft.com/office/drawing/2014/main" id="{38B9E893-937E-45CB-885F-520E271A97F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0" name="Object 19" hidden="1">
                        <a:extLst>
                          <a:ext uri="{FF2B5EF4-FFF2-40B4-BE49-F238E27FC236}">
                            <a16:creationId xmlns:a16="http://schemas.microsoft.com/office/drawing/2014/main" id="{38B9E893-937E-45CB-885F-520E271A97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A758B33-E922-4132-AD7A-85BDE8A32210}"/>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5" name="Title 4">
            <a:extLst>
              <a:ext uri="{FF2B5EF4-FFF2-40B4-BE49-F238E27FC236}">
                <a16:creationId xmlns:a16="http://schemas.microsoft.com/office/drawing/2014/main" id="{6AECD21E-1FC0-44B5-9B0F-67ECBD727DE0}"/>
              </a:ext>
            </a:extLst>
          </p:cNvPr>
          <p:cNvSpPr>
            <a:spLocks noGrp="1"/>
          </p:cNvSpPr>
          <p:nvPr>
            <p:ph type="ctrTitle"/>
          </p:nvPr>
        </p:nvSpPr>
        <p:spPr>
          <a:xfrm>
            <a:off x="352425" y="136244"/>
            <a:ext cx="9144000" cy="609793"/>
          </a:xfrm>
        </p:spPr>
        <p:txBody>
          <a:bodyPr>
            <a:normAutofit/>
          </a:bodyPr>
          <a:lstStyle/>
          <a:p>
            <a:r>
              <a:rPr lang="sv-SE" dirty="0"/>
              <a:t>Vad kommer att följas upp (urval)</a:t>
            </a:r>
          </a:p>
        </p:txBody>
      </p:sp>
      <p:grpSp>
        <p:nvGrpSpPr>
          <p:cNvPr id="4" name="Grupp 3">
            <a:extLst>
              <a:ext uri="{FF2B5EF4-FFF2-40B4-BE49-F238E27FC236}">
                <a16:creationId xmlns:a16="http://schemas.microsoft.com/office/drawing/2014/main" id="{77AC2E0A-A079-A10D-0901-28B3EC216F3E}"/>
              </a:ext>
            </a:extLst>
          </p:cNvPr>
          <p:cNvGrpSpPr/>
          <p:nvPr/>
        </p:nvGrpSpPr>
        <p:grpSpPr>
          <a:xfrm>
            <a:off x="365833" y="968036"/>
            <a:ext cx="5736871" cy="506699"/>
            <a:chOff x="352425" y="1537704"/>
            <a:chExt cx="5743575" cy="506699"/>
          </a:xfrm>
        </p:grpSpPr>
        <p:sp>
          <p:nvSpPr>
            <p:cNvPr id="8" name="Rektangel 7">
              <a:extLst>
                <a:ext uri="{FF2B5EF4-FFF2-40B4-BE49-F238E27FC236}">
                  <a16:creationId xmlns:a16="http://schemas.microsoft.com/office/drawing/2014/main" id="{4FCC5333-BE59-3F39-E5C7-019BE23A5C08}"/>
                </a:ext>
              </a:extLst>
            </p:cNvPr>
            <p:cNvSpPr/>
            <p:nvPr/>
          </p:nvSpPr>
          <p:spPr>
            <a:xfrm>
              <a:off x="1909762" y="1561809"/>
              <a:ext cx="2628901" cy="458488"/>
            </a:xfrm>
            <a:prstGeom prst="rect">
              <a:avLst/>
            </a:prstGeom>
            <a:solidFill>
              <a:schemeClr val="accent1">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bg1"/>
                </a:solidFill>
              </a:endParaRPr>
            </a:p>
          </p:txBody>
        </p:sp>
        <p:sp>
          <p:nvSpPr>
            <p:cNvPr id="9" name="Rectangle 8">
              <a:extLst>
                <a:ext uri="{FF2B5EF4-FFF2-40B4-BE49-F238E27FC236}">
                  <a16:creationId xmlns:a16="http://schemas.microsoft.com/office/drawing/2014/main" id="{833526B6-D4F9-4B22-AC5A-C610BB2A6702}"/>
                </a:ext>
              </a:extLst>
            </p:cNvPr>
            <p:cNvSpPr/>
            <p:nvPr/>
          </p:nvSpPr>
          <p:spPr>
            <a:xfrm>
              <a:off x="352425" y="1537704"/>
              <a:ext cx="5743575" cy="5066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sv-SE" sz="1800" b="1" i="0" u="none" strike="noStrike" kern="1200" cap="none" spc="0" normalizeH="0" baseline="0" noProof="0" dirty="0">
                  <a:ln>
                    <a:noFill/>
                  </a:ln>
                  <a:solidFill>
                    <a:schemeClr val="bg1"/>
                  </a:solidFill>
                  <a:effectLst/>
                  <a:uLnTx/>
                  <a:uFillTx/>
                  <a:latin typeface="Calibri" panose="020F0502020204030204"/>
                  <a:ea typeface="+mn-ea"/>
                  <a:cs typeface="+mn-cs"/>
                </a:rPr>
                <a:t>Resultatmått</a:t>
              </a:r>
            </a:p>
          </p:txBody>
        </p:sp>
      </p:grpSp>
      <p:sp>
        <p:nvSpPr>
          <p:cNvPr id="14" name="Rectangle 13">
            <a:extLst>
              <a:ext uri="{FF2B5EF4-FFF2-40B4-BE49-F238E27FC236}">
                <a16:creationId xmlns:a16="http://schemas.microsoft.com/office/drawing/2014/main" id="{F5EFE918-B768-4D36-9D56-383F0BD01BC0}"/>
              </a:ext>
            </a:extLst>
          </p:cNvPr>
          <p:cNvSpPr/>
          <p:nvPr/>
        </p:nvSpPr>
        <p:spPr>
          <a:xfrm>
            <a:off x="6192925" y="1576266"/>
            <a:ext cx="5438243" cy="5993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sv-SE" sz="1800" b="1" i="0" u="none" strike="noStrike" kern="1200" cap="none" spc="0" normalizeH="0" baseline="0" noProof="0" dirty="0">
                <a:ln>
                  <a:noFill/>
                </a:ln>
                <a:solidFill>
                  <a:schemeClr val="bg1"/>
                </a:solidFill>
                <a:effectLst/>
                <a:uLnTx/>
                <a:uFillTx/>
                <a:latin typeface="Calibri" panose="020F0502020204030204"/>
                <a:ea typeface="+mn-ea"/>
                <a:cs typeface="+mn-cs"/>
              </a:rPr>
              <a:t>Processmått</a:t>
            </a:r>
          </a:p>
        </p:txBody>
      </p:sp>
      <p:sp>
        <p:nvSpPr>
          <p:cNvPr id="6" name="Rectangle 5">
            <a:extLst>
              <a:ext uri="{FF2B5EF4-FFF2-40B4-BE49-F238E27FC236}">
                <a16:creationId xmlns:a16="http://schemas.microsoft.com/office/drawing/2014/main" id="{01F77448-64CF-4386-8406-839026FD8FC9}"/>
              </a:ext>
            </a:extLst>
          </p:cNvPr>
          <p:cNvSpPr/>
          <p:nvPr/>
        </p:nvSpPr>
        <p:spPr>
          <a:xfrm>
            <a:off x="352425" y="6360118"/>
            <a:ext cx="9688783" cy="2778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auto" latinLnBrk="0" hangingPunct="1">
              <a:lnSpc>
                <a:spcPct val="100000"/>
              </a:lnSpc>
              <a:spcBef>
                <a:spcPts val="600"/>
              </a:spcBef>
              <a:spcAft>
                <a:spcPts val="0"/>
              </a:spcAft>
              <a:buClrTx/>
              <a:buSzTx/>
              <a:buFontTx/>
              <a:buNone/>
              <a:tabLst/>
              <a:defRPr/>
            </a:pPr>
            <a:r>
              <a:rPr kumimoji="0" lang="sv-SE" sz="1200" b="1" i="1" u="none" strike="noStrike" kern="1200" cap="none" spc="0" normalizeH="0" baseline="0" noProof="0" dirty="0">
                <a:ln>
                  <a:noFill/>
                </a:ln>
                <a:solidFill>
                  <a:schemeClr val="tx1"/>
                </a:solidFill>
                <a:effectLst/>
                <a:uLnTx/>
                <a:uFillTx/>
                <a:latin typeface="Calibri" panose="020F0502020204030204"/>
                <a:ea typeface="+mn-ea"/>
                <a:cs typeface="+mn-cs"/>
              </a:rPr>
              <a:t>Datakällor</a:t>
            </a:r>
            <a:r>
              <a:rPr lang="sv-SE" sz="1200" b="1" i="1" dirty="0">
                <a:solidFill>
                  <a:schemeClr val="tx1"/>
                </a:solidFill>
                <a:latin typeface="Calibri" panose="020F0502020204030204"/>
              </a:rPr>
              <a:t>: Regionernas vårdinformationssystem och nationella datakällor</a:t>
            </a:r>
            <a:endParaRPr kumimoji="0" lang="sv-SE" sz="1200" b="0" i="1" u="none" strike="noStrike" kern="1200" cap="none" spc="0" normalizeH="0" noProof="0" dirty="0">
              <a:ln>
                <a:noFill/>
              </a:ln>
              <a:solidFill>
                <a:schemeClr val="tx1"/>
              </a:solidFill>
              <a:effectLst/>
              <a:uLnTx/>
              <a:uFillTx/>
              <a:latin typeface="Calibri" panose="020F0502020204030204"/>
              <a:ea typeface="+mn-ea"/>
              <a:cs typeface="+mn-cs"/>
            </a:endParaRPr>
          </a:p>
        </p:txBody>
      </p:sp>
      <p:sp>
        <p:nvSpPr>
          <p:cNvPr id="2" name="Rektangel 1">
            <a:extLst>
              <a:ext uri="{FF2B5EF4-FFF2-40B4-BE49-F238E27FC236}">
                <a16:creationId xmlns:a16="http://schemas.microsoft.com/office/drawing/2014/main" id="{76CCF95F-4B9B-8286-A0AA-A126A8FEF424}"/>
              </a:ext>
            </a:extLst>
          </p:cNvPr>
          <p:cNvSpPr/>
          <p:nvPr/>
        </p:nvSpPr>
        <p:spPr>
          <a:xfrm>
            <a:off x="359129" y="1518823"/>
            <a:ext cx="5743575" cy="4786796"/>
          </a:xfrm>
          <a:prstGeom prst="rect">
            <a:avLst/>
          </a:prstGeom>
          <a:solidFill>
            <a:schemeClr val="bg1"/>
          </a:solidFill>
          <a:ln>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EEA20762-E7C2-E162-D098-2CC2D11878EA}"/>
              </a:ext>
            </a:extLst>
          </p:cNvPr>
          <p:cNvSpPr/>
          <p:nvPr/>
        </p:nvSpPr>
        <p:spPr>
          <a:xfrm>
            <a:off x="6259733" y="1525109"/>
            <a:ext cx="5743575" cy="4786797"/>
          </a:xfrm>
          <a:prstGeom prst="rect">
            <a:avLst/>
          </a:prstGeom>
          <a:solidFill>
            <a:schemeClr val="bg1"/>
          </a:solidFill>
          <a:ln>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ruta 2">
            <a:extLst>
              <a:ext uri="{FF2B5EF4-FFF2-40B4-BE49-F238E27FC236}">
                <a16:creationId xmlns:a16="http://schemas.microsoft.com/office/drawing/2014/main" id="{D1377C90-0B11-B0E4-83F3-D05555139C05}"/>
              </a:ext>
            </a:extLst>
          </p:cNvPr>
          <p:cNvSpPr txBox="1"/>
          <p:nvPr/>
        </p:nvSpPr>
        <p:spPr>
          <a:xfrm>
            <a:off x="516158" y="1846614"/>
            <a:ext cx="5416108" cy="3735382"/>
          </a:xfrm>
          <a:prstGeom prst="rect">
            <a:avLst/>
          </a:prstGeom>
          <a:noFill/>
        </p:spPr>
        <p:txBody>
          <a:bodyPr wrap="square" rtlCol="0">
            <a:spAutoFit/>
          </a:bodyPr>
          <a:lstStyle/>
          <a:p>
            <a:pPr marL="285750" indent="-285750">
              <a:spcAft>
                <a:spcPts val="800"/>
              </a:spcAft>
              <a:buFont typeface="Arial" panose="020B0604020202020204" pitchFamily="34" charset="0"/>
              <a:buChar char="•"/>
            </a:pPr>
            <a:r>
              <a:rPr lang="sv-SE" sz="1800" dirty="0">
                <a:effectLst/>
                <a:latin typeface="Calibri" panose="020F0502020204030204" pitchFamily="34" charset="0"/>
                <a:ea typeface="Times New Roman" panose="02020603050405020304" pitchFamily="18" charset="0"/>
              </a:rPr>
              <a:t>Andel patienter med diagnos jättecellsarterit (GCA) som utvecklar permanent synskada inom 6 månader från första vårdkontakt.</a:t>
            </a:r>
          </a:p>
          <a:p>
            <a:pPr marL="285750" indent="-285750">
              <a:spcAft>
                <a:spcPts val="800"/>
              </a:spcAft>
              <a:buFont typeface="Arial" panose="020B0604020202020204" pitchFamily="34" charset="0"/>
              <a:buChar char="•"/>
            </a:pPr>
            <a:r>
              <a:rPr lang="sv-SE" sz="1800" dirty="0">
                <a:effectLst/>
                <a:latin typeface="Calibri" panose="020F0502020204030204" pitchFamily="34" charset="0"/>
                <a:ea typeface="Times New Roman" panose="02020603050405020304" pitchFamily="18" charset="0"/>
                <a:cs typeface="Calibri" panose="020F0502020204030204" pitchFamily="34" charset="0"/>
              </a:rPr>
              <a:t>Andel patienter med diagnos jättecellsarterit (GCA) med ny diagnos av en eller flera av följande sjukdomar inom första året från första vårdkontakt</a:t>
            </a:r>
            <a:endParaRPr lang="sv-SE" sz="1800" dirty="0">
              <a:effectLst/>
              <a:latin typeface="Calibri" panose="020F0502020204030204" pitchFamily="34" charset="0"/>
              <a:ea typeface="Times New Roman" panose="02020603050405020304" pitchFamily="18" charset="0"/>
              <a:cs typeface="Times New Roman" panose="02020603050405020304" pitchFamily="18" charset="0"/>
            </a:endParaRPr>
          </a:p>
          <a:p>
            <a:pPr fontAlgn="base">
              <a:lnSpc>
                <a:spcPct val="110000"/>
              </a:lnSpc>
              <a:spcAft>
                <a:spcPts val="800"/>
              </a:spcAft>
            </a:pPr>
            <a:r>
              <a:rPr lang="sv-SE" dirty="0">
                <a:effectLst/>
                <a:latin typeface="Calibri" panose="020F0502020204030204" pitchFamily="34" charset="0"/>
                <a:ea typeface="Times New Roman" panose="02020603050405020304" pitchFamily="18" charset="0"/>
                <a:cs typeface="Calibri" panose="020F0502020204030204" pitchFamily="34" charset="0"/>
              </a:rPr>
              <a:t>	1. Nydebuterad diabetes</a:t>
            </a:r>
            <a:endParaRPr lang="sv-SE" dirty="0">
              <a:effectLst/>
              <a:latin typeface="Calibri" panose="020F0502020204030204" pitchFamily="34" charset="0"/>
              <a:ea typeface="Times New Roman" panose="02020603050405020304" pitchFamily="18" charset="0"/>
              <a:cs typeface="Times New Roman" panose="02020603050405020304" pitchFamily="18" charset="0"/>
            </a:endParaRPr>
          </a:p>
          <a:p>
            <a:pPr fontAlgn="base">
              <a:lnSpc>
                <a:spcPct val="110000"/>
              </a:lnSpc>
              <a:spcAft>
                <a:spcPts val="800"/>
              </a:spcAft>
            </a:pPr>
            <a:r>
              <a:rPr lang="sv-SE" dirty="0">
                <a:effectLst/>
                <a:latin typeface="Calibri" panose="020F0502020204030204" pitchFamily="34" charset="0"/>
                <a:ea typeface="Times New Roman" panose="02020603050405020304" pitchFamily="18" charset="0"/>
                <a:cs typeface="Calibri" panose="020F0502020204030204" pitchFamily="34" charset="0"/>
              </a:rPr>
              <a:t>	2. Fraktur/benskörhet</a:t>
            </a:r>
            <a:endParaRPr lang="sv-SE" dirty="0">
              <a:effectLst/>
              <a:latin typeface="Calibri" panose="020F0502020204030204" pitchFamily="34" charset="0"/>
              <a:ea typeface="Times New Roman" panose="02020603050405020304" pitchFamily="18" charset="0"/>
              <a:cs typeface="Times New Roman" panose="02020603050405020304" pitchFamily="18" charset="0"/>
            </a:endParaRPr>
          </a:p>
          <a:p>
            <a:pPr fontAlgn="base">
              <a:lnSpc>
                <a:spcPct val="110000"/>
              </a:lnSpc>
              <a:spcAft>
                <a:spcPts val="800"/>
              </a:spcAft>
            </a:pPr>
            <a:r>
              <a:rPr lang="sv-SE" dirty="0">
                <a:effectLst/>
                <a:latin typeface="Calibri" panose="020F0502020204030204" pitchFamily="34" charset="0"/>
                <a:ea typeface="Times New Roman" panose="02020603050405020304" pitchFamily="18" charset="0"/>
                <a:cs typeface="Calibri" panose="020F0502020204030204" pitchFamily="34" charset="0"/>
              </a:rPr>
              <a:t>	3. Stroke eller akut hjärtinfarkt</a:t>
            </a:r>
            <a:endParaRPr lang="sv-SE"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800"/>
              </a:spcAft>
            </a:pPr>
            <a:r>
              <a:rPr lang="sv-SE" dirty="0">
                <a:effectLst/>
                <a:latin typeface="Calibri" panose="020F0502020204030204" pitchFamily="34" charset="0"/>
                <a:ea typeface="Times New Roman" panose="02020603050405020304" pitchFamily="18" charset="0"/>
              </a:rPr>
              <a:t>	4. Allvarlig infektion som kräver inneliggande 	</a:t>
            </a:r>
            <a:r>
              <a:rPr lang="sv-SE" sz="1800" dirty="0">
                <a:effectLst/>
                <a:latin typeface="Calibri" panose="020F0502020204030204" pitchFamily="34" charset="0"/>
                <a:ea typeface="Times New Roman" panose="02020603050405020304" pitchFamily="18" charset="0"/>
              </a:rPr>
              <a:t>vård</a:t>
            </a:r>
            <a:endParaRPr lang="sv-SE" dirty="0"/>
          </a:p>
        </p:txBody>
      </p:sp>
      <p:sp>
        <p:nvSpPr>
          <p:cNvPr id="17" name="textruta 16">
            <a:extLst>
              <a:ext uri="{FF2B5EF4-FFF2-40B4-BE49-F238E27FC236}">
                <a16:creationId xmlns:a16="http://schemas.microsoft.com/office/drawing/2014/main" id="{E9A47596-FA0A-7961-308A-34A4D23A727D}"/>
              </a:ext>
            </a:extLst>
          </p:cNvPr>
          <p:cNvSpPr txBox="1"/>
          <p:nvPr/>
        </p:nvSpPr>
        <p:spPr>
          <a:xfrm>
            <a:off x="6281868" y="1820724"/>
            <a:ext cx="5416108" cy="5037276"/>
          </a:xfrm>
          <a:prstGeom prst="rect">
            <a:avLst/>
          </a:prstGeom>
          <a:noFill/>
        </p:spPr>
        <p:txBody>
          <a:bodyPr wrap="square" rtlCol="0">
            <a:spAutoFit/>
          </a:bodyPr>
          <a:lstStyle/>
          <a:p>
            <a:pPr marL="285750" indent="-285750">
              <a:spcAft>
                <a:spcPts val="800"/>
              </a:spcAft>
              <a:buFont typeface="Arial" panose="020B0604020202020204" pitchFamily="34" charset="0"/>
              <a:buChar char="•"/>
            </a:pPr>
            <a:r>
              <a:rPr lang="sv-SE" sz="1800" dirty="0">
                <a:effectLst/>
              </a:rPr>
              <a:t>Andel patienter som startar behandling inom 24 timmar från att misstanke om GCA föreligger (enligt 1.4 ingång i vårdförloppet). </a:t>
            </a:r>
            <a:endParaRPr lang="sv-SE"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spcAft>
                <a:spcPts val="800"/>
              </a:spcAft>
              <a:buFont typeface="Arial" panose="020B0604020202020204" pitchFamily="34" charset="0"/>
              <a:buChar char="•"/>
            </a:pPr>
            <a:r>
              <a:rPr lang="sv-SE" sz="1800" dirty="0">
                <a:effectLst/>
              </a:rPr>
              <a:t>Andel patienter med GCA som vid 3-månaderskontroll har trappat ner kortisondos till 20 mg per dag eller mindre.</a:t>
            </a:r>
            <a:endParaRPr lang="sv-SE"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spcAft>
                <a:spcPts val="800"/>
              </a:spcAft>
              <a:buFont typeface="Arial" panose="020B0604020202020204" pitchFamily="34" charset="0"/>
              <a:buChar char="•"/>
            </a:pPr>
            <a:r>
              <a:rPr lang="sv-SE" sz="1800" dirty="0">
                <a:effectLst/>
              </a:rPr>
              <a:t>Andel patienter med diagnos jättecellsarterit (GCA) som fått sin diagnos efter användning av objektiv undersökningsmetod.</a:t>
            </a:r>
            <a:endParaRPr lang="sv-SE" dirty="0"/>
          </a:p>
          <a:p>
            <a:pPr marL="285750" indent="-285750">
              <a:spcAft>
                <a:spcPts val="800"/>
              </a:spcAft>
              <a:buFont typeface="Arial" panose="020B0604020202020204" pitchFamily="34" charset="0"/>
              <a:buChar char="•"/>
            </a:pPr>
            <a:r>
              <a:rPr lang="sv-SE" sz="1800" dirty="0">
                <a:effectLst/>
              </a:rPr>
              <a:t>Andel patienter med diagnos jättecellsarterit (GCA) som följs upp genom samtal med sjuksköterska eller läkare inom två månader från diagnos.</a:t>
            </a:r>
          </a:p>
          <a:p>
            <a:pPr marL="285750" indent="-285750">
              <a:spcAft>
                <a:spcPts val="800"/>
              </a:spcAft>
              <a:buFont typeface="Arial" panose="020B0604020202020204" pitchFamily="34" charset="0"/>
              <a:buChar char="•"/>
            </a:pPr>
            <a:r>
              <a:rPr lang="sv-SE" sz="1800" dirty="0">
                <a:effectLst/>
              </a:rPr>
              <a:t>Andel patienter med jättecellsarterit (GCA) som upplever god delaktighet i sin vård och behandling.</a:t>
            </a:r>
            <a:endParaRPr lang="sv-SE"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sv-SE"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sv-SE" dirty="0"/>
          </a:p>
        </p:txBody>
      </p:sp>
      <p:sp>
        <p:nvSpPr>
          <p:cNvPr id="10" name="textruta 9">
            <a:extLst>
              <a:ext uri="{FF2B5EF4-FFF2-40B4-BE49-F238E27FC236}">
                <a16:creationId xmlns:a16="http://schemas.microsoft.com/office/drawing/2014/main" id="{75E82926-0B0F-4B68-E9F0-8427A5591A3E}"/>
              </a:ext>
            </a:extLst>
          </p:cNvPr>
          <p:cNvSpPr txBox="1"/>
          <p:nvPr/>
        </p:nvSpPr>
        <p:spPr>
          <a:xfrm>
            <a:off x="10301680" y="136244"/>
            <a:ext cx="1551963" cy="276999"/>
          </a:xfrm>
          <a:prstGeom prst="rect">
            <a:avLst/>
          </a:prstGeom>
          <a:noFill/>
        </p:spPr>
        <p:txBody>
          <a:bodyPr wrap="square" rtlCol="0">
            <a:spAutoFit/>
          </a:bodyPr>
          <a:lstStyle/>
          <a:p>
            <a:r>
              <a:rPr lang="sv-SE" sz="1200" dirty="0" err="1">
                <a:solidFill>
                  <a:schemeClr val="bg1">
                    <a:lumMod val="65000"/>
                  </a:schemeClr>
                </a:solidFill>
              </a:rPr>
              <a:t>Jättecellsarterit</a:t>
            </a:r>
            <a:endParaRPr lang="sv-SE" sz="1200" dirty="0">
              <a:solidFill>
                <a:schemeClr val="bg1">
                  <a:lumMod val="65000"/>
                </a:schemeClr>
              </a:solidFill>
            </a:endParaRPr>
          </a:p>
        </p:txBody>
      </p:sp>
    </p:spTree>
    <p:extLst>
      <p:ext uri="{BB962C8B-B14F-4D97-AF65-F5344CB8AC3E}">
        <p14:creationId xmlns:p14="http://schemas.microsoft.com/office/powerpoint/2010/main" val="719549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2EBDD9F4-D66B-9C5F-351E-3431259A4090}"/>
              </a:ext>
            </a:extLst>
          </p:cNvPr>
          <p:cNvSpPr/>
          <p:nvPr/>
        </p:nvSpPr>
        <p:spPr>
          <a:xfrm>
            <a:off x="10404389" y="5548291"/>
            <a:ext cx="1787611" cy="10626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7" name="Object 6" hidden="1">
            <a:extLst>
              <a:ext uri="{FF2B5EF4-FFF2-40B4-BE49-F238E27FC236}">
                <a16:creationId xmlns:a16="http://schemas.microsoft.com/office/drawing/2014/main" id="{56E2D783-D7AD-45C1-86B6-2FC35A95126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7" name="Object 6" hidden="1">
                        <a:extLst>
                          <a:ext uri="{FF2B5EF4-FFF2-40B4-BE49-F238E27FC236}">
                            <a16:creationId xmlns:a16="http://schemas.microsoft.com/office/drawing/2014/main" id="{56E2D783-D7AD-45C1-86B6-2FC35A95126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D01E008-BBD9-458E-A1D7-A1D60B359424}"/>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6" name="Title 5">
            <a:extLst>
              <a:ext uri="{FF2B5EF4-FFF2-40B4-BE49-F238E27FC236}">
                <a16:creationId xmlns:a16="http://schemas.microsoft.com/office/drawing/2014/main" id="{9FFA5CDC-5724-410C-BB52-CB485B95F851}"/>
              </a:ext>
            </a:extLst>
          </p:cNvPr>
          <p:cNvSpPr>
            <a:spLocks noGrp="1"/>
          </p:cNvSpPr>
          <p:nvPr>
            <p:ph type="ctrTitle"/>
          </p:nvPr>
        </p:nvSpPr>
        <p:spPr>
          <a:xfrm>
            <a:off x="545433" y="452718"/>
            <a:ext cx="9144000" cy="609793"/>
          </a:xfrm>
        </p:spPr>
        <p:txBody>
          <a:bodyPr>
            <a:noAutofit/>
          </a:bodyPr>
          <a:lstStyle/>
          <a:p>
            <a:r>
              <a:rPr lang="sv-SE" dirty="0">
                <a:solidFill>
                  <a:srgbClr val="5A8695"/>
                </a:solidFill>
              </a:rPr>
              <a:t>Vad blir konsekvenserna?</a:t>
            </a:r>
          </a:p>
        </p:txBody>
      </p:sp>
      <p:sp>
        <p:nvSpPr>
          <p:cNvPr id="21" name="Rectangle 20">
            <a:extLst>
              <a:ext uri="{FF2B5EF4-FFF2-40B4-BE49-F238E27FC236}">
                <a16:creationId xmlns:a16="http://schemas.microsoft.com/office/drawing/2014/main" id="{3E0FFD61-48A6-4B7A-BD67-7DC59845871C}"/>
              </a:ext>
            </a:extLst>
          </p:cNvPr>
          <p:cNvSpPr/>
          <p:nvPr/>
        </p:nvSpPr>
        <p:spPr>
          <a:xfrm>
            <a:off x="545432" y="1301939"/>
            <a:ext cx="5550567" cy="4989373"/>
          </a:xfrm>
          <a:prstGeom prst="rect">
            <a:avLst/>
          </a:prstGeom>
          <a:solidFill>
            <a:schemeClr val="bg1"/>
          </a:solidFill>
          <a:ln w="3175">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lvl="0">
              <a:defRPr/>
            </a:pPr>
            <a:r>
              <a:rPr lang="sv-SE" sz="2400" b="1" dirty="0">
                <a:solidFill>
                  <a:srgbClr val="000000"/>
                </a:solidFill>
              </a:rPr>
              <a:t>Fördelar/vinster</a:t>
            </a:r>
          </a:p>
          <a:p>
            <a:pPr marL="457200" indent="-457200">
              <a:spcAft>
                <a:spcPts val="800"/>
              </a:spcAft>
              <a:buFont typeface="Arial" panose="020B0604020202020204" pitchFamily="34" charset="0"/>
              <a:buChar char="•"/>
            </a:pPr>
            <a:r>
              <a:rPr lang="sv-SE" dirty="0">
                <a:solidFill>
                  <a:schemeClr val="tx1"/>
                </a:solidFill>
                <a:cs typeface="Arial" panose="020B0604020202020204" pitchFamily="34" charset="0"/>
              </a:rPr>
              <a:t>Kortare tid till utredning och behandling samt minskad sjukdomsaktivitet</a:t>
            </a:r>
          </a:p>
          <a:p>
            <a:pPr marL="457200" indent="-457200">
              <a:spcAft>
                <a:spcPts val="800"/>
              </a:spcAft>
              <a:buFont typeface="Arial" panose="020B0604020202020204" pitchFamily="34" charset="0"/>
              <a:buChar char="•"/>
            </a:pPr>
            <a:r>
              <a:rPr lang="sv-SE" dirty="0">
                <a:solidFill>
                  <a:schemeClr val="tx1"/>
                </a:solidFill>
                <a:cs typeface="Arial" panose="020B0604020202020204" pitchFamily="34" charset="0"/>
              </a:rPr>
              <a:t>Minskade akuta och långsiktiga sjukdoms- eller behandlingsrelaterade komplikationer</a:t>
            </a:r>
          </a:p>
          <a:p>
            <a:pPr marL="457200" indent="-457200">
              <a:spcAft>
                <a:spcPts val="800"/>
              </a:spcAft>
              <a:buFont typeface="Arial" panose="020B0604020202020204" pitchFamily="34" charset="0"/>
              <a:buChar char="•"/>
            </a:pPr>
            <a:r>
              <a:rPr lang="sv-SE" dirty="0">
                <a:solidFill>
                  <a:schemeClr val="tx1"/>
                </a:solidFill>
                <a:cs typeface="Arial" panose="020B0604020202020204" pitchFamily="34" charset="0"/>
              </a:rPr>
              <a:t>Huvudsakligen primärvård med konsultation</a:t>
            </a:r>
          </a:p>
          <a:p>
            <a:pPr marL="457200" indent="-457200">
              <a:spcAft>
                <a:spcPts val="800"/>
              </a:spcAft>
              <a:buFont typeface="Arial" panose="020B0604020202020204" pitchFamily="34" charset="0"/>
              <a:buChar char="•"/>
            </a:pPr>
            <a:r>
              <a:rPr lang="sv-SE" dirty="0">
                <a:solidFill>
                  <a:schemeClr val="tx1"/>
                </a:solidFill>
                <a:cs typeface="Arial" panose="020B0604020202020204" pitchFamily="34" charset="0"/>
              </a:rPr>
              <a:t>Ultraljud av </a:t>
            </a:r>
            <a:r>
              <a:rPr lang="sv-SE" dirty="0" err="1">
                <a:solidFill>
                  <a:schemeClr val="tx1"/>
                </a:solidFill>
                <a:cs typeface="Arial" panose="020B0604020202020204" pitchFamily="34" charset="0"/>
              </a:rPr>
              <a:t>temporaliskärl</a:t>
            </a:r>
            <a:r>
              <a:rPr lang="sv-SE" dirty="0">
                <a:solidFill>
                  <a:schemeClr val="tx1"/>
                </a:solidFill>
                <a:cs typeface="Arial" panose="020B0604020202020204" pitchFamily="34" charset="0"/>
              </a:rPr>
              <a:t> kan innebära besparingar, men fler reumatologer behöver lära sig metoden</a:t>
            </a:r>
          </a:p>
          <a:p>
            <a:pPr>
              <a:spcAft>
                <a:spcPts val="800"/>
              </a:spcAft>
            </a:pPr>
            <a:endParaRPr lang="sv-SE" dirty="0">
              <a:solidFill>
                <a:schemeClr val="tx1"/>
              </a:solidFill>
              <a:cs typeface="Arial" panose="020B0604020202020204" pitchFamily="34" charset="0"/>
            </a:endParaRPr>
          </a:p>
          <a:p>
            <a:pPr marL="457200" indent="-457200">
              <a:spcAft>
                <a:spcPts val="800"/>
              </a:spcAft>
              <a:buFont typeface="Arial" panose="020B0604020202020204" pitchFamily="34" charset="0"/>
              <a:buChar char="•"/>
            </a:pPr>
            <a:r>
              <a:rPr lang="sv-SE" dirty="0">
                <a:solidFill>
                  <a:schemeClr val="tx1"/>
                </a:solidFill>
                <a:cs typeface="Arial" panose="020B0604020202020204" pitchFamily="34" charset="0"/>
              </a:rPr>
              <a:t>Strukturerad sjuksköterskeledd patientuppföljning </a:t>
            </a:r>
            <a:r>
              <a:rPr lang="sv-SE" dirty="0">
                <a:solidFill>
                  <a:schemeClr val="tx1"/>
                </a:solidFill>
                <a:cs typeface="Arial" panose="020B0604020202020204" pitchFamily="34" charset="0"/>
                <a:sym typeface="Wingdings" panose="05000000000000000000" pitchFamily="2" charset="2"/>
              </a:rPr>
              <a:t> behov av digital n</a:t>
            </a:r>
            <a:r>
              <a:rPr lang="sv-SE" dirty="0">
                <a:solidFill>
                  <a:schemeClr val="tx1"/>
                </a:solidFill>
                <a:cs typeface="Arial" panose="020B0604020202020204" pitchFamily="34" charset="0"/>
              </a:rPr>
              <a:t>ationell sjuksköterskeutbildning</a:t>
            </a:r>
          </a:p>
          <a:p>
            <a:pPr marL="457200" indent="-457200">
              <a:spcAft>
                <a:spcPts val="800"/>
              </a:spcAft>
              <a:buFont typeface="Arial" panose="020B0604020202020204" pitchFamily="34" charset="0"/>
              <a:buChar char="•"/>
            </a:pPr>
            <a:r>
              <a:rPr lang="sv-SE" dirty="0">
                <a:solidFill>
                  <a:schemeClr val="tx1"/>
                </a:solidFill>
                <a:cs typeface="Arial" panose="020B0604020202020204" pitchFamily="34" charset="0"/>
              </a:rPr>
              <a:t>Kostnaden för strukturerad uppföljning uppvägs av minskade kostnader för behandlingskomplikationer</a:t>
            </a:r>
          </a:p>
        </p:txBody>
      </p:sp>
      <p:sp>
        <p:nvSpPr>
          <p:cNvPr id="9" name="Rectangle 8">
            <a:extLst>
              <a:ext uri="{FF2B5EF4-FFF2-40B4-BE49-F238E27FC236}">
                <a16:creationId xmlns:a16="http://schemas.microsoft.com/office/drawing/2014/main" id="{B0B07D15-DBC9-4A8D-93AF-5B2C4F8F0C21}"/>
              </a:ext>
            </a:extLst>
          </p:cNvPr>
          <p:cNvSpPr/>
          <p:nvPr/>
        </p:nvSpPr>
        <p:spPr>
          <a:xfrm>
            <a:off x="6895070" y="1301938"/>
            <a:ext cx="4751497" cy="4989373"/>
          </a:xfrm>
          <a:prstGeom prst="rect">
            <a:avLst/>
          </a:prstGeom>
          <a:solidFill>
            <a:schemeClr val="bg1"/>
          </a:solidFill>
          <a:ln w="3175">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lvl="0">
              <a:defRPr/>
            </a:pPr>
            <a:r>
              <a:rPr lang="sv-SE" sz="2400" b="1" dirty="0">
                <a:solidFill>
                  <a:srgbClr val="000000"/>
                </a:solidFill>
              </a:rPr>
              <a:t>Ev. risker/svårigheter</a:t>
            </a:r>
          </a:p>
          <a:p>
            <a:pPr marL="285750" lvl="0" indent="-285750">
              <a:spcBef>
                <a:spcPts val="600"/>
              </a:spcBef>
              <a:buFont typeface="Arial" panose="020B0604020202020204" pitchFamily="34" charset="0"/>
              <a:buChar char="•"/>
              <a:defRPr/>
            </a:pPr>
            <a:r>
              <a:rPr lang="sv-SE" dirty="0">
                <a:solidFill>
                  <a:schemeClr val="tx1"/>
                </a:solidFill>
              </a:rPr>
              <a:t>Införandet av vårdförloppet innebär inga risker </a:t>
            </a:r>
          </a:p>
          <a:p>
            <a:pPr marL="285750" lvl="0" indent="-285750">
              <a:spcBef>
                <a:spcPts val="600"/>
              </a:spcBef>
              <a:buFont typeface="Arial" panose="020B0604020202020204" pitchFamily="34" charset="0"/>
              <a:buChar char="•"/>
              <a:defRPr/>
            </a:pPr>
            <a:r>
              <a:rPr lang="sv-SE" dirty="0">
                <a:solidFill>
                  <a:schemeClr val="tx1"/>
                </a:solidFill>
              </a:rPr>
              <a:t>Eventuella svårigheter</a:t>
            </a:r>
          </a:p>
          <a:p>
            <a:pPr marL="742950" lvl="1" indent="-285750">
              <a:spcBef>
                <a:spcPts val="600"/>
              </a:spcBef>
              <a:buFont typeface="Arial" panose="020B0604020202020204" pitchFamily="34" charset="0"/>
              <a:buChar char="•"/>
              <a:defRPr/>
            </a:pPr>
            <a:r>
              <a:rPr lang="sv-SE" dirty="0">
                <a:solidFill>
                  <a:schemeClr val="tx1"/>
                </a:solidFill>
              </a:rPr>
              <a:t>Kompetens</a:t>
            </a:r>
          </a:p>
          <a:p>
            <a:pPr marL="742950" lvl="1" indent="-285750">
              <a:spcBef>
                <a:spcPts val="600"/>
              </a:spcBef>
              <a:buFont typeface="Arial" panose="020B0604020202020204" pitchFamily="34" charset="0"/>
              <a:buChar char="•"/>
              <a:defRPr/>
            </a:pPr>
            <a:r>
              <a:rPr lang="sv-SE" b="0" i="0" u="none" strike="noStrike" dirty="0">
                <a:solidFill>
                  <a:srgbClr val="000000"/>
                </a:solidFill>
                <a:effectLst/>
              </a:rPr>
              <a:t>Utmaning att utveckla ökad ultraljudskompetens inom reumatologi för diagnosticering av GCA (ultraljud av </a:t>
            </a:r>
            <a:r>
              <a:rPr lang="sv-SE" b="0" i="0" u="none" strike="noStrike" dirty="0" err="1">
                <a:solidFill>
                  <a:srgbClr val="000000"/>
                </a:solidFill>
                <a:effectLst/>
              </a:rPr>
              <a:t>temporalisartärer</a:t>
            </a:r>
            <a:r>
              <a:rPr lang="sv-SE" b="0" i="0" u="none" strike="noStrike" dirty="0">
                <a:solidFill>
                  <a:srgbClr val="000000"/>
                </a:solidFill>
                <a:effectLst/>
              </a:rPr>
              <a:t>)</a:t>
            </a:r>
            <a:endParaRPr lang="sv-SE" dirty="0">
              <a:solidFill>
                <a:schemeClr val="tx1"/>
              </a:solidFill>
            </a:endParaRPr>
          </a:p>
          <a:p>
            <a:pPr marL="742950" lvl="1" indent="-285750">
              <a:spcBef>
                <a:spcPts val="600"/>
              </a:spcBef>
              <a:buFont typeface="Arial" panose="020B0604020202020204" pitchFamily="34" charset="0"/>
              <a:buChar char="•"/>
              <a:defRPr/>
            </a:pPr>
            <a:r>
              <a:rPr lang="sv-SE" dirty="0">
                <a:solidFill>
                  <a:schemeClr val="tx1"/>
                </a:solidFill>
              </a:rPr>
              <a:t>Access till ögonläkare i akuta skeden</a:t>
            </a:r>
          </a:p>
          <a:p>
            <a:pPr marL="742950" lvl="1" indent="-285750">
              <a:spcBef>
                <a:spcPts val="600"/>
              </a:spcBef>
              <a:buFont typeface="Arial" panose="020B0604020202020204" pitchFamily="34" charset="0"/>
              <a:buChar char="•"/>
              <a:defRPr/>
            </a:pPr>
            <a:r>
              <a:rPr lang="sv-SE" dirty="0">
                <a:solidFill>
                  <a:schemeClr val="tx1"/>
                </a:solidFill>
              </a:rPr>
              <a:t>Access till kirurg för biopsi</a:t>
            </a:r>
          </a:p>
          <a:p>
            <a:pPr marL="742950" lvl="1" indent="-285750">
              <a:spcBef>
                <a:spcPts val="600"/>
              </a:spcBef>
              <a:buFont typeface="Arial" panose="020B0604020202020204" pitchFamily="34" charset="0"/>
              <a:buChar char="•"/>
              <a:defRPr/>
            </a:pPr>
            <a:r>
              <a:rPr lang="sv-SE" dirty="0">
                <a:solidFill>
                  <a:schemeClr val="tx1"/>
                </a:solidFill>
              </a:rPr>
              <a:t>Att samordna och leverera strukturerad uppföljning i tid</a:t>
            </a:r>
          </a:p>
        </p:txBody>
      </p:sp>
      <p:pic>
        <p:nvPicPr>
          <p:cNvPr id="3" name="Picture 2" descr="A close up of a logo&#10;&#10;Description automatically generated">
            <a:extLst>
              <a:ext uri="{FF2B5EF4-FFF2-40B4-BE49-F238E27FC236}">
                <a16:creationId xmlns:a16="http://schemas.microsoft.com/office/drawing/2014/main" id="{6506CDB5-7F3F-4DAF-B872-1BC8872ABD7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096000" y="3379659"/>
            <a:ext cx="833932" cy="833932"/>
          </a:xfrm>
          <a:prstGeom prst="rect">
            <a:avLst/>
          </a:prstGeom>
        </p:spPr>
      </p:pic>
    </p:spTree>
    <p:extLst>
      <p:ext uri="{BB962C8B-B14F-4D97-AF65-F5344CB8AC3E}">
        <p14:creationId xmlns:p14="http://schemas.microsoft.com/office/powerpoint/2010/main" val="22543392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9EDBF0D1-AEB5-10F8-28A0-F0F2A3A08E6C}"/>
              </a:ext>
            </a:extLst>
          </p:cNvPr>
          <p:cNvSpPr/>
          <p:nvPr/>
        </p:nvSpPr>
        <p:spPr>
          <a:xfrm>
            <a:off x="10404389" y="5548291"/>
            <a:ext cx="1787611" cy="10626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4" name="Object 3" hidden="1">
            <a:extLst>
              <a:ext uri="{FF2B5EF4-FFF2-40B4-BE49-F238E27FC236}">
                <a16:creationId xmlns:a16="http://schemas.microsoft.com/office/drawing/2014/main" id="{B8564D2F-45CC-4D11-B1EF-80B21B99A4A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a:extLst>
                          <a:ext uri="{FF2B5EF4-FFF2-40B4-BE49-F238E27FC236}">
                            <a16:creationId xmlns:a16="http://schemas.microsoft.com/office/drawing/2014/main" id="{B8564D2F-45CC-4D11-B1EF-80B21B99A4A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B21C52E-9F03-416F-B9DA-51DBF7EF0172}"/>
              </a:ext>
            </a:extLst>
          </p:cNvPr>
          <p:cNvSpPr>
            <a:spLocks noGrp="1"/>
          </p:cNvSpPr>
          <p:nvPr>
            <p:ph type="ctrTitle"/>
          </p:nvPr>
        </p:nvSpPr>
        <p:spPr>
          <a:xfrm>
            <a:off x="871441" y="717819"/>
            <a:ext cx="9517333" cy="609793"/>
          </a:xfrm>
        </p:spPr>
        <p:txBody>
          <a:bodyPr>
            <a:noAutofit/>
          </a:bodyPr>
          <a:lstStyle/>
          <a:p>
            <a:r>
              <a:rPr lang="sv-SE" sz="2800" dirty="0"/>
              <a:t>Personcentrerat och sammanhållet vårdförlopp för Jättecellsarterit, GCA</a:t>
            </a:r>
          </a:p>
        </p:txBody>
      </p:sp>
      <p:sp>
        <p:nvSpPr>
          <p:cNvPr id="8" name="Rectangle 20">
            <a:extLst>
              <a:ext uri="{FF2B5EF4-FFF2-40B4-BE49-F238E27FC236}">
                <a16:creationId xmlns:a16="http://schemas.microsoft.com/office/drawing/2014/main" id="{3E0FFD61-48A6-4B7A-BD67-7DC59845871C}"/>
              </a:ext>
            </a:extLst>
          </p:cNvPr>
          <p:cNvSpPr/>
          <p:nvPr/>
        </p:nvSpPr>
        <p:spPr>
          <a:xfrm>
            <a:off x="1023549" y="2153265"/>
            <a:ext cx="4896000" cy="4382515"/>
          </a:xfrm>
          <a:prstGeom prst="rect">
            <a:avLst/>
          </a:prstGeom>
          <a:solidFill>
            <a:schemeClr val="bg1"/>
          </a:solidFill>
          <a:ln>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a:lnSpc>
                <a:spcPct val="110000"/>
              </a:lnSpc>
              <a:spcAft>
                <a:spcPts val="1100"/>
              </a:spcAft>
            </a:pPr>
            <a:r>
              <a:rPr lang="sv-SE"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Vårdförloppet har fyra huvudsakliga mål:  </a:t>
            </a:r>
            <a:endParaRPr lang="sv-SE" sz="18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25000"/>
              </a:lnSpc>
              <a:spcAft>
                <a:spcPts val="800"/>
              </a:spcAft>
              <a:buFont typeface="Symbol" panose="05050102010706020507" pitchFamily="18" charset="2"/>
              <a:buChar char=""/>
            </a:pPr>
            <a:r>
              <a:rPr lang="sv-SE"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minska tiden från misstanke om GCA till insättning av behandling, påbörjad utredning och tid till uppnådd låg sjukdomsaktivitet </a:t>
            </a:r>
            <a:endParaRPr lang="sv-SE"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25000"/>
              </a:lnSpc>
              <a:spcAft>
                <a:spcPts val="800"/>
              </a:spcAft>
              <a:buFont typeface="Symbol" panose="05050102010706020507" pitchFamily="18" charset="2"/>
              <a:buChar char=""/>
            </a:pPr>
            <a:r>
              <a:rPr lang="sv-SE"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säkerställa att rätt patienter blir utredda och behandlade</a:t>
            </a:r>
            <a:endParaRPr lang="sv-SE"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25000"/>
              </a:lnSpc>
              <a:spcAft>
                <a:spcPts val="800"/>
              </a:spcAft>
              <a:buFont typeface="Symbol" panose="05050102010706020507" pitchFamily="18" charset="2"/>
              <a:buChar char=""/>
            </a:pPr>
            <a:r>
              <a:rPr lang="sv-SE"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minska andelen patienter som får såväl akuta som långsiktiga sjukdoms- eller behandlingsrelaterade komplikationer</a:t>
            </a:r>
            <a:endParaRPr lang="sv-SE"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25000"/>
              </a:lnSpc>
              <a:spcAft>
                <a:spcPts val="800"/>
              </a:spcAft>
              <a:buFont typeface="Symbol" panose="05050102010706020507" pitchFamily="18" charset="2"/>
              <a:buChar char=""/>
            </a:pPr>
            <a:r>
              <a:rPr lang="sv-SE"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öka patientens delaktighet i sin vård och behandling. </a:t>
            </a:r>
            <a:endParaRPr kumimoji="0" lang="sv-SE"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B0B07D15-DBC9-4A8D-93AF-5B2C4F8F0C21}"/>
              </a:ext>
            </a:extLst>
          </p:cNvPr>
          <p:cNvSpPr/>
          <p:nvPr/>
        </p:nvSpPr>
        <p:spPr>
          <a:xfrm>
            <a:off x="6692581" y="2153264"/>
            <a:ext cx="4896000" cy="4382515"/>
          </a:xfrm>
          <a:prstGeom prst="rect">
            <a:avLst/>
          </a:prstGeom>
          <a:solidFill>
            <a:schemeClr val="bg1"/>
          </a:solidFill>
          <a:ln>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marR="0" lvl="0" defTabSz="914400" rtl="0" eaLnBrk="1" fontAlgn="auto" latinLnBrk="0" hangingPunct="1">
              <a:spcBef>
                <a:spcPts val="600"/>
              </a:spcBef>
              <a:buClrTx/>
              <a:buSzTx/>
              <a:tabLst/>
              <a:defRPr/>
            </a:pPr>
            <a:r>
              <a:rPr lang="sv-SE" b="1" dirty="0">
                <a:solidFill>
                  <a:srgbClr val="000000"/>
                </a:solidFill>
                <a:latin typeface="Calibri" panose="020F0502020204030204"/>
                <a:ea typeface="Calibri" panose="020F0502020204030204" pitchFamily="34" charset="0"/>
                <a:cs typeface="Arial" panose="020B0604020202020204" pitchFamily="34" charset="0"/>
              </a:rPr>
              <a:t>Vårdförloppets huvudsakliga åtgärder: </a:t>
            </a:r>
          </a:p>
          <a:p>
            <a:pPr marL="342900" marR="0" lvl="0" indent="-342900" defTabSz="914400" rtl="0" eaLnBrk="1" fontAlgn="auto" latinLnBrk="0" hangingPunct="1">
              <a:spcBef>
                <a:spcPts val="600"/>
              </a:spcBef>
              <a:buClrTx/>
              <a:buSzTx/>
              <a:buFont typeface="Arial" panose="020B0604020202020204" pitchFamily="34" charset="0"/>
              <a:buChar char="•"/>
              <a:tabLst/>
              <a:defRPr/>
            </a:pPr>
            <a:r>
              <a:rPr lang="sv-SE" dirty="0">
                <a:solidFill>
                  <a:srgbClr val="000000"/>
                </a:solidFill>
                <a:latin typeface="Calibri" panose="020F0502020204030204"/>
                <a:ea typeface="Calibri" panose="020F0502020204030204" pitchFamily="34" charset="0"/>
                <a:cs typeface="Arial" panose="020B0604020202020204" pitchFamily="34" charset="0"/>
              </a:rPr>
              <a:t>Omedelbar insättning av behandling vid misstanke</a:t>
            </a:r>
          </a:p>
          <a:p>
            <a:pPr marL="342900" marR="0" lvl="0" indent="-342900" defTabSz="914400" rtl="0" eaLnBrk="1" fontAlgn="auto" latinLnBrk="0" hangingPunct="1">
              <a:spcBef>
                <a:spcPts val="600"/>
              </a:spcBef>
              <a:buClrTx/>
              <a:buSzTx/>
              <a:buFont typeface="Arial" panose="020B0604020202020204" pitchFamily="34" charset="0"/>
              <a:buChar char="•"/>
              <a:tabLst/>
              <a:defRPr/>
            </a:pPr>
            <a:r>
              <a:rPr lang="sv-SE" dirty="0">
                <a:solidFill>
                  <a:srgbClr val="000000"/>
                </a:solidFill>
                <a:latin typeface="Calibri" panose="020F0502020204030204"/>
                <a:ea typeface="Calibri" panose="020F0502020204030204" pitchFamily="34" charset="0"/>
                <a:cs typeface="Arial" panose="020B0604020202020204" pitchFamily="34" charset="0"/>
              </a:rPr>
              <a:t>Involvering av läkare inom reumatologisk specialiserad vård</a:t>
            </a:r>
          </a:p>
          <a:p>
            <a:pPr marL="342900" marR="0" lvl="0" indent="-342900" defTabSz="914400" rtl="0" eaLnBrk="1" fontAlgn="auto" latinLnBrk="0" hangingPunct="1">
              <a:spcBef>
                <a:spcPts val="600"/>
              </a:spcBef>
              <a:buClrTx/>
              <a:buSzTx/>
              <a:buFont typeface="Arial" panose="020B0604020202020204" pitchFamily="34" charset="0"/>
              <a:buChar char="•"/>
              <a:tabLst/>
              <a:defRPr/>
            </a:pPr>
            <a:r>
              <a:rPr lang="sv-SE" dirty="0">
                <a:solidFill>
                  <a:srgbClr val="000000"/>
                </a:solidFill>
                <a:latin typeface="Calibri" panose="020F0502020204030204"/>
                <a:ea typeface="Calibri" panose="020F0502020204030204" pitchFamily="34" charset="0"/>
                <a:cs typeface="Arial" panose="020B0604020202020204" pitchFamily="34" charset="0"/>
              </a:rPr>
              <a:t>Information till patienten </a:t>
            </a:r>
          </a:p>
          <a:p>
            <a:pPr marL="342900" marR="0" lvl="0" indent="-342900" defTabSz="914400" rtl="0" eaLnBrk="1" fontAlgn="auto" latinLnBrk="0" hangingPunct="1">
              <a:spcBef>
                <a:spcPts val="600"/>
              </a:spcBef>
              <a:buClrTx/>
              <a:buSzTx/>
              <a:buFont typeface="Arial" panose="020B0604020202020204" pitchFamily="34" charset="0"/>
              <a:buChar char="•"/>
              <a:tabLst/>
              <a:defRPr/>
            </a:pPr>
            <a:r>
              <a:rPr lang="sv-SE" dirty="0">
                <a:solidFill>
                  <a:srgbClr val="000000"/>
                </a:solidFill>
                <a:latin typeface="Calibri" panose="020F0502020204030204"/>
                <a:ea typeface="Calibri" panose="020F0502020204030204" pitchFamily="34" charset="0"/>
                <a:cs typeface="Arial" panose="020B0604020202020204" pitchFamily="34" charset="0"/>
              </a:rPr>
              <a:t>Inte fördröjer behandling – alvarliga konsekvenser</a:t>
            </a:r>
          </a:p>
          <a:p>
            <a:pPr marL="342900" marR="0" lvl="0" indent="-342900" defTabSz="914400" rtl="0" eaLnBrk="1" fontAlgn="auto" latinLnBrk="0" hangingPunct="1">
              <a:spcBef>
                <a:spcPts val="600"/>
              </a:spcBef>
              <a:buClrTx/>
              <a:buSzTx/>
              <a:buFont typeface="Arial" panose="020B0604020202020204" pitchFamily="34" charset="0"/>
              <a:buChar char="•"/>
              <a:tabLst/>
              <a:defRPr/>
            </a:pPr>
            <a:r>
              <a:rPr kumimoji="0" lang="sv-SE"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Strukturerad upp</a:t>
            </a:r>
            <a:r>
              <a:rPr lang="sv-SE" dirty="0">
                <a:solidFill>
                  <a:srgbClr val="000000"/>
                </a:solidFill>
                <a:latin typeface="Calibri" panose="020F0502020204030204"/>
                <a:ea typeface="Calibri" panose="020F0502020204030204" pitchFamily="34" charset="0"/>
                <a:cs typeface="Arial" panose="020B0604020202020204" pitchFamily="34" charset="0"/>
              </a:rPr>
              <a:t>följning </a:t>
            </a:r>
            <a:endParaRPr kumimoji="0" lang="sv-SE"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endParaRPr>
          </a:p>
          <a:p>
            <a:pPr marL="342900" marR="0" lvl="0" indent="-342900" defTabSz="914400" rtl="0" eaLnBrk="1" fontAlgn="auto" latinLnBrk="0" hangingPunct="1">
              <a:spcBef>
                <a:spcPts val="600"/>
              </a:spcBef>
              <a:buClrTx/>
              <a:buSzTx/>
              <a:buFont typeface="Arial" panose="020B0604020202020204" pitchFamily="34" charset="0"/>
              <a:buChar char="•"/>
              <a:tabLst/>
              <a:defRPr/>
            </a:pPr>
            <a:r>
              <a:rPr lang="sv-SE" dirty="0">
                <a:solidFill>
                  <a:srgbClr val="000000"/>
                </a:solidFill>
                <a:latin typeface="Calibri" panose="020F0502020204030204"/>
                <a:ea typeface="Calibri" panose="020F0502020204030204" pitchFamily="34" charset="0"/>
                <a:cs typeface="Arial" panose="020B0604020202020204" pitchFamily="34" charset="0"/>
              </a:rPr>
              <a:t>Objektiv diagnos med antingen biopsi eller ultraljud</a:t>
            </a:r>
          </a:p>
          <a:p>
            <a:pPr marL="342900" marR="0" lvl="0" indent="-342900" defTabSz="914400" rtl="0" eaLnBrk="1" fontAlgn="auto" latinLnBrk="0" hangingPunct="1">
              <a:spcBef>
                <a:spcPts val="600"/>
              </a:spcBef>
              <a:buClrTx/>
              <a:buSzTx/>
              <a:buFont typeface="Arial" panose="020B0604020202020204" pitchFamily="34" charset="0"/>
              <a:buChar char="•"/>
              <a:tabLst/>
              <a:defRPr/>
            </a:pPr>
            <a:r>
              <a:rPr kumimoji="0" lang="sv-SE"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Patienten engageras och är delaktig i hela sjukdomsförloppet</a:t>
            </a:r>
          </a:p>
          <a:p>
            <a:pPr lvl="0">
              <a:lnSpc>
                <a:spcPct val="115000"/>
              </a:lnSpc>
              <a:defRPr/>
            </a:pPr>
            <a:endParaRPr lang="sv-SE" sz="2000" dirty="0">
              <a:solidFill>
                <a:srgbClr val="000000"/>
              </a:solidFill>
              <a:ea typeface="Calibri" panose="020F0502020204030204" pitchFamily="34" charset="0"/>
              <a:cs typeface="Arial" panose="020B0604020202020204" pitchFamily="34" charset="0"/>
            </a:endParaRPr>
          </a:p>
        </p:txBody>
      </p:sp>
      <p:sp>
        <p:nvSpPr>
          <p:cNvPr id="12" name="Rektangel 11">
            <a:extLst>
              <a:ext uri="{FF2B5EF4-FFF2-40B4-BE49-F238E27FC236}">
                <a16:creationId xmlns:a16="http://schemas.microsoft.com/office/drawing/2014/main" id="{2BDF53FC-FB81-B482-0E8A-B14919481220}"/>
              </a:ext>
            </a:extLst>
          </p:cNvPr>
          <p:cNvSpPr/>
          <p:nvPr/>
        </p:nvSpPr>
        <p:spPr>
          <a:xfrm>
            <a:off x="871441" y="1448050"/>
            <a:ext cx="10308008" cy="584775"/>
          </a:xfrm>
          <a:prstGeom prst="rect">
            <a:avLst/>
          </a:prstGeom>
        </p:spPr>
        <p:txBody>
          <a:bodyPr wrap="square">
            <a:spAutoFit/>
          </a:bodyPr>
          <a:lstStyle/>
          <a:p>
            <a:pPr>
              <a:defRPr/>
            </a:pPr>
            <a:r>
              <a:rPr kumimoji="0" lang="sv-SE" sz="1600" b="0" i="1" u="none" strike="noStrike" kern="1200" cap="none" spc="0" normalizeH="0" baseline="0" noProof="0" dirty="0">
                <a:ln>
                  <a:noFill/>
                </a:ln>
                <a:solidFill>
                  <a:srgbClr val="377D7A"/>
                </a:solidFill>
                <a:effectLst/>
                <a:uLnTx/>
                <a:uFillTx/>
                <a:latin typeface="Calibri" panose="020F0502020204030204"/>
                <a:ea typeface="+mn-ea"/>
                <a:cs typeface="+mn-cs"/>
              </a:rPr>
              <a:t>Vårdförloppet </a:t>
            </a:r>
            <a:r>
              <a:rPr kumimoji="0" lang="sv-SE" sz="1600" b="1" i="1" u="none" strike="noStrike" kern="1200" cap="none" spc="0" normalizeH="0" baseline="0" noProof="0" dirty="0">
                <a:ln>
                  <a:noFill/>
                </a:ln>
                <a:solidFill>
                  <a:srgbClr val="377D7A"/>
                </a:solidFill>
                <a:effectLst/>
                <a:uLnTx/>
                <a:uFillTx/>
                <a:latin typeface="Calibri" panose="020F0502020204030204"/>
                <a:ea typeface="+mn-ea"/>
                <a:cs typeface="+mn-cs"/>
              </a:rPr>
              <a:t>inleds</a:t>
            </a:r>
            <a:r>
              <a:rPr kumimoji="0" lang="sv-SE" sz="1600" b="0" i="1" u="none" strike="noStrike" kern="1200" cap="none" spc="0" normalizeH="0" baseline="0" noProof="0" dirty="0">
                <a:ln>
                  <a:noFill/>
                </a:ln>
                <a:solidFill>
                  <a:srgbClr val="377D7A"/>
                </a:solidFill>
                <a:effectLst/>
                <a:uLnTx/>
                <a:uFillTx/>
                <a:latin typeface="Calibri" panose="020F0502020204030204"/>
                <a:ea typeface="+mn-ea"/>
                <a:cs typeface="+mn-cs"/>
              </a:rPr>
              <a:t> vid </a:t>
            </a:r>
            <a:r>
              <a:rPr lang="sv-SE" sz="1600" i="1" dirty="0">
                <a:solidFill>
                  <a:srgbClr val="377D7A"/>
                </a:solidFill>
                <a:latin typeface="Calibri" panose="020F0502020204030204"/>
              </a:rPr>
              <a:t>misstanke om </a:t>
            </a:r>
            <a:r>
              <a:rPr lang="en-SE" sz="1600" i="1" dirty="0">
                <a:solidFill>
                  <a:srgbClr val="377D7A"/>
                </a:solidFill>
                <a:latin typeface="Calibri" panose="020F0502020204030204"/>
              </a:rPr>
              <a:t>GCA och </a:t>
            </a:r>
            <a:r>
              <a:rPr lang="en-SE" sz="1600" b="1" i="1" dirty="0">
                <a:solidFill>
                  <a:srgbClr val="377D7A"/>
                </a:solidFill>
                <a:latin typeface="Calibri" panose="020F0502020204030204"/>
              </a:rPr>
              <a:t>avslutas</a:t>
            </a:r>
            <a:r>
              <a:rPr lang="en-SE" sz="1600" i="1" dirty="0">
                <a:solidFill>
                  <a:srgbClr val="377D7A"/>
                </a:solidFill>
                <a:latin typeface="Calibri" panose="020F0502020204030204"/>
              </a:rPr>
              <a:t> när patienten haft uppföljningsbesök sex månader efter diagnos. Vårdförloppet avser förstagångsinsjuknande</a:t>
            </a:r>
            <a:r>
              <a:rPr lang="sv-SE" sz="1600" i="1" dirty="0">
                <a:solidFill>
                  <a:srgbClr val="377D7A"/>
                </a:solidFill>
                <a:latin typeface="Calibri" panose="020F0502020204030204"/>
              </a:rPr>
              <a:t>.</a:t>
            </a:r>
            <a:endParaRPr kumimoji="0" lang="sv-SE" sz="1600" b="0" i="0" u="none" strike="noStrike" kern="1200" cap="none" spc="0" normalizeH="0" baseline="0" noProof="0" dirty="0">
              <a:ln>
                <a:noFill/>
              </a:ln>
              <a:solidFill>
                <a:srgbClr val="377D7A"/>
              </a:solidFill>
              <a:effectLst/>
              <a:uLnTx/>
              <a:uFillTx/>
              <a:latin typeface="Calibri" panose="020F0502020204030204"/>
              <a:ea typeface="+mn-ea"/>
              <a:cs typeface="+mn-cs"/>
            </a:endParaRPr>
          </a:p>
        </p:txBody>
      </p:sp>
      <p:sp>
        <p:nvSpPr>
          <p:cNvPr id="3" name="textruta 2">
            <a:extLst>
              <a:ext uri="{FF2B5EF4-FFF2-40B4-BE49-F238E27FC236}">
                <a16:creationId xmlns:a16="http://schemas.microsoft.com/office/drawing/2014/main" id="{800E2F11-2339-700F-D53F-EB6F49D128BC}"/>
              </a:ext>
            </a:extLst>
          </p:cNvPr>
          <p:cNvSpPr txBox="1"/>
          <p:nvPr/>
        </p:nvSpPr>
        <p:spPr>
          <a:xfrm rot="1865951">
            <a:off x="9813341" y="567152"/>
            <a:ext cx="2083584" cy="369332"/>
          </a:xfrm>
          <a:prstGeom prst="rect">
            <a:avLst/>
          </a:prstGeom>
          <a:solidFill>
            <a:schemeClr val="accent1"/>
          </a:solidFill>
        </p:spPr>
        <p:txBody>
          <a:bodyPr wrap="none" rtlCol="0">
            <a:spAutoFit/>
          </a:bodyPr>
          <a:lstStyle/>
          <a:p>
            <a:r>
              <a:rPr lang="sv-SE" b="1" dirty="0">
                <a:solidFill>
                  <a:schemeClr val="bg1"/>
                </a:solidFill>
              </a:rPr>
              <a:t>SAMMANFATTNING</a:t>
            </a:r>
          </a:p>
        </p:txBody>
      </p:sp>
    </p:spTree>
    <p:extLst>
      <p:ext uri="{BB962C8B-B14F-4D97-AF65-F5344CB8AC3E}">
        <p14:creationId xmlns:p14="http://schemas.microsoft.com/office/powerpoint/2010/main" val="2863190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ubrik 12">
            <a:extLst>
              <a:ext uri="{FF2B5EF4-FFF2-40B4-BE49-F238E27FC236}">
                <a16:creationId xmlns:a16="http://schemas.microsoft.com/office/drawing/2014/main" id="{DEE8EDC8-C761-7C47-80B6-45DEEFC874AD}"/>
              </a:ext>
            </a:extLst>
          </p:cNvPr>
          <p:cNvSpPr>
            <a:spLocks noGrp="1"/>
          </p:cNvSpPr>
          <p:nvPr>
            <p:ph type="ctrTitle"/>
          </p:nvPr>
        </p:nvSpPr>
        <p:spPr>
          <a:xfrm>
            <a:off x="866393" y="404340"/>
            <a:ext cx="9144000" cy="609793"/>
          </a:xfrm>
        </p:spPr>
        <p:txBody>
          <a:bodyPr/>
          <a:lstStyle/>
          <a:p>
            <a:r>
              <a:rPr lang="sv-SE" dirty="0"/>
              <a:t>Regionerna i samverkan</a:t>
            </a:r>
          </a:p>
        </p:txBody>
      </p:sp>
      <p:sp>
        <p:nvSpPr>
          <p:cNvPr id="14" name="Platshållare för text 13">
            <a:extLst>
              <a:ext uri="{FF2B5EF4-FFF2-40B4-BE49-F238E27FC236}">
                <a16:creationId xmlns:a16="http://schemas.microsoft.com/office/drawing/2014/main" id="{478FA9FC-4A68-8B4C-AE38-1074E1489DED}"/>
              </a:ext>
            </a:extLst>
          </p:cNvPr>
          <p:cNvSpPr>
            <a:spLocks noGrp="1"/>
          </p:cNvSpPr>
          <p:nvPr>
            <p:ph type="body" sz="quarter" idx="10"/>
          </p:nvPr>
        </p:nvSpPr>
        <p:spPr>
          <a:xfrm>
            <a:off x="866393" y="1356955"/>
            <a:ext cx="5489331" cy="4035170"/>
          </a:xfrm>
        </p:spPr>
        <p:txBody>
          <a:bodyPr>
            <a:noAutofit/>
          </a:bodyPr>
          <a:lstStyle/>
          <a:p>
            <a:pPr marL="342900" indent="-342900">
              <a:buFont typeface="Arial" panose="020B0604020202020204" pitchFamily="34" charset="0"/>
              <a:buChar char="•"/>
            </a:pPr>
            <a:r>
              <a:rPr lang="sv-SE" sz="2000" dirty="0"/>
              <a:t>Arbetet med vårdförloppen utgår från en överenskommelse mellan staten och Sveriges Kommuner och Regioner (SKR).</a:t>
            </a:r>
          </a:p>
          <a:p>
            <a:pPr marL="342900" indent="-342900">
              <a:buFont typeface="Arial" panose="020B0604020202020204" pitchFamily="34" charset="0"/>
              <a:buChar char="•"/>
            </a:pPr>
            <a:r>
              <a:rPr lang="sv-SE" sz="2000" dirty="0"/>
              <a:t>Regeringen vill med satsningen stödja utvecklingsarbetet i regionerna kring kunskapsstyrning i hälso- och sjukvården. </a:t>
            </a:r>
          </a:p>
          <a:p>
            <a:pPr marL="342900" indent="-342900">
              <a:buFont typeface="Arial" panose="020B0604020202020204" pitchFamily="34" charset="0"/>
              <a:buChar char="•"/>
            </a:pPr>
            <a:r>
              <a:rPr lang="sv-SE" sz="2000" dirty="0"/>
              <a:t>Vårdförloppen tas fram av regionerna inom Nationellt system för kunskapsstyrning Hälso- och sjukvård.</a:t>
            </a:r>
          </a:p>
          <a:p>
            <a:pPr marL="342900" indent="-342900">
              <a:buFont typeface="Arial" panose="020B0604020202020204" pitchFamily="34" charset="0"/>
              <a:buChar char="•"/>
            </a:pPr>
            <a:r>
              <a:rPr lang="sv-SE" sz="2000" dirty="0">
                <a:ea typeface="MS Mincho" panose="02020609040205080304" pitchFamily="49" charset="-128"/>
                <a:cs typeface="Arial" panose="020B0604020202020204" pitchFamily="34" charset="0"/>
              </a:rPr>
              <a:t>Vårdförloppen är primärt ett kunskapsstöd för hälso- och sjukvårdspersonal i det kliniska mötet med patient och närstående</a:t>
            </a:r>
          </a:p>
          <a:p>
            <a:pPr marL="342900" indent="-342900">
              <a:buFont typeface="Arial" panose="020B0604020202020204" pitchFamily="34" charset="0"/>
              <a:buChar char="•"/>
            </a:pPr>
            <a:r>
              <a:rPr lang="sv-SE" sz="2000" dirty="0"/>
              <a:t>Vårdförloppen ska utgå ifrån tillförlitliga och aktuella kunskapsstöd och baseras på bästa tillgängliga kunskap om vård och behandling.</a:t>
            </a:r>
          </a:p>
          <a:p>
            <a:pPr marL="342900" indent="-342900">
              <a:buFont typeface="Arial" panose="020B0604020202020204" pitchFamily="34" charset="0"/>
              <a:buChar char="•"/>
            </a:pPr>
            <a:endParaRPr lang="sv-SE" sz="2000" dirty="0"/>
          </a:p>
          <a:p>
            <a:endParaRPr lang="sv-SE" sz="2000" dirty="0"/>
          </a:p>
        </p:txBody>
      </p:sp>
      <p:pic>
        <p:nvPicPr>
          <p:cNvPr id="4" name="Bildobjekt 3"/>
          <p:cNvPicPr>
            <a:picLocks noChangeAspect="1"/>
          </p:cNvPicPr>
          <p:nvPr/>
        </p:nvPicPr>
        <p:blipFill rotWithShape="1">
          <a:blip r:embed="rId2" cstate="screen">
            <a:extLst>
              <a:ext uri="{28A0092B-C50C-407E-A947-70E740481C1C}">
                <a14:useLocalDpi xmlns:a14="http://schemas.microsoft.com/office/drawing/2010/main"/>
              </a:ext>
            </a:extLst>
          </a:blip>
          <a:srcRect l="27373"/>
          <a:stretch/>
        </p:blipFill>
        <p:spPr>
          <a:xfrm>
            <a:off x="6541551" y="1226634"/>
            <a:ext cx="5650449" cy="4279084"/>
          </a:xfrm>
          <a:prstGeom prst="rect">
            <a:avLst/>
          </a:prstGeom>
        </p:spPr>
      </p:pic>
    </p:spTree>
    <p:extLst>
      <p:ext uri="{BB962C8B-B14F-4D97-AF65-F5344CB8AC3E}">
        <p14:creationId xmlns:p14="http://schemas.microsoft.com/office/powerpoint/2010/main" val="2261226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99F76A-BE0A-4578-809C-BF0E5E1ADB5A}"/>
              </a:ext>
            </a:extLst>
          </p:cNvPr>
          <p:cNvSpPr>
            <a:spLocks noGrp="1"/>
          </p:cNvSpPr>
          <p:nvPr>
            <p:ph type="title"/>
          </p:nvPr>
        </p:nvSpPr>
        <p:spPr>
          <a:xfrm>
            <a:off x="472716" y="36418"/>
            <a:ext cx="10515600" cy="753650"/>
          </a:xfrm>
        </p:spPr>
        <p:txBody>
          <a:bodyPr>
            <a:normAutofit/>
          </a:bodyPr>
          <a:lstStyle/>
          <a:p>
            <a:r>
              <a:rPr lang="sv-SE" sz="3600" dirty="0"/>
              <a:t>Deltagare</a:t>
            </a:r>
          </a:p>
        </p:txBody>
      </p:sp>
      <p:graphicFrame>
        <p:nvGraphicFramePr>
          <p:cNvPr id="6" name="Platshållare för innehåll 5">
            <a:extLst>
              <a:ext uri="{FF2B5EF4-FFF2-40B4-BE49-F238E27FC236}">
                <a16:creationId xmlns:a16="http://schemas.microsoft.com/office/drawing/2014/main" id="{C7B166F5-64E0-4B0E-B230-0D996B257C55}"/>
              </a:ext>
            </a:extLst>
          </p:cNvPr>
          <p:cNvGraphicFramePr>
            <a:graphicFrameLocks noGrp="1"/>
          </p:cNvGraphicFramePr>
          <p:nvPr>
            <p:ph idx="1"/>
            <p:extLst>
              <p:ext uri="{D42A27DB-BD31-4B8C-83A1-F6EECF244321}">
                <p14:modId xmlns:p14="http://schemas.microsoft.com/office/powerpoint/2010/main" val="3307278566"/>
              </p:ext>
            </p:extLst>
          </p:nvPr>
        </p:nvGraphicFramePr>
        <p:xfrm>
          <a:off x="760577" y="790068"/>
          <a:ext cx="10395441" cy="4836049"/>
        </p:xfrm>
        <a:graphic>
          <a:graphicData uri="http://schemas.openxmlformats.org/drawingml/2006/table">
            <a:tbl>
              <a:tblPr firstRow="1" firstCol="1" bandRow="1">
                <a:tableStyleId>{69012ECD-51FC-41F1-AA8D-1B2483CD663E}</a:tableStyleId>
              </a:tblPr>
              <a:tblGrid>
                <a:gridCol w="2592223">
                  <a:extLst>
                    <a:ext uri="{9D8B030D-6E8A-4147-A177-3AD203B41FA5}">
                      <a16:colId xmlns:a16="http://schemas.microsoft.com/office/drawing/2014/main" val="3973459589"/>
                    </a:ext>
                  </a:extLst>
                </a:gridCol>
                <a:gridCol w="3860800">
                  <a:extLst>
                    <a:ext uri="{9D8B030D-6E8A-4147-A177-3AD203B41FA5}">
                      <a16:colId xmlns:a16="http://schemas.microsoft.com/office/drawing/2014/main" val="138910382"/>
                    </a:ext>
                  </a:extLst>
                </a:gridCol>
                <a:gridCol w="3942418">
                  <a:extLst>
                    <a:ext uri="{9D8B030D-6E8A-4147-A177-3AD203B41FA5}">
                      <a16:colId xmlns:a16="http://schemas.microsoft.com/office/drawing/2014/main" val="4160860710"/>
                    </a:ext>
                  </a:extLst>
                </a:gridCol>
              </a:tblGrid>
              <a:tr h="325348">
                <a:tc>
                  <a:txBody>
                    <a:bodyPr/>
                    <a:lstStyle/>
                    <a:p>
                      <a:pPr>
                        <a:lnSpc>
                          <a:spcPct val="106000"/>
                        </a:lnSpc>
                        <a:spcAft>
                          <a:spcPts val="0"/>
                        </a:spcAft>
                      </a:pPr>
                      <a:r>
                        <a:rPr lang="sv-SE" sz="2000" dirty="0">
                          <a:effectLst/>
                        </a:rPr>
                        <a:t>Namn</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6000"/>
                        </a:lnSpc>
                        <a:spcAft>
                          <a:spcPts val="0"/>
                        </a:spcAft>
                      </a:pPr>
                      <a:r>
                        <a:rPr lang="sv-SE" sz="2000" dirty="0">
                          <a:effectLst/>
                          <a:latin typeface="+mn-lt"/>
                          <a:ea typeface="+mn-ea"/>
                          <a:cs typeface="+mn-cs"/>
                        </a:rPr>
                        <a:t>Yrkesroll/motsvarande</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6000"/>
                        </a:lnSpc>
                        <a:spcAft>
                          <a:spcPts val="0"/>
                        </a:spcAft>
                      </a:pPr>
                      <a:r>
                        <a:rPr lang="sv-SE" sz="2000" dirty="0">
                          <a:effectLst/>
                        </a:rPr>
                        <a:t>Region/sjukvårdsregion</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extLst>
                  <a:ext uri="{0D108BD9-81ED-4DB2-BD59-A6C34878D82A}">
                    <a16:rowId xmlns:a16="http://schemas.microsoft.com/office/drawing/2014/main" val="723658834"/>
                  </a:ext>
                </a:extLst>
              </a:tr>
              <a:tr h="325348">
                <a:tc>
                  <a:txBody>
                    <a:bodyPr/>
                    <a:lstStyle/>
                    <a:p>
                      <a:pPr>
                        <a:lnSpc>
                          <a:spcPct val="100000"/>
                        </a:lnSpc>
                        <a:spcAft>
                          <a:spcPts val="0"/>
                        </a:spcAft>
                      </a:pPr>
                      <a:r>
                        <a:rPr lang="sv-SE" sz="1800" b="1" kern="1200" dirty="0">
                          <a:solidFill>
                            <a:schemeClr val="tx1"/>
                          </a:solidFill>
                          <a:effectLst/>
                          <a:latin typeface="+mn-lt"/>
                          <a:ea typeface="+mn-ea"/>
                          <a:cs typeface="+mn-cs"/>
                        </a:rPr>
                        <a:t>Aladdin Mohammad</a:t>
                      </a:r>
                      <a:endParaRPr lang="sv-SE"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Docent, läkare, reumatolog</a:t>
                      </a:r>
                    </a:p>
                  </a:txBody>
                  <a:tcPr marL="75438" marR="75438" marT="0" marB="0"/>
                </a:tc>
                <a:tc>
                  <a:txBody>
                    <a:bodyPr/>
                    <a:lstStyle/>
                    <a:p>
                      <a:pPr>
                        <a:lnSpc>
                          <a:spcPct val="100000"/>
                        </a:lnSpc>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Region Skåne</a:t>
                      </a:r>
                    </a:p>
                  </a:txBody>
                  <a:tcPr marL="75438" marR="75438" marT="0" marB="0"/>
                </a:tc>
                <a:extLst>
                  <a:ext uri="{0D108BD9-81ED-4DB2-BD59-A6C34878D82A}">
                    <a16:rowId xmlns:a16="http://schemas.microsoft.com/office/drawing/2014/main" val="2739928518"/>
                  </a:ext>
                </a:extLst>
              </a:tr>
              <a:tr h="325348">
                <a:tc>
                  <a:txBody>
                    <a:bodyPr/>
                    <a:lstStyle/>
                    <a:p>
                      <a:pPr>
                        <a:lnSpc>
                          <a:spcPct val="100000"/>
                        </a:lnSpc>
                        <a:spcAft>
                          <a:spcPts val="0"/>
                        </a:spcAft>
                      </a:pPr>
                      <a:r>
                        <a:rPr lang="sv-S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Åsa Karlberg</a:t>
                      </a:r>
                    </a:p>
                  </a:txBody>
                  <a:tcPr marL="75438" marR="75438" marT="0" marB="0"/>
                </a:tc>
                <a:tc>
                  <a:txBody>
                    <a:bodyPr/>
                    <a:lstStyle/>
                    <a:p>
                      <a:pPr>
                        <a:lnSpc>
                          <a:spcPct val="100000"/>
                        </a:lnSpc>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Medicinsk sekreterare</a:t>
                      </a:r>
                    </a:p>
                  </a:txBody>
                  <a:tcPr marL="75438" marR="75438" marT="0" marB="0"/>
                </a:tc>
                <a:tc>
                  <a:txBody>
                    <a:bodyPr/>
                    <a:lstStyle/>
                    <a:p>
                      <a:pPr>
                        <a:lnSpc>
                          <a:spcPct val="100000"/>
                        </a:lnSpc>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Region Skåne </a:t>
                      </a:r>
                    </a:p>
                  </a:txBody>
                  <a:tcPr marL="75438" marR="75438" marT="0" marB="0"/>
                </a:tc>
                <a:extLst>
                  <a:ext uri="{0D108BD9-81ED-4DB2-BD59-A6C34878D82A}">
                    <a16:rowId xmlns:a16="http://schemas.microsoft.com/office/drawing/2014/main" val="1726488147"/>
                  </a:ext>
                </a:extLst>
              </a:tr>
              <a:tr h="322040">
                <a:tc>
                  <a:txBody>
                    <a:bodyPr/>
                    <a:lstStyle/>
                    <a:p>
                      <a:pPr>
                        <a:lnSpc>
                          <a:spcPct val="100000"/>
                        </a:lnSpc>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Carina Burguete</a:t>
                      </a:r>
                    </a:p>
                  </a:txBody>
                  <a:tcPr marL="75438" marR="75438" marT="0" marB="0"/>
                </a:tc>
                <a:tc>
                  <a:txBody>
                    <a:bodyPr/>
                    <a:lstStyle/>
                    <a:p>
                      <a:pPr>
                        <a:lnSpc>
                          <a:spcPct val="100000"/>
                        </a:lnSpc>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Hälso- och sjukvårdsstrateg</a:t>
                      </a:r>
                    </a:p>
                  </a:txBody>
                  <a:tcPr marL="75438" marR="75438" marT="0" marB="0"/>
                </a:tc>
                <a:tc>
                  <a:txBody>
                    <a:bodyPr/>
                    <a:lstStyle/>
                    <a:p>
                      <a:pPr>
                        <a:lnSpc>
                          <a:spcPct val="100000"/>
                        </a:lnSpc>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Region Skåne</a:t>
                      </a:r>
                    </a:p>
                  </a:txBody>
                  <a:tcPr marL="75438" marR="75438" marT="0" marB="0"/>
                </a:tc>
                <a:extLst>
                  <a:ext uri="{0D108BD9-81ED-4DB2-BD59-A6C34878D82A}">
                    <a16:rowId xmlns:a16="http://schemas.microsoft.com/office/drawing/2014/main" val="1043800923"/>
                  </a:ext>
                </a:extLst>
              </a:tr>
              <a:tr h="346129">
                <a:tc>
                  <a:txBody>
                    <a:bodyPr/>
                    <a:lstStyle/>
                    <a:p>
                      <a:pPr>
                        <a:lnSpc>
                          <a:spcPct val="100000"/>
                        </a:lnSpc>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Sara Brolin</a:t>
                      </a:r>
                    </a:p>
                  </a:txBody>
                  <a:tcPr marL="75438" marR="75438" marT="0" marB="0"/>
                </a:tc>
                <a:tc>
                  <a:txBody>
                    <a:bodyPr/>
                    <a:lstStyle/>
                    <a:p>
                      <a:pPr>
                        <a:lnSpc>
                          <a:spcPct val="100000"/>
                        </a:lnSpc>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Medicine magister, Sp. SSK</a:t>
                      </a:r>
                    </a:p>
                  </a:txBody>
                  <a:tcPr marL="75438" marR="75438" marT="0" marB="0"/>
                </a:tc>
                <a:tc>
                  <a:txBody>
                    <a:bodyPr/>
                    <a:lstStyle/>
                    <a:p>
                      <a:pPr>
                        <a:lnSpc>
                          <a:spcPct val="100000"/>
                        </a:lnSpc>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Region Stockholm</a:t>
                      </a:r>
                    </a:p>
                  </a:txBody>
                  <a:tcPr marL="75438" marR="75438" marT="0" marB="0"/>
                </a:tc>
                <a:extLst>
                  <a:ext uri="{0D108BD9-81ED-4DB2-BD59-A6C34878D82A}">
                    <a16:rowId xmlns:a16="http://schemas.microsoft.com/office/drawing/2014/main" val="36787345"/>
                  </a:ext>
                </a:extLst>
              </a:tr>
              <a:tr h="175927">
                <a:tc>
                  <a:txBody>
                    <a:bodyPr/>
                    <a:lstStyle/>
                    <a:p>
                      <a:pPr marL="0" algn="l" defTabSz="914400" rtl="0" eaLnBrk="1" latinLnBrk="0" hangingPunct="1">
                        <a:lnSpc>
                          <a:spcPct val="100000"/>
                        </a:lnSpc>
                        <a:spcAft>
                          <a:spcPts val="0"/>
                        </a:spcAft>
                      </a:pPr>
                      <a:r>
                        <a:rPr lang="sv-SE" sz="20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Ingrid Lindberg</a:t>
                      </a:r>
                    </a:p>
                  </a:txBody>
                  <a:tcPr marL="75438" marR="75438" marT="0" marB="0"/>
                </a:tc>
                <a:tc>
                  <a:txBody>
                    <a:bodyPr/>
                    <a:lstStyle/>
                    <a:p>
                      <a:pPr>
                        <a:lnSpc>
                          <a:spcPct val="100000"/>
                        </a:lnSpc>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Patientföreträdare</a:t>
                      </a:r>
                    </a:p>
                  </a:txBody>
                  <a:tcPr marL="75438" marR="75438" marT="0" marB="0"/>
                </a:tc>
                <a:tc>
                  <a:txBody>
                    <a:bodyPr/>
                    <a:lstStyle/>
                    <a:p>
                      <a:pPr>
                        <a:lnSpc>
                          <a:spcPct val="100000"/>
                        </a:lnSpc>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Lund</a:t>
                      </a:r>
                    </a:p>
                  </a:txBody>
                  <a:tcPr marL="75438" marR="75438" marT="0" marB="0"/>
                </a:tc>
                <a:extLst>
                  <a:ext uri="{0D108BD9-81ED-4DB2-BD59-A6C34878D82A}">
                    <a16:rowId xmlns:a16="http://schemas.microsoft.com/office/drawing/2014/main" val="1424280812"/>
                  </a:ext>
                </a:extLst>
              </a:tr>
              <a:tr h="325348">
                <a:tc>
                  <a:txBody>
                    <a:bodyPr/>
                    <a:lstStyle/>
                    <a:p>
                      <a:pPr>
                        <a:lnSpc>
                          <a:spcPct val="100000"/>
                        </a:lnSpc>
                        <a:spcAft>
                          <a:spcPts val="0"/>
                        </a:spcAft>
                      </a:pPr>
                      <a:r>
                        <a:rPr lang="sv-SE" sz="20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Erik Hellbacher</a:t>
                      </a:r>
                    </a:p>
                  </a:txBody>
                  <a:tcPr marL="75438" marR="75438" marT="0" marB="0"/>
                </a:tc>
                <a:tc>
                  <a:txBody>
                    <a:bodyPr/>
                    <a:lstStyle/>
                    <a:p>
                      <a:pPr>
                        <a:lnSpc>
                          <a:spcPct val="100000"/>
                        </a:lnSpc>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Läkare, reumatolog</a:t>
                      </a:r>
                    </a:p>
                  </a:txBody>
                  <a:tcPr marL="75438" marR="75438" marT="0" marB="0"/>
                </a:tc>
                <a:tc>
                  <a:txBody>
                    <a:bodyPr/>
                    <a:lstStyle/>
                    <a:p>
                      <a:pPr>
                        <a:lnSpc>
                          <a:spcPct val="100000"/>
                        </a:lnSpc>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Region Uppsala</a:t>
                      </a:r>
                    </a:p>
                  </a:txBody>
                  <a:tcPr marL="75438" marR="75438" marT="0" marB="0"/>
                </a:tc>
                <a:extLst>
                  <a:ext uri="{0D108BD9-81ED-4DB2-BD59-A6C34878D82A}">
                    <a16:rowId xmlns:a16="http://schemas.microsoft.com/office/drawing/2014/main" val="912211026"/>
                  </a:ext>
                </a:extLst>
              </a:tr>
              <a:tr h="325348">
                <a:tc>
                  <a:txBody>
                    <a:bodyPr/>
                    <a:lstStyle/>
                    <a:p>
                      <a:pPr>
                        <a:lnSpc>
                          <a:spcPct val="100000"/>
                        </a:lnSpc>
                        <a:spcAft>
                          <a:spcPts val="0"/>
                        </a:spcAft>
                      </a:pPr>
                      <a:r>
                        <a:rPr lang="sv-S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John Svensson</a:t>
                      </a:r>
                    </a:p>
                  </a:txBody>
                  <a:tcPr marL="75438" marR="75438" marT="0" marB="0"/>
                </a:tc>
                <a:tc>
                  <a:txBody>
                    <a:bodyPr/>
                    <a:lstStyle/>
                    <a:p>
                      <a:pPr>
                        <a:lnSpc>
                          <a:spcPct val="100000"/>
                        </a:lnSpc>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Läkare, reumatolog </a:t>
                      </a:r>
                    </a:p>
                  </a:txBody>
                  <a:tcPr marL="75438" marR="75438" marT="0" marB="0"/>
                </a:tc>
                <a:tc>
                  <a:txBody>
                    <a:bodyPr/>
                    <a:lstStyle/>
                    <a:p>
                      <a:pPr>
                        <a:lnSpc>
                          <a:spcPct val="100000"/>
                        </a:lnSpc>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Region Västernorrland</a:t>
                      </a:r>
                    </a:p>
                  </a:txBody>
                  <a:tcPr marL="75438" marR="75438" marT="0" marB="0"/>
                </a:tc>
                <a:extLst>
                  <a:ext uri="{0D108BD9-81ED-4DB2-BD59-A6C34878D82A}">
                    <a16:rowId xmlns:a16="http://schemas.microsoft.com/office/drawing/2014/main" val="1492334297"/>
                  </a:ext>
                </a:extLst>
              </a:tr>
              <a:tr h="325348">
                <a:tc>
                  <a:txBody>
                    <a:bodyPr/>
                    <a:lstStyle/>
                    <a:p>
                      <a:pPr>
                        <a:lnSpc>
                          <a:spcPct val="100000"/>
                        </a:lnSpc>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Ola Börjesson </a:t>
                      </a:r>
                    </a:p>
                  </a:txBody>
                  <a:tcPr marL="75438" marR="75438" marT="0" marB="0"/>
                </a:tc>
                <a:tc>
                  <a:txBody>
                    <a:bodyPr/>
                    <a:lstStyle/>
                    <a:p>
                      <a:pPr>
                        <a:lnSpc>
                          <a:spcPct val="100000"/>
                        </a:lnSpc>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Läkare reumatolog</a:t>
                      </a:r>
                    </a:p>
                  </a:txBody>
                  <a:tcPr marL="75438" marR="75438" marT="0" marB="0"/>
                </a:tc>
                <a:tc>
                  <a:txBody>
                    <a:bodyPr/>
                    <a:lstStyle/>
                    <a:p>
                      <a:pPr>
                        <a:lnSpc>
                          <a:spcPct val="100000"/>
                        </a:lnSpc>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Region Stockholm</a:t>
                      </a:r>
                    </a:p>
                  </a:txBody>
                  <a:tcPr marL="75438" marR="75438" marT="0" marB="0"/>
                </a:tc>
                <a:extLst>
                  <a:ext uri="{0D108BD9-81ED-4DB2-BD59-A6C34878D82A}">
                    <a16:rowId xmlns:a16="http://schemas.microsoft.com/office/drawing/2014/main" val="4160741064"/>
                  </a:ext>
                </a:extLst>
              </a:tr>
              <a:tr h="325348">
                <a:tc>
                  <a:txBody>
                    <a:bodyPr/>
                    <a:lstStyle/>
                    <a:p>
                      <a:pPr>
                        <a:lnSpc>
                          <a:spcPct val="100000"/>
                        </a:lnSpc>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Karolina Larsson </a:t>
                      </a:r>
                    </a:p>
                  </a:txBody>
                  <a:tcPr marL="75438" marR="75438" marT="0" marB="0"/>
                </a:tc>
                <a:tc>
                  <a:txBody>
                    <a:bodyPr/>
                    <a:lstStyle/>
                    <a:p>
                      <a:pPr>
                        <a:lnSpc>
                          <a:spcPct val="100000"/>
                        </a:lnSpc>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Läkare reumatolog</a:t>
                      </a:r>
                    </a:p>
                  </a:txBody>
                  <a:tcPr marL="75438" marR="75438" marT="0" marB="0"/>
                </a:tc>
                <a:tc>
                  <a:txBody>
                    <a:bodyPr/>
                    <a:lstStyle/>
                    <a:p>
                      <a:pPr>
                        <a:lnSpc>
                          <a:spcPct val="100000"/>
                        </a:lnSpc>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Västra Götalandsregionen </a:t>
                      </a:r>
                    </a:p>
                  </a:txBody>
                  <a:tcPr marL="75438" marR="75438" marT="0" marB="0"/>
                </a:tc>
                <a:extLst>
                  <a:ext uri="{0D108BD9-81ED-4DB2-BD59-A6C34878D82A}">
                    <a16:rowId xmlns:a16="http://schemas.microsoft.com/office/drawing/2014/main" val="2772251599"/>
                  </a:ext>
                </a:extLst>
              </a:tr>
              <a:tr h="325348">
                <a:tc>
                  <a:txBody>
                    <a:bodyPr/>
                    <a:lstStyle/>
                    <a:p>
                      <a:pPr>
                        <a:lnSpc>
                          <a:spcPct val="100000"/>
                        </a:lnSpc>
                        <a:spcAft>
                          <a:spcPts val="0"/>
                        </a:spcAft>
                      </a:pPr>
                      <a:r>
                        <a:rPr lang="sv-S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Björn Hammar </a:t>
                      </a:r>
                    </a:p>
                  </a:txBody>
                  <a:tcPr marL="75438" marR="75438" marT="0" marB="0"/>
                </a:tc>
                <a:tc>
                  <a:txBody>
                    <a:bodyPr/>
                    <a:lstStyle/>
                    <a:p>
                      <a:pPr>
                        <a:lnSpc>
                          <a:spcPct val="100000"/>
                        </a:lnSpc>
                        <a:spcAft>
                          <a:spcPts val="0"/>
                        </a:spcAft>
                      </a:pPr>
                      <a:r>
                        <a:rPr lang="sv-S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Med. Doktor, läkare, oftalmolog</a:t>
                      </a:r>
                    </a:p>
                  </a:txBody>
                  <a:tcPr marL="75438" marR="75438" marT="0" marB="0"/>
                </a:tc>
                <a:tc>
                  <a:txBody>
                    <a:bodyPr/>
                    <a:lstStyle/>
                    <a:p>
                      <a:pPr>
                        <a:lnSpc>
                          <a:spcPct val="100000"/>
                        </a:lnSpc>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Region Skåne</a:t>
                      </a:r>
                    </a:p>
                  </a:txBody>
                  <a:tcPr marL="75438" marR="75438" marT="0" marB="0"/>
                </a:tc>
                <a:extLst>
                  <a:ext uri="{0D108BD9-81ED-4DB2-BD59-A6C34878D82A}">
                    <a16:rowId xmlns:a16="http://schemas.microsoft.com/office/drawing/2014/main" val="3050412052"/>
                  </a:ext>
                </a:extLst>
              </a:tr>
              <a:tr h="325348">
                <a:tc>
                  <a:txBody>
                    <a:bodyPr/>
                    <a:lstStyle/>
                    <a:p>
                      <a:pPr>
                        <a:lnSpc>
                          <a:spcPct val="100000"/>
                        </a:lnSpc>
                        <a:spcAft>
                          <a:spcPts val="0"/>
                        </a:spcAft>
                      </a:pPr>
                      <a:r>
                        <a:rPr lang="sv-S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Ulf Bergström </a:t>
                      </a:r>
                    </a:p>
                  </a:txBody>
                  <a:tcPr marL="75438" marR="75438" marT="0" marB="0"/>
                </a:tc>
                <a:tc>
                  <a:txBody>
                    <a:bodyPr/>
                    <a:lstStyle/>
                    <a:p>
                      <a:pPr>
                        <a:lnSpc>
                          <a:spcPct val="100000"/>
                        </a:lnSpc>
                        <a:spcAft>
                          <a:spcPts val="0"/>
                        </a:spcAft>
                      </a:pPr>
                      <a:r>
                        <a:rPr lang="sv-S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Medicine doktor, Läkare allmänmed.</a:t>
                      </a:r>
                    </a:p>
                  </a:txBody>
                  <a:tcPr marL="75438" marR="75438" marT="0" marB="0"/>
                </a:tc>
                <a:tc>
                  <a:txBody>
                    <a:bodyPr/>
                    <a:lstStyle/>
                    <a:p>
                      <a:pPr marL="0" lvl="0" indent="0">
                        <a:lnSpc>
                          <a:spcPct val="100000"/>
                        </a:lnSpc>
                        <a:spcAft>
                          <a:spcPts val="0"/>
                        </a:spcAft>
                        <a:buFont typeface="Calibri" panose="020F0502020204030204" pitchFamily="34" charset="0"/>
                        <a:buNone/>
                      </a:pPr>
                      <a:r>
                        <a:rPr lang="sv-SE" sz="2000" dirty="0">
                          <a:effectLst/>
                          <a:latin typeface="Calibri" panose="020F0502020204030204" pitchFamily="34" charset="0"/>
                          <a:ea typeface="Calibri" panose="020F0502020204030204" pitchFamily="34" charset="0"/>
                          <a:cs typeface="Times New Roman" panose="02020603050405020304" pitchFamily="18" charset="0"/>
                        </a:rPr>
                        <a:t>Region Skåne</a:t>
                      </a:r>
                    </a:p>
                  </a:txBody>
                  <a:tcPr marL="75438" marR="75438" marT="0" marB="0"/>
                </a:tc>
                <a:extLst>
                  <a:ext uri="{0D108BD9-81ED-4DB2-BD59-A6C34878D82A}">
                    <a16:rowId xmlns:a16="http://schemas.microsoft.com/office/drawing/2014/main" val="2861118625"/>
                  </a:ext>
                </a:extLst>
              </a:tr>
              <a:tr h="325348">
                <a:tc>
                  <a:txBody>
                    <a:bodyPr/>
                    <a:lstStyle/>
                    <a:p>
                      <a:pPr>
                        <a:lnSpc>
                          <a:spcPct val="100000"/>
                        </a:lnSpc>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Ardavan Khoshnood</a:t>
                      </a:r>
                    </a:p>
                  </a:txBody>
                  <a:tcPr marL="75438" marR="75438" marT="0" marB="0"/>
                </a:tc>
                <a:tc>
                  <a:txBody>
                    <a:bodyPr/>
                    <a:lstStyle/>
                    <a:p>
                      <a:pPr>
                        <a:lnSpc>
                          <a:spcPct val="100000"/>
                        </a:lnSpc>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Docent, läkare, akutmedicin</a:t>
                      </a:r>
                    </a:p>
                  </a:txBody>
                  <a:tcPr marL="75438" marR="75438" marT="0" marB="0"/>
                </a:tc>
                <a:tc>
                  <a:txBody>
                    <a:bodyPr/>
                    <a:lstStyle/>
                    <a:p>
                      <a:pPr>
                        <a:lnSpc>
                          <a:spcPct val="100000"/>
                        </a:lnSpc>
                        <a:spcAft>
                          <a:spcPts val="0"/>
                        </a:spcAft>
                      </a:pPr>
                      <a:r>
                        <a:rPr lang="sv-SE" sz="2000" dirty="0">
                          <a:effectLst/>
                          <a:latin typeface="Calibri" panose="020F0502020204030204" pitchFamily="34" charset="0"/>
                          <a:ea typeface="Calibri" panose="020F0502020204030204" pitchFamily="34" charset="0"/>
                          <a:cs typeface="Times New Roman" panose="02020603050405020304" pitchFamily="18" charset="0"/>
                        </a:rPr>
                        <a:t>Region Skåne</a:t>
                      </a:r>
                    </a:p>
                  </a:txBody>
                  <a:tcPr marL="75438" marR="75438" marT="0" marB="0"/>
                </a:tc>
                <a:extLst>
                  <a:ext uri="{0D108BD9-81ED-4DB2-BD59-A6C34878D82A}">
                    <a16:rowId xmlns:a16="http://schemas.microsoft.com/office/drawing/2014/main" val="3254374590"/>
                  </a:ext>
                </a:extLst>
              </a:tr>
              <a:tr h="325348">
                <a:tc>
                  <a:txBody>
                    <a:bodyPr/>
                    <a:lstStyle/>
                    <a:p>
                      <a:pPr>
                        <a:lnSpc>
                          <a:spcPct val="100000"/>
                        </a:lnSpc>
                        <a:spcAft>
                          <a:spcPts val="0"/>
                        </a:spcAft>
                      </a:pP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Aft>
                          <a:spcPts val="0"/>
                        </a:spcAft>
                      </a:pP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Aft>
                          <a:spcPts val="0"/>
                        </a:spcAft>
                      </a:pP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extLst>
                  <a:ext uri="{0D108BD9-81ED-4DB2-BD59-A6C34878D82A}">
                    <a16:rowId xmlns:a16="http://schemas.microsoft.com/office/drawing/2014/main" val="2952780841"/>
                  </a:ext>
                </a:extLst>
              </a:tr>
            </a:tbl>
          </a:graphicData>
        </a:graphic>
      </p:graphicFrame>
      <p:sp>
        <p:nvSpPr>
          <p:cNvPr id="7" name="Rectangle 5">
            <a:extLst>
              <a:ext uri="{FF2B5EF4-FFF2-40B4-BE49-F238E27FC236}">
                <a16:creationId xmlns:a16="http://schemas.microsoft.com/office/drawing/2014/main" id="{01F77448-64CF-4386-8406-839026FD8FC9}"/>
              </a:ext>
            </a:extLst>
          </p:cNvPr>
          <p:cNvSpPr/>
          <p:nvPr/>
        </p:nvSpPr>
        <p:spPr>
          <a:xfrm>
            <a:off x="580293" y="5781868"/>
            <a:ext cx="9686655" cy="68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spcBef>
                <a:spcPts val="600"/>
              </a:spcBef>
            </a:pPr>
            <a:endParaRPr lang="sv-SE" sz="1600" dirty="0"/>
          </a:p>
        </p:txBody>
      </p:sp>
      <p:sp>
        <p:nvSpPr>
          <p:cNvPr id="4" name="Platshållare för sidfot 3">
            <a:extLst>
              <a:ext uri="{FF2B5EF4-FFF2-40B4-BE49-F238E27FC236}">
                <a16:creationId xmlns:a16="http://schemas.microsoft.com/office/drawing/2014/main" id="{D2AED86C-953D-BEF0-56F3-2BD86B8930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67847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989013" y="565621"/>
            <a:ext cx="9144000" cy="609793"/>
          </a:xfrm>
        </p:spPr>
        <p:txBody>
          <a:bodyPr/>
          <a:lstStyle/>
          <a:p>
            <a:r>
              <a:rPr lang="sv-SE" dirty="0"/>
              <a:t>Mer information och stöd</a:t>
            </a:r>
          </a:p>
        </p:txBody>
      </p:sp>
      <p:sp>
        <p:nvSpPr>
          <p:cNvPr id="3" name="Platshållare för text 2"/>
          <p:cNvSpPr>
            <a:spLocks noGrp="1"/>
          </p:cNvSpPr>
          <p:nvPr>
            <p:ph type="body" sz="quarter" idx="10"/>
          </p:nvPr>
        </p:nvSpPr>
        <p:spPr>
          <a:xfrm>
            <a:off x="989013" y="1413069"/>
            <a:ext cx="5148385" cy="4185298"/>
          </a:xfrm>
        </p:spPr>
        <p:txBody>
          <a:bodyPr/>
          <a:lstStyle/>
          <a:p>
            <a:endParaRPr lang="sv-SE" dirty="0"/>
          </a:p>
          <a:p>
            <a:pPr marL="342900" indent="-342900">
              <a:buFont typeface="Arial" panose="020B0604020202020204" pitchFamily="34" charset="0"/>
              <a:buChar char="•"/>
            </a:pPr>
            <a:r>
              <a:rPr lang="sv-SE" dirty="0"/>
              <a:t>Vårdförloppen finns tillgängliga i regionernas gemensamma system för kunskapsstöd </a:t>
            </a:r>
            <a:r>
              <a:rPr lang="sv-SE" dirty="0">
                <a:hlinkClick r:id="rId2"/>
              </a:rPr>
              <a:t>NKK</a:t>
            </a:r>
            <a:endParaRPr lang="sv-SE" dirty="0"/>
          </a:p>
          <a:p>
            <a:endParaRPr lang="sv-SE" dirty="0"/>
          </a:p>
          <a:p>
            <a:pPr marL="342900" indent="-342900">
              <a:buFont typeface="Arial" panose="020B0604020202020204" pitchFamily="34" charset="0"/>
              <a:buChar char="•"/>
            </a:pPr>
            <a:r>
              <a:rPr lang="sv-SE" dirty="0"/>
              <a:t>Mer information och presentationsmaterial för personcentrerade och sammanhållna vårdförlopp finns på </a:t>
            </a:r>
            <a:r>
              <a:rPr lang="sv-SE" dirty="0">
                <a:hlinkClick r:id="rId3"/>
              </a:rPr>
              <a:t>www.kunskapsstyrningvard.se</a:t>
            </a:r>
            <a:endParaRPr lang="sv-SE" dirty="0"/>
          </a:p>
          <a:p>
            <a:pPr marL="342900" indent="-342900">
              <a:buFont typeface="Arial" panose="020B0604020202020204" pitchFamily="34" charset="0"/>
              <a:buChar char="•"/>
            </a:pPr>
            <a:endParaRPr lang="sv-SE" dirty="0"/>
          </a:p>
        </p:txBody>
      </p:sp>
      <p:sp>
        <p:nvSpPr>
          <p:cNvPr id="6" name="Rektangel 5"/>
          <p:cNvSpPr/>
          <p:nvPr/>
        </p:nvSpPr>
        <p:spPr>
          <a:xfrm>
            <a:off x="6627053" y="1306742"/>
            <a:ext cx="5036863" cy="399890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endParaRPr>
          </a:p>
          <a:p>
            <a:r>
              <a:rPr lang="sv-SE" dirty="0">
                <a:solidFill>
                  <a:schemeClr val="tx1"/>
                </a:solidFill>
              </a:rPr>
              <a:t>[</a:t>
            </a:r>
            <a:r>
              <a:rPr lang="sv-SE" i="1" dirty="0">
                <a:solidFill>
                  <a:schemeClr val="tx1"/>
                </a:solidFill>
              </a:rPr>
              <a:t>Plats för </a:t>
            </a:r>
            <a:r>
              <a:rPr lang="sv-SE" i="1" dirty="0" err="1">
                <a:solidFill>
                  <a:schemeClr val="tx1"/>
                </a:solidFill>
              </a:rPr>
              <a:t>skärmdumpar</a:t>
            </a:r>
            <a:r>
              <a:rPr lang="sv-SE" i="1" dirty="0">
                <a:solidFill>
                  <a:schemeClr val="tx1"/>
                </a:solidFill>
              </a:rPr>
              <a:t> från filmerna. </a:t>
            </a:r>
            <a:r>
              <a:rPr lang="sv-SE" dirty="0">
                <a:solidFill>
                  <a:schemeClr val="tx1"/>
                </a:solidFill>
              </a:rPr>
              <a:t>]</a:t>
            </a:r>
          </a:p>
        </p:txBody>
      </p:sp>
      <p:sp>
        <p:nvSpPr>
          <p:cNvPr id="9" name="Rektangel 8"/>
          <p:cNvSpPr/>
          <p:nvPr/>
        </p:nvSpPr>
        <p:spPr>
          <a:xfrm>
            <a:off x="6731289" y="4558684"/>
            <a:ext cx="4890095"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000000"/>
                </a:solidFill>
                <a:effectLst/>
                <a:uLnTx/>
                <a:uFillTx/>
                <a:latin typeface="Calibri"/>
                <a:ea typeface="+mn-ea"/>
                <a:cs typeface="+mn-cs"/>
                <a:hlinkClick r:id="rId4"/>
              </a:rPr>
              <a:t>LÄNK:</a:t>
            </a:r>
            <a:endParaRPr lang="sv-SE" sz="1100" dirty="0">
              <a:solidFill>
                <a:srgbClr val="000000"/>
              </a:solidFill>
              <a:latin typeface="Calibri"/>
              <a:hlinkClick r:id="rId4"/>
            </a:endParaRPr>
          </a:p>
        </p:txBody>
      </p:sp>
      <p:sp>
        <p:nvSpPr>
          <p:cNvPr id="10" name="textruta 9"/>
          <p:cNvSpPr txBox="1"/>
          <p:nvPr/>
        </p:nvSpPr>
        <p:spPr>
          <a:xfrm>
            <a:off x="6627053" y="1306742"/>
            <a:ext cx="4910325" cy="992574"/>
          </a:xfrm>
          <a:prstGeom prst="rect">
            <a:avLst/>
          </a:prstGeom>
          <a:noFill/>
        </p:spPr>
        <p:txBody>
          <a:bodyPr wrap="square" rtlCol="0">
            <a:noAutofit/>
          </a:bodyPr>
          <a:lstStyle/>
          <a:p>
            <a:r>
              <a:rPr lang="sv-SE" sz="2400" dirty="0"/>
              <a:t>Filmer</a:t>
            </a:r>
            <a:r>
              <a:rPr lang="sv-SE" sz="1600" dirty="0"/>
              <a:t> </a:t>
            </a:r>
          </a:p>
        </p:txBody>
      </p:sp>
    </p:spTree>
    <p:extLst>
      <p:ext uri="{BB962C8B-B14F-4D97-AF65-F5344CB8AC3E}">
        <p14:creationId xmlns:p14="http://schemas.microsoft.com/office/powerpoint/2010/main" val="31785494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p:cNvSpPr>
            <a:spLocks noGrp="1"/>
          </p:cNvSpPr>
          <p:nvPr>
            <p:ph type="body" sz="quarter" idx="10"/>
          </p:nvPr>
        </p:nvSpPr>
        <p:spPr>
          <a:xfrm>
            <a:off x="1155090" y="2599026"/>
            <a:ext cx="9708240" cy="1084332"/>
          </a:xfrm>
        </p:spPr>
        <p:txBody>
          <a:bodyPr>
            <a:normAutofit/>
          </a:bodyPr>
          <a:lstStyle/>
          <a:p>
            <a:pPr algn="ctr">
              <a:lnSpc>
                <a:spcPct val="120000"/>
              </a:lnSpc>
              <a:spcBef>
                <a:spcPts val="600"/>
              </a:spcBef>
              <a:defRPr/>
            </a:pPr>
            <a:r>
              <a:rPr lang="sv-SE" sz="2500" b="1" dirty="0">
                <a:solidFill>
                  <a:srgbClr val="000000"/>
                </a:solidFill>
                <a:ea typeface="Calibri" panose="020F0502020204030204" pitchFamily="34" charset="0"/>
                <a:cs typeface="Arial" panose="020B0604020202020204" pitchFamily="34" charset="0"/>
              </a:rPr>
              <a:t>Följande två bilder är tänkta att användas som </a:t>
            </a:r>
          </a:p>
          <a:p>
            <a:pPr algn="ctr">
              <a:lnSpc>
                <a:spcPct val="120000"/>
              </a:lnSpc>
              <a:spcBef>
                <a:spcPts val="600"/>
              </a:spcBef>
              <a:defRPr/>
            </a:pPr>
            <a:r>
              <a:rPr lang="sv-SE" sz="2500" b="1" dirty="0">
                <a:solidFill>
                  <a:srgbClr val="000000"/>
                </a:solidFill>
                <a:ea typeface="Calibri" panose="020F0502020204030204" pitchFamily="34" charset="0"/>
                <a:cs typeface="Arial" panose="020B0604020202020204" pitchFamily="34" charset="0"/>
              </a:rPr>
              <a:t>underlag och inspiration för diskussion och dialog.</a:t>
            </a:r>
            <a:endParaRPr lang="sv-SE" sz="2500" dirty="0">
              <a:solidFill>
                <a:srgbClr val="000000"/>
              </a:solidFill>
              <a:ea typeface="Calibri" panose="020F0502020204030204" pitchFamily="34" charset="0"/>
              <a:cs typeface="Arial" panose="020B0604020202020204" pitchFamily="34" charset="0"/>
            </a:endParaRPr>
          </a:p>
          <a:p>
            <a:pPr marL="342900" indent="-342900">
              <a:lnSpc>
                <a:spcPct val="120000"/>
              </a:lnSpc>
              <a:spcBef>
                <a:spcPts val="600"/>
              </a:spcBef>
              <a:buFont typeface="Arial" panose="020B0604020202020204" pitchFamily="34" charset="0"/>
              <a:buChar char="•"/>
            </a:pPr>
            <a:endParaRPr lang="sv-SE" sz="2500" dirty="0">
              <a:solidFill>
                <a:srgbClr val="000000"/>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770498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ctrTitle"/>
          </p:nvPr>
        </p:nvSpPr>
        <p:spPr/>
        <p:txBody>
          <a:bodyPr/>
          <a:lstStyle/>
          <a:p>
            <a:r>
              <a:rPr lang="sv-SE" dirty="0"/>
              <a:t>Dialog 1 - gapanalys</a:t>
            </a:r>
          </a:p>
        </p:txBody>
      </p:sp>
      <p:sp>
        <p:nvSpPr>
          <p:cNvPr id="6" name="Platshållare för text 5"/>
          <p:cNvSpPr>
            <a:spLocks noGrp="1"/>
          </p:cNvSpPr>
          <p:nvPr>
            <p:ph type="body" sz="quarter" idx="10"/>
          </p:nvPr>
        </p:nvSpPr>
        <p:spPr>
          <a:xfrm>
            <a:off x="903952" y="1613792"/>
            <a:ext cx="6708960" cy="4595622"/>
          </a:xfrm>
        </p:spPr>
        <p:txBody>
          <a:bodyPr>
            <a:normAutofit/>
          </a:bodyPr>
          <a:lstStyle/>
          <a:p>
            <a:pPr marL="34290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Vad ska vi göra annorlunda </a:t>
            </a:r>
            <a:r>
              <a:rPr lang="sv-SE" sz="2500" dirty="0">
                <a:solidFill>
                  <a:srgbClr val="000000"/>
                </a:solidFill>
                <a:ea typeface="Calibri" panose="020F0502020204030204" pitchFamily="34" charset="0"/>
                <a:cs typeface="Arial" panose="020B0604020202020204" pitchFamily="34" charset="0"/>
              </a:rPr>
              <a:t>- vad gör vi redan nu, ska sluta göra, arbetssätt, digitalisering?</a:t>
            </a:r>
          </a:p>
          <a:p>
            <a:pPr marL="342900" lvl="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Positiva effekter hos oss </a:t>
            </a:r>
            <a:r>
              <a:rPr lang="sv-SE" sz="2500" dirty="0">
                <a:solidFill>
                  <a:srgbClr val="000000"/>
                </a:solidFill>
                <a:ea typeface="Calibri" panose="020F0502020204030204" pitchFamily="34" charset="0"/>
                <a:cs typeface="Arial" panose="020B0604020202020204" pitchFamily="34" charset="0"/>
              </a:rPr>
              <a:t>– patient, personal, resurser</a:t>
            </a:r>
          </a:p>
          <a:p>
            <a:pPr marL="342900" lvl="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Styrkor i regionen </a:t>
            </a:r>
            <a:r>
              <a:rPr lang="sv-SE" sz="2500" dirty="0">
                <a:solidFill>
                  <a:srgbClr val="000000"/>
                </a:solidFill>
                <a:ea typeface="Calibri" panose="020F0502020204030204" pitchFamily="34" charset="0"/>
                <a:cs typeface="Arial" panose="020B0604020202020204" pitchFamily="34" charset="0"/>
              </a:rPr>
              <a:t>– goda exempel, nyckelpersoner</a:t>
            </a:r>
          </a:p>
          <a:p>
            <a:pPr marL="342900" lvl="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Vilka påverkas </a:t>
            </a:r>
            <a:r>
              <a:rPr lang="sv-SE" sz="2500" dirty="0">
                <a:solidFill>
                  <a:srgbClr val="000000"/>
                </a:solidFill>
                <a:ea typeface="Calibri" panose="020F0502020204030204" pitchFamily="34" charset="0"/>
                <a:cs typeface="Arial" panose="020B0604020202020204" pitchFamily="34" charset="0"/>
              </a:rPr>
              <a:t>– patientgrupper, verksamheter, professioner?</a:t>
            </a:r>
          </a:p>
          <a:p>
            <a:pPr marL="342900" indent="-342900">
              <a:lnSpc>
                <a:spcPct val="120000"/>
              </a:lnSpc>
              <a:spcBef>
                <a:spcPts val="600"/>
              </a:spcBef>
              <a:buFont typeface="Arial" panose="020B0604020202020204" pitchFamily="34" charset="0"/>
              <a:buChar char="•"/>
            </a:pPr>
            <a:endParaRPr lang="sv-SE" sz="2500" dirty="0">
              <a:solidFill>
                <a:srgbClr val="000000"/>
              </a:solidFill>
              <a:ea typeface="Calibri" panose="020F0502020204030204" pitchFamily="34" charset="0"/>
              <a:cs typeface="Arial" panose="020B0604020202020204" pitchFamily="34" charset="0"/>
            </a:endParaRPr>
          </a:p>
        </p:txBody>
      </p:sp>
      <p:sp>
        <p:nvSpPr>
          <p:cNvPr id="9" name="Rundad rektangulär bildtext 8"/>
          <p:cNvSpPr/>
          <p:nvPr/>
        </p:nvSpPr>
        <p:spPr>
          <a:xfrm>
            <a:off x="8423515" y="1613791"/>
            <a:ext cx="3418453" cy="243327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sv-SE" sz="1400" b="1" dirty="0">
                <a:solidFill>
                  <a:schemeClr val="bg1"/>
                </a:solidFill>
                <a:ea typeface="Calibri" panose="020F0502020204030204" pitchFamily="34" charset="0"/>
                <a:cs typeface="Arial" panose="020B0604020202020204" pitchFamily="34" charset="0"/>
              </a:rPr>
              <a:t>Att användas som diskussionsunderlag</a:t>
            </a:r>
          </a:p>
          <a:p>
            <a:pPr>
              <a:spcBef>
                <a:spcPts val="600"/>
              </a:spcBef>
            </a:pPr>
            <a:r>
              <a:rPr lang="sv-SE" sz="1400" b="1" dirty="0">
                <a:solidFill>
                  <a:schemeClr val="bg1"/>
                </a:solidFill>
                <a:ea typeface="Calibri" panose="020F0502020204030204" pitchFamily="34" charset="0"/>
                <a:cs typeface="Arial" panose="020B0604020202020204" pitchFamily="34" charset="0"/>
              </a:rPr>
              <a:t>Diskutera gärna:</a:t>
            </a:r>
          </a:p>
          <a:p>
            <a:pPr marL="342900" indent="-342900">
              <a:spcBef>
                <a:spcPts val="600"/>
              </a:spcBef>
              <a:buFont typeface="Arial" panose="020B0604020202020204" pitchFamily="34" charset="0"/>
              <a:buChar char="•"/>
            </a:pPr>
            <a:r>
              <a:rPr lang="sv-SE" sz="1400" dirty="0">
                <a:solidFill>
                  <a:schemeClr val="bg1"/>
                </a:solidFill>
                <a:ea typeface="Calibri" panose="020F0502020204030204" pitchFamily="34" charset="0"/>
                <a:cs typeface="Arial" panose="020B0604020202020204" pitchFamily="34" charset="0"/>
              </a:rPr>
              <a:t>Hur ser gapet ut hos oss?</a:t>
            </a:r>
          </a:p>
          <a:p>
            <a:pPr marL="342900" indent="-342900">
              <a:spcBef>
                <a:spcPts val="600"/>
              </a:spcBef>
              <a:buFont typeface="Arial" panose="020B0604020202020204" pitchFamily="34" charset="0"/>
              <a:buChar char="•"/>
            </a:pPr>
            <a:r>
              <a:rPr lang="sv-SE" sz="1400" dirty="0">
                <a:solidFill>
                  <a:schemeClr val="bg1"/>
                </a:solidFill>
                <a:ea typeface="Calibri" panose="020F0502020204030204" pitchFamily="34" charset="0"/>
                <a:cs typeface="Arial" panose="020B0604020202020204" pitchFamily="34" charset="0"/>
              </a:rPr>
              <a:t>Vad kan vi prioritera att börja göra här?</a:t>
            </a:r>
          </a:p>
          <a:p>
            <a:pPr marL="342900" indent="-342900">
              <a:spcBef>
                <a:spcPts val="600"/>
              </a:spcBef>
              <a:buFont typeface="Arial" panose="020B0604020202020204" pitchFamily="34" charset="0"/>
              <a:buChar char="•"/>
            </a:pPr>
            <a:r>
              <a:rPr lang="sv-SE" sz="1400" dirty="0">
                <a:solidFill>
                  <a:schemeClr val="bg1"/>
                </a:solidFill>
                <a:ea typeface="Calibri" panose="020F0502020204030204" pitchFamily="34" charset="0"/>
                <a:cs typeface="Arial" panose="020B0604020202020204" pitchFamily="34" charset="0"/>
              </a:rPr>
              <a:t>Vad blir konsekvenserna?</a:t>
            </a:r>
          </a:p>
        </p:txBody>
      </p:sp>
      <p:sp>
        <p:nvSpPr>
          <p:cNvPr id="8" name="textruta 7">
            <a:extLst>
              <a:ext uri="{FF2B5EF4-FFF2-40B4-BE49-F238E27FC236}">
                <a16:creationId xmlns:a16="http://schemas.microsoft.com/office/drawing/2014/main" id="{CE47C063-139E-9074-E97E-C42C5A48A6EA}"/>
              </a:ext>
            </a:extLst>
          </p:cNvPr>
          <p:cNvSpPr txBox="1"/>
          <p:nvPr/>
        </p:nvSpPr>
        <p:spPr>
          <a:xfrm>
            <a:off x="1089475" y="228577"/>
            <a:ext cx="2856808" cy="369332"/>
          </a:xfrm>
          <a:prstGeom prst="rect">
            <a:avLst/>
          </a:prstGeom>
          <a:solidFill>
            <a:schemeClr val="accent1"/>
          </a:solidFill>
        </p:spPr>
        <p:txBody>
          <a:bodyPr wrap="none" rtlCol="0">
            <a:spAutoFit/>
          </a:bodyPr>
          <a:lstStyle/>
          <a:p>
            <a:r>
              <a:rPr lang="sv-SE" b="1" dirty="0">
                <a:solidFill>
                  <a:schemeClr val="bg1"/>
                </a:solidFill>
              </a:rPr>
              <a:t>Förslag på diskussionsfrågor</a:t>
            </a:r>
          </a:p>
        </p:txBody>
      </p:sp>
    </p:spTree>
    <p:extLst>
      <p:ext uri="{BB962C8B-B14F-4D97-AF65-F5344CB8AC3E}">
        <p14:creationId xmlns:p14="http://schemas.microsoft.com/office/powerpoint/2010/main" val="19850958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ctrTitle"/>
          </p:nvPr>
        </p:nvSpPr>
        <p:spPr/>
        <p:txBody>
          <a:bodyPr/>
          <a:lstStyle/>
          <a:p>
            <a:r>
              <a:rPr lang="sv-SE" dirty="0"/>
              <a:t>Dialog - införande</a:t>
            </a:r>
          </a:p>
        </p:txBody>
      </p:sp>
      <p:sp>
        <p:nvSpPr>
          <p:cNvPr id="6" name="Platshållare för text 5"/>
          <p:cNvSpPr>
            <a:spLocks noGrp="1"/>
          </p:cNvSpPr>
          <p:nvPr>
            <p:ph type="body" sz="quarter" idx="10"/>
          </p:nvPr>
        </p:nvSpPr>
        <p:spPr>
          <a:xfrm>
            <a:off x="903952" y="1613792"/>
            <a:ext cx="6708960" cy="4595622"/>
          </a:xfrm>
        </p:spPr>
        <p:txBody>
          <a:bodyPr>
            <a:normAutofit/>
          </a:bodyPr>
          <a:lstStyle/>
          <a:p>
            <a:pPr marL="342900" lvl="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Vilka genomför? </a:t>
            </a:r>
            <a:r>
              <a:rPr lang="sv-SE" sz="2500" dirty="0">
                <a:solidFill>
                  <a:srgbClr val="000000"/>
                </a:solidFill>
                <a:ea typeface="Calibri" panose="020F0502020204030204" pitchFamily="34" charset="0"/>
                <a:cs typeface="Arial" panose="020B0604020202020204" pitchFamily="34" charset="0"/>
              </a:rPr>
              <a:t>– vilket stöd behövs, vad rår vi själva över?</a:t>
            </a:r>
          </a:p>
          <a:p>
            <a:pPr marL="342900" lvl="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Hur genomförs </a:t>
            </a:r>
            <a:r>
              <a:rPr lang="sv-SE" sz="2500" dirty="0">
                <a:solidFill>
                  <a:srgbClr val="000000"/>
                </a:solidFill>
                <a:ea typeface="Calibri" panose="020F0502020204030204" pitchFamily="34" charset="0"/>
                <a:cs typeface="Arial" panose="020B0604020202020204" pitchFamily="34" charset="0"/>
              </a:rPr>
              <a:t>– behövs beslut, påverkas resurser, avtal, kunskapsdokument, rutinbeskrivningar, tidpunkt?</a:t>
            </a:r>
          </a:p>
          <a:p>
            <a:pPr marL="34290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Svårigheter och risker</a:t>
            </a:r>
          </a:p>
          <a:p>
            <a:pPr marL="342900" lvl="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Kommunikation</a:t>
            </a:r>
            <a:r>
              <a:rPr lang="sv-SE" sz="2500" dirty="0">
                <a:solidFill>
                  <a:srgbClr val="000000"/>
                </a:solidFill>
                <a:ea typeface="Calibri" panose="020F0502020204030204" pitchFamily="34" charset="0"/>
                <a:cs typeface="Arial" panose="020B0604020202020204" pitchFamily="34" charset="0"/>
              </a:rPr>
              <a:t> – målgrupp, budskap, former, tidpunkt</a:t>
            </a:r>
          </a:p>
          <a:p>
            <a:pPr marL="342900" indent="-342900">
              <a:lnSpc>
                <a:spcPct val="120000"/>
              </a:lnSpc>
              <a:spcBef>
                <a:spcPts val="600"/>
              </a:spcBef>
              <a:buFont typeface="Arial" panose="020B0604020202020204" pitchFamily="34" charset="0"/>
              <a:buChar char="•"/>
            </a:pPr>
            <a:endParaRPr lang="sv-SE" sz="2500" dirty="0">
              <a:solidFill>
                <a:srgbClr val="000000"/>
              </a:solidFill>
              <a:ea typeface="Calibri" panose="020F0502020204030204" pitchFamily="34" charset="0"/>
              <a:cs typeface="Arial" panose="020B0604020202020204" pitchFamily="34" charset="0"/>
            </a:endParaRPr>
          </a:p>
        </p:txBody>
      </p:sp>
      <p:sp>
        <p:nvSpPr>
          <p:cNvPr id="9" name="Rundad rektangulär bildtext 8"/>
          <p:cNvSpPr/>
          <p:nvPr/>
        </p:nvSpPr>
        <p:spPr>
          <a:xfrm>
            <a:off x="8423515" y="1613791"/>
            <a:ext cx="3418453" cy="243327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sv-SE" sz="1400" b="1" dirty="0">
                <a:solidFill>
                  <a:schemeClr val="bg1"/>
                </a:solidFill>
                <a:ea typeface="Calibri" panose="020F0502020204030204" pitchFamily="34" charset="0"/>
                <a:cs typeface="Arial" panose="020B0604020202020204" pitchFamily="34" charset="0"/>
              </a:rPr>
              <a:t>Att användas som diskussionsunderlag</a:t>
            </a:r>
          </a:p>
          <a:p>
            <a:pPr>
              <a:spcBef>
                <a:spcPts val="600"/>
              </a:spcBef>
            </a:pPr>
            <a:r>
              <a:rPr lang="sv-SE" sz="1400" b="1" dirty="0">
                <a:solidFill>
                  <a:schemeClr val="bg1"/>
                </a:solidFill>
                <a:ea typeface="Calibri" panose="020F0502020204030204" pitchFamily="34" charset="0"/>
                <a:cs typeface="Arial" panose="020B0604020202020204" pitchFamily="34" charset="0"/>
              </a:rPr>
              <a:t>Diskutera gärna:</a:t>
            </a:r>
          </a:p>
          <a:p>
            <a:pPr marL="342900" indent="-342900">
              <a:spcBef>
                <a:spcPts val="600"/>
              </a:spcBef>
              <a:buFont typeface="Arial" panose="020B0604020202020204" pitchFamily="34" charset="0"/>
              <a:buChar char="•"/>
            </a:pPr>
            <a:r>
              <a:rPr lang="sv-SE" sz="1400" dirty="0">
                <a:solidFill>
                  <a:schemeClr val="bg1"/>
                </a:solidFill>
                <a:ea typeface="Calibri" panose="020F0502020204030204" pitchFamily="34" charset="0"/>
                <a:cs typeface="Arial" panose="020B0604020202020204" pitchFamily="34" charset="0"/>
              </a:rPr>
              <a:t>Hur kan vi arbeta med införandet?</a:t>
            </a:r>
          </a:p>
          <a:p>
            <a:pPr marL="342900" indent="-342900">
              <a:spcBef>
                <a:spcPts val="600"/>
              </a:spcBef>
              <a:buFont typeface="Arial" panose="020B0604020202020204" pitchFamily="34" charset="0"/>
              <a:buChar char="•"/>
            </a:pPr>
            <a:r>
              <a:rPr lang="sv-SE" sz="1400" dirty="0">
                <a:solidFill>
                  <a:schemeClr val="bg1"/>
                </a:solidFill>
                <a:ea typeface="Calibri" panose="020F0502020204030204" pitchFamily="34" charset="0"/>
                <a:cs typeface="Arial" panose="020B0604020202020204" pitchFamily="34" charset="0"/>
              </a:rPr>
              <a:t>Vad kan vi prioritera att börja göra här?</a:t>
            </a:r>
          </a:p>
          <a:p>
            <a:pPr marL="342900" indent="-342900">
              <a:spcBef>
                <a:spcPts val="600"/>
              </a:spcBef>
              <a:buFont typeface="Arial" panose="020B0604020202020204" pitchFamily="34" charset="0"/>
              <a:buChar char="•"/>
            </a:pPr>
            <a:r>
              <a:rPr lang="sv-SE" sz="1400" dirty="0">
                <a:solidFill>
                  <a:schemeClr val="bg1"/>
                </a:solidFill>
                <a:ea typeface="Calibri" panose="020F0502020204030204" pitchFamily="34" charset="0"/>
                <a:cs typeface="Arial" panose="020B0604020202020204" pitchFamily="34" charset="0"/>
              </a:rPr>
              <a:t>Vad är uppföljningsbart hos oss redan nu?</a:t>
            </a:r>
          </a:p>
        </p:txBody>
      </p:sp>
      <p:sp>
        <p:nvSpPr>
          <p:cNvPr id="10" name="textruta 9">
            <a:extLst>
              <a:ext uri="{FF2B5EF4-FFF2-40B4-BE49-F238E27FC236}">
                <a16:creationId xmlns:a16="http://schemas.microsoft.com/office/drawing/2014/main" id="{37F4A37B-AA68-CEE5-6F77-5DA8FF170330}"/>
              </a:ext>
            </a:extLst>
          </p:cNvPr>
          <p:cNvSpPr txBox="1"/>
          <p:nvPr/>
        </p:nvSpPr>
        <p:spPr>
          <a:xfrm>
            <a:off x="1089475" y="228577"/>
            <a:ext cx="2856808" cy="369332"/>
          </a:xfrm>
          <a:prstGeom prst="rect">
            <a:avLst/>
          </a:prstGeom>
          <a:solidFill>
            <a:schemeClr val="accent1"/>
          </a:solidFill>
        </p:spPr>
        <p:txBody>
          <a:bodyPr wrap="none" rtlCol="0">
            <a:spAutoFit/>
          </a:bodyPr>
          <a:lstStyle/>
          <a:p>
            <a:r>
              <a:rPr lang="sv-SE" b="1" dirty="0">
                <a:solidFill>
                  <a:schemeClr val="bg1"/>
                </a:solidFill>
              </a:rPr>
              <a:t>Förslag på diskussionsfrågor</a:t>
            </a:r>
          </a:p>
        </p:txBody>
      </p:sp>
    </p:spTree>
    <p:extLst>
      <p:ext uri="{BB962C8B-B14F-4D97-AF65-F5344CB8AC3E}">
        <p14:creationId xmlns:p14="http://schemas.microsoft.com/office/powerpoint/2010/main" val="2205044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1C9BEB-CD13-B727-1031-12DCD1D22378}"/>
              </a:ext>
            </a:extLst>
          </p:cNvPr>
          <p:cNvSpPr>
            <a:spLocks noGrp="1"/>
          </p:cNvSpPr>
          <p:nvPr>
            <p:ph type="ctrTitle"/>
          </p:nvPr>
        </p:nvSpPr>
        <p:spPr/>
        <p:txBody>
          <a:bodyPr/>
          <a:lstStyle/>
          <a:p>
            <a:r>
              <a:rPr lang="sv-SE" dirty="0"/>
              <a:t>Om Jättecellsarteriter (GCA)</a:t>
            </a:r>
          </a:p>
        </p:txBody>
      </p:sp>
      <p:sp>
        <p:nvSpPr>
          <p:cNvPr id="3" name="Platshållare för text 2">
            <a:extLst>
              <a:ext uri="{FF2B5EF4-FFF2-40B4-BE49-F238E27FC236}">
                <a16:creationId xmlns:a16="http://schemas.microsoft.com/office/drawing/2014/main" id="{C2FDF8E6-DF6A-7822-A7E1-C2673FAB267F}"/>
              </a:ext>
            </a:extLst>
          </p:cNvPr>
          <p:cNvSpPr>
            <a:spLocks noGrp="1"/>
          </p:cNvSpPr>
          <p:nvPr>
            <p:ph type="body" sz="quarter" idx="10"/>
          </p:nvPr>
        </p:nvSpPr>
        <p:spPr/>
        <p:txBody>
          <a:bodyPr>
            <a:normAutofit fontScale="92500"/>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sv-SE" b="0" i="0" u="none" strike="noStrike" baseline="0" dirty="0">
                <a:solidFill>
                  <a:schemeClr val="tx1"/>
                </a:solidFill>
                <a:cs typeface="Arial" panose="020B0604020202020204" pitchFamily="34" charset="0"/>
              </a:rPr>
              <a:t>Jättecellsarteriter (GCA) är den vanligaste sjukdomen inom gruppen blodkärlsinflammationer (</a:t>
            </a:r>
            <a:r>
              <a:rPr lang="sv-SE" b="0" i="0" u="none" strike="noStrike" baseline="0" dirty="0" err="1">
                <a:solidFill>
                  <a:schemeClr val="tx1"/>
                </a:solidFill>
                <a:cs typeface="Arial" panose="020B0604020202020204" pitchFamily="34" charset="0"/>
              </a:rPr>
              <a:t>vaskulit</a:t>
            </a:r>
            <a:r>
              <a:rPr lang="sv-SE" b="0" i="0" u="none" strike="noStrike" baseline="0" dirty="0">
                <a:solidFill>
                  <a:schemeClr val="tx1"/>
                </a:solidFill>
                <a:cs typeface="Arial" panose="020B0604020202020204" pitchFamily="34" charset="0"/>
              </a:rPr>
              <a:t> eller </a:t>
            </a:r>
            <a:r>
              <a:rPr lang="sv-SE" b="0" i="0" u="none" strike="noStrike" baseline="0" dirty="0" err="1">
                <a:solidFill>
                  <a:schemeClr val="tx1"/>
                </a:solidFill>
                <a:cs typeface="Arial" panose="020B0604020202020204" pitchFamily="34" charset="0"/>
              </a:rPr>
              <a:t>arterit</a:t>
            </a:r>
            <a:r>
              <a:rPr lang="sv-SE" b="0" i="0" u="none" strike="noStrike" baseline="0" dirty="0">
                <a:solidFill>
                  <a:schemeClr val="tx1"/>
                </a:solidFill>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kern="1200" cap="none" spc="0" normalizeH="0" noProof="0" dirty="0">
              <a:ln>
                <a:noFill/>
              </a:ln>
              <a:solidFill>
                <a:schemeClr val="tx1"/>
              </a:solidFill>
              <a:effectLst/>
              <a:uLnTx/>
              <a:uFillTx/>
              <a:cs typeface="Arial" panose="020B0604020202020204" pitchFamily="34" charset="0"/>
            </a:endParaRPr>
          </a:p>
          <a:p>
            <a:pPr marL="285750" lvl="0" indent="-285750">
              <a:buFont typeface="Wingdings" pitchFamily="2" charset="2"/>
              <a:buChar char="Ø"/>
              <a:defRPr/>
            </a:pPr>
            <a:r>
              <a:rPr lang="sv-SE" dirty="0">
                <a:solidFill>
                  <a:schemeClr val="tx1"/>
                </a:solidFill>
                <a:cs typeface="Arial" panose="020B0604020202020204" pitchFamily="34" charset="0"/>
              </a:rPr>
              <a:t>GCA förekommer hos 130 per 100 000 personer i åldersgrupp 50 år och äldre (totalt lever 4 800 personer med GCA i Sverige),</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Ø"/>
              <a:tabLst/>
              <a:defRPr/>
            </a:pPr>
            <a:endParaRPr lang="sv-SE" dirty="0">
              <a:solidFill>
                <a:schemeClr val="tx1"/>
              </a:solidFill>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sv-SE" dirty="0">
                <a:solidFill>
                  <a:schemeClr val="tx1"/>
                </a:solidFill>
                <a:cs typeface="Arial" panose="020B0604020202020204" pitchFamily="34" charset="0"/>
              </a:rPr>
              <a:t>Varje år diagnostiseras ca 20 fall per 100 000 personer i åldersgrupp 50 och äldre</a:t>
            </a:r>
          </a:p>
          <a:p>
            <a:pPr marL="1028700" lvl="1" indent="-342900"/>
            <a:r>
              <a:rPr lang="sv-SE" dirty="0"/>
              <a:t>Försenad diagnos eller insättning av behandling kan orsaka allvarliga konsekvenser inklusive permanenta ögonskador t ex blindhet. </a:t>
            </a:r>
          </a:p>
          <a:p>
            <a:pPr marL="1028700" lvl="1" indent="-342900"/>
            <a:r>
              <a:rPr lang="sv-SE" dirty="0"/>
              <a:t>Sena komplikationer kan orsakas av långtidsbehandling med kortison. </a:t>
            </a:r>
          </a:p>
        </p:txBody>
      </p:sp>
      <p:sp>
        <p:nvSpPr>
          <p:cNvPr id="5" name="textruta 4">
            <a:extLst>
              <a:ext uri="{FF2B5EF4-FFF2-40B4-BE49-F238E27FC236}">
                <a16:creationId xmlns:a16="http://schemas.microsoft.com/office/drawing/2014/main" id="{03C72457-25A9-CE50-9DCF-8D379B6ACBDF}"/>
              </a:ext>
            </a:extLst>
          </p:cNvPr>
          <p:cNvSpPr txBox="1"/>
          <p:nvPr/>
        </p:nvSpPr>
        <p:spPr>
          <a:xfrm>
            <a:off x="10301680" y="136244"/>
            <a:ext cx="1551963" cy="276999"/>
          </a:xfrm>
          <a:prstGeom prst="rect">
            <a:avLst/>
          </a:prstGeom>
          <a:noFill/>
        </p:spPr>
        <p:txBody>
          <a:bodyPr wrap="square" rtlCol="0">
            <a:spAutoFit/>
          </a:bodyPr>
          <a:lstStyle/>
          <a:p>
            <a:r>
              <a:rPr lang="sv-SE" sz="1200" dirty="0" err="1">
                <a:solidFill>
                  <a:schemeClr val="bg1">
                    <a:lumMod val="65000"/>
                  </a:schemeClr>
                </a:solidFill>
              </a:rPr>
              <a:t>Jättecellsarterit</a:t>
            </a:r>
            <a:endParaRPr lang="sv-SE" sz="1200" dirty="0">
              <a:solidFill>
                <a:schemeClr val="bg1">
                  <a:lumMod val="65000"/>
                </a:schemeClr>
              </a:solidFill>
            </a:endParaRPr>
          </a:p>
        </p:txBody>
      </p:sp>
    </p:spTree>
    <p:extLst>
      <p:ext uri="{BB962C8B-B14F-4D97-AF65-F5344CB8AC3E}">
        <p14:creationId xmlns:p14="http://schemas.microsoft.com/office/powerpoint/2010/main" val="3335179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6E2D783-D7AD-45C1-86B6-2FC35A95126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7" name="Object 6" hidden="1">
                        <a:extLst>
                          <a:ext uri="{FF2B5EF4-FFF2-40B4-BE49-F238E27FC236}">
                            <a16:creationId xmlns:a16="http://schemas.microsoft.com/office/drawing/2014/main" id="{56E2D783-D7AD-45C1-86B6-2FC35A95126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D01E008-BBD9-458E-A1D7-A1D60B359424}"/>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6" name="Title 5">
            <a:extLst>
              <a:ext uri="{FF2B5EF4-FFF2-40B4-BE49-F238E27FC236}">
                <a16:creationId xmlns:a16="http://schemas.microsoft.com/office/drawing/2014/main" id="{9FFA5CDC-5724-410C-BB52-CB485B95F851}"/>
              </a:ext>
            </a:extLst>
          </p:cNvPr>
          <p:cNvSpPr>
            <a:spLocks noGrp="1"/>
          </p:cNvSpPr>
          <p:nvPr>
            <p:ph type="ctrTitle"/>
          </p:nvPr>
        </p:nvSpPr>
        <p:spPr>
          <a:xfrm>
            <a:off x="634572" y="540761"/>
            <a:ext cx="10628003" cy="534626"/>
          </a:xfrm>
        </p:spPr>
        <p:txBody>
          <a:bodyPr>
            <a:noAutofit/>
          </a:bodyPr>
          <a:lstStyle/>
          <a:p>
            <a:r>
              <a:rPr lang="sv-SE" dirty="0">
                <a:solidFill>
                  <a:srgbClr val="5A8695"/>
                </a:solidFill>
              </a:rPr>
              <a:t>Vårdförloppets omfattning och huvudsakliga åtgärder</a:t>
            </a:r>
          </a:p>
        </p:txBody>
      </p:sp>
      <p:sp>
        <p:nvSpPr>
          <p:cNvPr id="21" name="Rectangle 20">
            <a:extLst>
              <a:ext uri="{FF2B5EF4-FFF2-40B4-BE49-F238E27FC236}">
                <a16:creationId xmlns:a16="http://schemas.microsoft.com/office/drawing/2014/main" id="{3E0FFD61-48A6-4B7A-BD67-7DC59845871C}"/>
              </a:ext>
            </a:extLst>
          </p:cNvPr>
          <p:cNvSpPr/>
          <p:nvPr/>
        </p:nvSpPr>
        <p:spPr>
          <a:xfrm>
            <a:off x="843565" y="2700092"/>
            <a:ext cx="9855070" cy="2453701"/>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marR="0" lvl="0" indent="-342900" defTabSz="914400" rtl="0" eaLnBrk="1" fontAlgn="auto" latinLnBrk="0" hangingPunct="1">
              <a:spcBef>
                <a:spcPts val="600"/>
              </a:spcBef>
              <a:buClrTx/>
              <a:buSzTx/>
              <a:buFont typeface="Arial" panose="020B0604020202020204" pitchFamily="34" charset="0"/>
              <a:buChar char="•"/>
              <a:tabLst/>
              <a:defRPr/>
            </a:pPr>
            <a:r>
              <a:rPr lang="sv-SE" dirty="0">
                <a:solidFill>
                  <a:srgbClr val="000000"/>
                </a:solidFill>
                <a:latin typeface="Calibri" panose="020F0502020204030204"/>
                <a:ea typeface="Calibri" panose="020F0502020204030204" pitchFamily="34" charset="0"/>
                <a:cs typeface="Arial" panose="020B0604020202020204" pitchFamily="34" charset="0"/>
              </a:rPr>
              <a:t>Omedelbar insättning av behandling vid misstanke</a:t>
            </a:r>
          </a:p>
          <a:p>
            <a:pPr marL="342900" marR="0" lvl="0" indent="-342900" defTabSz="914400" rtl="0" eaLnBrk="1" fontAlgn="auto" latinLnBrk="0" hangingPunct="1">
              <a:spcBef>
                <a:spcPts val="600"/>
              </a:spcBef>
              <a:buClrTx/>
              <a:buSzTx/>
              <a:buFont typeface="Arial" panose="020B0604020202020204" pitchFamily="34" charset="0"/>
              <a:buChar char="•"/>
              <a:tabLst/>
              <a:defRPr/>
            </a:pPr>
            <a:r>
              <a:rPr lang="sv-SE" dirty="0">
                <a:solidFill>
                  <a:srgbClr val="000000"/>
                </a:solidFill>
                <a:latin typeface="Calibri" panose="020F0502020204030204"/>
                <a:ea typeface="Calibri" panose="020F0502020204030204" pitchFamily="34" charset="0"/>
                <a:cs typeface="Arial" panose="020B0604020202020204" pitchFamily="34" charset="0"/>
              </a:rPr>
              <a:t>Involvering av läkare inom reumatologisk specialiserad vård</a:t>
            </a:r>
          </a:p>
          <a:p>
            <a:pPr marL="342900" indent="-342900">
              <a:spcBef>
                <a:spcPts val="600"/>
              </a:spcBef>
              <a:buFont typeface="Arial" panose="020B0604020202020204" pitchFamily="34" charset="0"/>
              <a:buChar char="•"/>
              <a:defRPr/>
            </a:pPr>
            <a:r>
              <a:rPr lang="sv-SE" dirty="0">
                <a:solidFill>
                  <a:srgbClr val="000000"/>
                </a:solidFill>
                <a:ea typeface="Calibri" panose="020F0502020204030204" pitchFamily="34" charset="0"/>
                <a:cs typeface="Arial" panose="020B0604020202020204" pitchFamily="34" charset="0"/>
              </a:rPr>
              <a:t>Objektiv diagnos med antingen biopsi eller ultraljud</a:t>
            </a:r>
          </a:p>
          <a:p>
            <a:pPr marL="342900" indent="-342900">
              <a:spcBef>
                <a:spcPts val="600"/>
              </a:spcBef>
              <a:buFont typeface="Arial" panose="020B0604020202020204" pitchFamily="34" charset="0"/>
              <a:buChar char="•"/>
              <a:defRPr/>
            </a:pPr>
            <a:r>
              <a:rPr lang="sv-SE" dirty="0">
                <a:solidFill>
                  <a:srgbClr val="000000"/>
                </a:solidFill>
                <a:ea typeface="Calibri" panose="020F0502020204030204" pitchFamily="34" charset="0"/>
                <a:cs typeface="Arial" panose="020B0604020202020204" pitchFamily="34" charset="0"/>
              </a:rPr>
              <a:t>Väntan på utredning får inte fördröja insättning av behandling</a:t>
            </a:r>
          </a:p>
          <a:p>
            <a:pPr marL="342900" marR="0" lvl="0" indent="-342900" defTabSz="914400" rtl="0" eaLnBrk="1" fontAlgn="auto" latinLnBrk="0" hangingPunct="1">
              <a:spcBef>
                <a:spcPts val="600"/>
              </a:spcBef>
              <a:buClrTx/>
              <a:buSzTx/>
              <a:buFont typeface="Arial" panose="020B0604020202020204" pitchFamily="34" charset="0"/>
              <a:buChar char="•"/>
              <a:tabLst/>
              <a:defRPr/>
            </a:pPr>
            <a:r>
              <a:rPr lang="sv-SE" dirty="0">
                <a:solidFill>
                  <a:srgbClr val="000000"/>
                </a:solidFill>
                <a:latin typeface="Calibri" panose="020F0502020204030204"/>
                <a:ea typeface="Calibri" panose="020F0502020204030204" pitchFamily="34" charset="0"/>
                <a:cs typeface="Arial" panose="020B0604020202020204" pitchFamily="34" charset="0"/>
              </a:rPr>
              <a:t>Information till patienten </a:t>
            </a:r>
          </a:p>
          <a:p>
            <a:pPr marL="342900" marR="0" lvl="0" indent="-342900" defTabSz="914400" rtl="0" eaLnBrk="1" fontAlgn="auto" latinLnBrk="0" hangingPunct="1">
              <a:spcBef>
                <a:spcPts val="600"/>
              </a:spcBef>
              <a:buClrTx/>
              <a:buSzTx/>
              <a:buFont typeface="Arial" panose="020B0604020202020204" pitchFamily="34" charset="0"/>
              <a:buChar char="•"/>
              <a:tabLst/>
              <a:defRPr/>
            </a:pPr>
            <a:r>
              <a:rPr kumimoji="0" lang="sv-SE"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Strukturerad upp</a:t>
            </a:r>
            <a:r>
              <a:rPr lang="sv-SE" dirty="0">
                <a:solidFill>
                  <a:srgbClr val="000000"/>
                </a:solidFill>
                <a:latin typeface="Calibri" panose="020F0502020204030204"/>
                <a:ea typeface="Calibri" panose="020F0502020204030204" pitchFamily="34" charset="0"/>
                <a:cs typeface="Arial" panose="020B0604020202020204" pitchFamily="34" charset="0"/>
              </a:rPr>
              <a:t>följning </a:t>
            </a:r>
            <a:endParaRPr kumimoji="0" lang="sv-SE"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endParaRPr>
          </a:p>
          <a:p>
            <a:pPr marL="342900" marR="0" lvl="0" indent="-342900" defTabSz="914400" rtl="0" eaLnBrk="1" fontAlgn="auto" latinLnBrk="0" hangingPunct="1">
              <a:spcBef>
                <a:spcPts val="600"/>
              </a:spcBef>
              <a:buClrTx/>
              <a:buSzTx/>
              <a:buFont typeface="Arial" panose="020B0604020202020204" pitchFamily="34" charset="0"/>
              <a:buChar char="•"/>
              <a:tabLst/>
              <a:defRPr/>
            </a:pPr>
            <a:r>
              <a:rPr kumimoji="0" lang="sv-SE"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Patienten engageras och är delaktig i hela sjukdomsförloppet</a:t>
            </a:r>
          </a:p>
        </p:txBody>
      </p:sp>
      <p:sp>
        <p:nvSpPr>
          <p:cNvPr id="4" name="textruta 3">
            <a:extLst>
              <a:ext uri="{FF2B5EF4-FFF2-40B4-BE49-F238E27FC236}">
                <a16:creationId xmlns:a16="http://schemas.microsoft.com/office/drawing/2014/main" id="{43940B13-6F64-36B2-4C89-CA72E4F0E13F}"/>
              </a:ext>
            </a:extLst>
          </p:cNvPr>
          <p:cNvSpPr txBox="1"/>
          <p:nvPr/>
        </p:nvSpPr>
        <p:spPr>
          <a:xfrm>
            <a:off x="843565" y="1371401"/>
            <a:ext cx="9670985" cy="646331"/>
          </a:xfrm>
          <a:prstGeom prst="rect">
            <a:avLst/>
          </a:prstGeom>
          <a:noFill/>
        </p:spPr>
        <p:txBody>
          <a:bodyPr wrap="square" rtlCol="0">
            <a:spAutoFit/>
          </a:bodyPr>
          <a:lstStyle/>
          <a:p>
            <a:pPr>
              <a:defRPr/>
            </a:pPr>
            <a:r>
              <a:rPr lang="sv-SE" i="1" dirty="0">
                <a:solidFill>
                  <a:srgbClr val="377D7A"/>
                </a:solidFill>
                <a:latin typeface="Calibri" panose="020F0502020204030204"/>
              </a:rPr>
              <a:t>Vårdförloppet omfattar åtgärder från att det finns misstanke om </a:t>
            </a:r>
            <a:r>
              <a:rPr lang="en-SE" sz="1800" i="1" dirty="0">
                <a:solidFill>
                  <a:srgbClr val="377D7A"/>
                </a:solidFill>
                <a:latin typeface="Calibri" panose="020F0502020204030204"/>
              </a:rPr>
              <a:t>GCA och avslutas när patienten haft uppföljningsbesök sex månader efter diagnos. Vårdförloppet avser förstagångsinsjuknande.</a:t>
            </a:r>
            <a:endParaRPr lang="sv-SE" i="1" dirty="0">
              <a:solidFill>
                <a:srgbClr val="377D7A"/>
              </a:solidFill>
              <a:latin typeface="Calibri" panose="020F0502020204030204"/>
            </a:endParaRPr>
          </a:p>
        </p:txBody>
      </p:sp>
      <p:sp>
        <p:nvSpPr>
          <p:cNvPr id="5" name="textruta 4">
            <a:extLst>
              <a:ext uri="{FF2B5EF4-FFF2-40B4-BE49-F238E27FC236}">
                <a16:creationId xmlns:a16="http://schemas.microsoft.com/office/drawing/2014/main" id="{8978CE9F-44FE-390C-42D2-151889018FE8}"/>
              </a:ext>
            </a:extLst>
          </p:cNvPr>
          <p:cNvSpPr txBox="1"/>
          <p:nvPr/>
        </p:nvSpPr>
        <p:spPr>
          <a:xfrm>
            <a:off x="912347" y="2284727"/>
            <a:ext cx="2383922" cy="646331"/>
          </a:xfrm>
          <a:prstGeom prst="rect">
            <a:avLst/>
          </a:prstGeom>
          <a:noFill/>
        </p:spPr>
        <p:txBody>
          <a:bodyPr wrap="none" rtlCol="0">
            <a:spAutoFit/>
          </a:bodyPr>
          <a:lstStyle/>
          <a:p>
            <a:r>
              <a:rPr lang="sv-SE" b="1" u="sng" dirty="0">
                <a:solidFill>
                  <a:srgbClr val="000000"/>
                </a:solidFill>
                <a:latin typeface="Calibri" panose="020F0502020204030204"/>
                <a:ea typeface="Calibri" panose="020F0502020204030204" pitchFamily="34" charset="0"/>
                <a:cs typeface="Arial" panose="020B0604020202020204" pitchFamily="34" charset="0"/>
              </a:rPr>
              <a:t>Huvudsakliga åtgärder</a:t>
            </a:r>
          </a:p>
          <a:p>
            <a:endParaRPr lang="sv-SE" dirty="0"/>
          </a:p>
        </p:txBody>
      </p:sp>
      <p:sp>
        <p:nvSpPr>
          <p:cNvPr id="2" name="textruta 1">
            <a:extLst>
              <a:ext uri="{FF2B5EF4-FFF2-40B4-BE49-F238E27FC236}">
                <a16:creationId xmlns:a16="http://schemas.microsoft.com/office/drawing/2014/main" id="{83F329CA-0C8E-2802-A766-8940EA86CD49}"/>
              </a:ext>
            </a:extLst>
          </p:cNvPr>
          <p:cNvSpPr txBox="1"/>
          <p:nvPr/>
        </p:nvSpPr>
        <p:spPr>
          <a:xfrm>
            <a:off x="10301680" y="136244"/>
            <a:ext cx="1551963" cy="276999"/>
          </a:xfrm>
          <a:prstGeom prst="rect">
            <a:avLst/>
          </a:prstGeom>
          <a:noFill/>
        </p:spPr>
        <p:txBody>
          <a:bodyPr wrap="square" rtlCol="0">
            <a:spAutoFit/>
          </a:bodyPr>
          <a:lstStyle/>
          <a:p>
            <a:r>
              <a:rPr lang="sv-SE" sz="1200" dirty="0" err="1">
                <a:solidFill>
                  <a:schemeClr val="bg1">
                    <a:lumMod val="65000"/>
                  </a:schemeClr>
                </a:solidFill>
              </a:rPr>
              <a:t>Jättecellsarterit</a:t>
            </a:r>
            <a:endParaRPr lang="sv-SE" sz="1200" dirty="0">
              <a:solidFill>
                <a:schemeClr val="bg1">
                  <a:lumMod val="65000"/>
                </a:schemeClr>
              </a:solidFill>
            </a:endParaRPr>
          </a:p>
        </p:txBody>
      </p:sp>
    </p:spTree>
    <p:extLst>
      <p:ext uri="{BB962C8B-B14F-4D97-AF65-F5344CB8AC3E}">
        <p14:creationId xmlns:p14="http://schemas.microsoft.com/office/powerpoint/2010/main" val="1919552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E42C4A-E09D-E51E-EE2D-CE344FBD34B8}"/>
              </a:ext>
            </a:extLst>
          </p:cNvPr>
          <p:cNvSpPr>
            <a:spLocks noGrp="1"/>
          </p:cNvSpPr>
          <p:nvPr>
            <p:ph type="ctrTitle"/>
          </p:nvPr>
        </p:nvSpPr>
        <p:spPr>
          <a:xfrm>
            <a:off x="682580" y="921205"/>
            <a:ext cx="9144000" cy="609793"/>
          </a:xfrm>
        </p:spPr>
        <p:txBody>
          <a:bodyPr>
            <a:normAutofit fontScale="90000"/>
          </a:bodyPr>
          <a:lstStyle/>
          <a:p>
            <a:r>
              <a:rPr lang="sv-SE" dirty="0"/>
              <a:t>Varför ett vårdförlopp?</a:t>
            </a:r>
            <a:br>
              <a:rPr lang="sv-SE" dirty="0"/>
            </a:br>
            <a:r>
              <a:rPr lang="sv-SE" sz="1800" dirty="0"/>
              <a:t>Huvudsakliga anledningar</a:t>
            </a:r>
          </a:p>
        </p:txBody>
      </p:sp>
      <p:sp>
        <p:nvSpPr>
          <p:cNvPr id="17" name="Rektangel 16">
            <a:extLst>
              <a:ext uri="{FF2B5EF4-FFF2-40B4-BE49-F238E27FC236}">
                <a16:creationId xmlns:a16="http://schemas.microsoft.com/office/drawing/2014/main" id="{A2C22E5E-3E7A-CDEE-CCA2-D0DBA41A5C25}"/>
              </a:ext>
            </a:extLst>
          </p:cNvPr>
          <p:cNvSpPr/>
          <p:nvPr/>
        </p:nvSpPr>
        <p:spPr>
          <a:xfrm>
            <a:off x="676140" y="1893194"/>
            <a:ext cx="4629955" cy="3119381"/>
          </a:xfrm>
          <a:prstGeom prst="rect">
            <a:avLst/>
          </a:prstGeom>
          <a:no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a:extLst>
              <a:ext uri="{FF2B5EF4-FFF2-40B4-BE49-F238E27FC236}">
                <a16:creationId xmlns:a16="http://schemas.microsoft.com/office/drawing/2014/main" id="{4D9E83CF-B0F3-CCD5-3F7D-F901AEF38C48}"/>
              </a:ext>
            </a:extLst>
          </p:cNvPr>
          <p:cNvSpPr/>
          <p:nvPr/>
        </p:nvSpPr>
        <p:spPr>
          <a:xfrm>
            <a:off x="6166833" y="1893195"/>
            <a:ext cx="4805967" cy="3119380"/>
          </a:xfrm>
          <a:prstGeom prst="rect">
            <a:avLst/>
          </a:prstGeom>
          <a:no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textruta 18">
            <a:extLst>
              <a:ext uri="{FF2B5EF4-FFF2-40B4-BE49-F238E27FC236}">
                <a16:creationId xmlns:a16="http://schemas.microsoft.com/office/drawing/2014/main" id="{39EBF600-0776-66AA-B388-71EBE28BCB10}"/>
              </a:ext>
            </a:extLst>
          </p:cNvPr>
          <p:cNvSpPr txBox="1"/>
          <p:nvPr/>
        </p:nvSpPr>
        <p:spPr>
          <a:xfrm>
            <a:off x="834196" y="2007794"/>
            <a:ext cx="4420384" cy="2862322"/>
          </a:xfrm>
          <a:prstGeom prst="rect">
            <a:avLst/>
          </a:prstGeom>
          <a:noFill/>
        </p:spPr>
        <p:txBody>
          <a:bodyPr wrap="square" rtlCol="0">
            <a:spAutoFit/>
          </a:bodyPr>
          <a:lstStyle/>
          <a:p>
            <a:pPr marL="342900" indent="-342900">
              <a:buFont typeface="Arial" panose="020B0604020202020204" pitchFamily="34" charset="0"/>
              <a:buChar char="•"/>
            </a:pPr>
            <a:r>
              <a:rPr lang="sv-SE" i="0" u="none" strike="noStrike" baseline="0" dirty="0">
                <a:cs typeface="Arial" panose="020B0604020202020204" pitchFamily="34" charset="0"/>
              </a:rPr>
              <a:t>GCA kan medföra allvarliga synskador (blindhet) </a:t>
            </a:r>
          </a:p>
          <a:p>
            <a:pPr marL="342900" indent="-342900">
              <a:buFont typeface="Arial" panose="020B0604020202020204" pitchFamily="34" charset="0"/>
              <a:buChar char="•"/>
            </a:pPr>
            <a:endParaRPr lang="sv-SE" dirty="0">
              <a:cs typeface="Arial" panose="020B0604020202020204" pitchFamily="34" charset="0"/>
            </a:endParaRPr>
          </a:p>
          <a:p>
            <a:pPr marL="342900" indent="-342900">
              <a:buFont typeface="Arial" panose="020B0604020202020204" pitchFamily="34" charset="0"/>
              <a:buChar char="•"/>
            </a:pPr>
            <a:r>
              <a:rPr lang="sv-SE" dirty="0">
                <a:cs typeface="Arial" panose="020B0604020202020204" pitchFamily="34" charset="0"/>
              </a:rPr>
              <a:t>Behandlingen </a:t>
            </a:r>
            <a:r>
              <a:rPr lang="sv-SE" i="0" u="none" strike="noStrike" baseline="0" dirty="0">
                <a:cs typeface="Arial" panose="020B0604020202020204" pitchFamily="34" charset="0"/>
              </a:rPr>
              <a:t>kan orsaka många allvarliga, negativa biverkningar</a:t>
            </a:r>
          </a:p>
          <a:p>
            <a:pPr marL="342900" indent="-342900">
              <a:buFont typeface="Arial" panose="020B0604020202020204" pitchFamily="34" charset="0"/>
              <a:buChar char="•"/>
            </a:pPr>
            <a:endParaRPr lang="sv-SE" dirty="0">
              <a:cs typeface="Arial" panose="020B0604020202020204" pitchFamily="34" charset="0"/>
            </a:endParaRPr>
          </a:p>
          <a:p>
            <a:pPr marL="342900" indent="-342900">
              <a:buFont typeface="Arial" panose="020B0604020202020204" pitchFamily="34" charset="0"/>
              <a:buChar char="•"/>
            </a:pPr>
            <a:r>
              <a:rPr lang="sv-SE" dirty="0">
                <a:cs typeface="Arial" panose="020B0604020202020204" pitchFamily="34" charset="0"/>
              </a:rPr>
              <a:t>Patienter med GCA löper högre risk för kardiovaskulära sjukdomar, diabetes och benskörhet</a:t>
            </a:r>
          </a:p>
          <a:p>
            <a:pPr marL="342900" indent="-342900">
              <a:buFont typeface="Arial" panose="020B0604020202020204" pitchFamily="34" charset="0"/>
              <a:buChar char="•"/>
            </a:pPr>
            <a:endParaRPr lang="sv-SE" dirty="0">
              <a:cs typeface="Arial" panose="020B0604020202020204" pitchFamily="34" charset="0"/>
            </a:endParaRPr>
          </a:p>
        </p:txBody>
      </p:sp>
      <p:sp>
        <p:nvSpPr>
          <p:cNvPr id="3" name="TextBox 2">
            <a:extLst>
              <a:ext uri="{FF2B5EF4-FFF2-40B4-BE49-F238E27FC236}">
                <a16:creationId xmlns:a16="http://schemas.microsoft.com/office/drawing/2014/main" id="{8E05E8B0-6AEF-8B6C-CC6F-F71529145E24}"/>
              </a:ext>
            </a:extLst>
          </p:cNvPr>
          <p:cNvSpPr txBox="1"/>
          <p:nvPr/>
        </p:nvSpPr>
        <p:spPr>
          <a:xfrm>
            <a:off x="6206685" y="2007794"/>
            <a:ext cx="4614148" cy="2862322"/>
          </a:xfrm>
          <a:prstGeom prst="rect">
            <a:avLst/>
          </a:prstGeom>
          <a:noFill/>
        </p:spPr>
        <p:txBody>
          <a:bodyPr wrap="square" rtlCol="0">
            <a:spAutoFit/>
          </a:bodyPr>
          <a:lstStyle/>
          <a:p>
            <a:pPr marL="342900" indent="-342900">
              <a:buFont typeface="Arial" panose="020B0604020202020204" pitchFamily="34" charset="0"/>
              <a:buChar char="•"/>
            </a:pPr>
            <a:r>
              <a:rPr lang="sv-SE" dirty="0">
                <a:cs typeface="Arial" panose="020B0604020202020204" pitchFamily="34" charset="0"/>
              </a:rPr>
              <a:t>Relativt stort antal personer riskerar få </a:t>
            </a:r>
          </a:p>
          <a:p>
            <a:r>
              <a:rPr lang="sv-SE" dirty="0">
                <a:cs typeface="Arial" panose="020B0604020202020204" pitchFamily="34" charset="0"/>
              </a:rPr>
              <a:t>       fel diagnos och därmed onödig exponering </a:t>
            </a:r>
          </a:p>
          <a:p>
            <a:r>
              <a:rPr lang="sv-SE" dirty="0">
                <a:cs typeface="Arial" panose="020B0604020202020204" pitchFamily="34" charset="0"/>
              </a:rPr>
              <a:t>       till behandling</a:t>
            </a:r>
          </a:p>
          <a:p>
            <a:endParaRPr lang="sv-SE" dirty="0">
              <a:cs typeface="Arial" panose="020B0604020202020204" pitchFamily="34" charset="0"/>
            </a:endParaRPr>
          </a:p>
          <a:p>
            <a:pPr marL="342900" indent="-342900">
              <a:buFont typeface="Arial" panose="020B0604020202020204" pitchFamily="34" charset="0"/>
              <a:buChar char="•"/>
            </a:pPr>
            <a:r>
              <a:rPr lang="sv-SE" dirty="0">
                <a:cs typeface="Arial" panose="020B0604020202020204" pitchFamily="34" charset="0"/>
              </a:rPr>
              <a:t>Minska överdiagnostisering</a:t>
            </a:r>
          </a:p>
          <a:p>
            <a:pPr marL="342900" indent="-342900">
              <a:buFont typeface="Arial" panose="020B0604020202020204" pitchFamily="34" charset="0"/>
              <a:buChar char="•"/>
            </a:pPr>
            <a:endParaRPr lang="sv-SE" dirty="0">
              <a:cs typeface="Arial" panose="020B0604020202020204" pitchFamily="34" charset="0"/>
            </a:endParaRPr>
          </a:p>
          <a:p>
            <a:pPr marL="342900" indent="-342900">
              <a:buFont typeface="Arial" panose="020B0604020202020204" pitchFamily="34" charset="0"/>
              <a:buChar char="•"/>
            </a:pPr>
            <a:r>
              <a:rPr lang="sv-SE" dirty="0">
                <a:cs typeface="Arial" panose="020B0604020202020204" pitchFamily="34" charset="0"/>
              </a:rPr>
              <a:t>Patienter med GCA kan ha/utveckla inflammation i stora kärl inklusive stora pulsådern eller dessa stora grenar  </a:t>
            </a:r>
          </a:p>
          <a:p>
            <a:pPr marL="342900" indent="-342900">
              <a:buFont typeface="Arial" panose="020B0604020202020204" pitchFamily="34" charset="0"/>
              <a:buChar char="•"/>
            </a:pPr>
            <a:endParaRPr lang="sv-SE" dirty="0">
              <a:cs typeface="Arial" panose="020B0604020202020204" pitchFamily="34" charset="0"/>
            </a:endParaRPr>
          </a:p>
        </p:txBody>
      </p:sp>
      <p:sp>
        <p:nvSpPr>
          <p:cNvPr id="4" name="textruta 3">
            <a:extLst>
              <a:ext uri="{FF2B5EF4-FFF2-40B4-BE49-F238E27FC236}">
                <a16:creationId xmlns:a16="http://schemas.microsoft.com/office/drawing/2014/main" id="{2A88939B-DFAC-3CCE-6183-95CC6DDF1E34}"/>
              </a:ext>
            </a:extLst>
          </p:cNvPr>
          <p:cNvSpPr txBox="1"/>
          <p:nvPr/>
        </p:nvSpPr>
        <p:spPr>
          <a:xfrm>
            <a:off x="10301680" y="136244"/>
            <a:ext cx="1551963" cy="276999"/>
          </a:xfrm>
          <a:prstGeom prst="rect">
            <a:avLst/>
          </a:prstGeom>
          <a:noFill/>
        </p:spPr>
        <p:txBody>
          <a:bodyPr wrap="square" rtlCol="0">
            <a:spAutoFit/>
          </a:bodyPr>
          <a:lstStyle/>
          <a:p>
            <a:r>
              <a:rPr lang="sv-SE" sz="1200" dirty="0" err="1">
                <a:solidFill>
                  <a:schemeClr val="bg1">
                    <a:lumMod val="65000"/>
                  </a:schemeClr>
                </a:solidFill>
              </a:rPr>
              <a:t>Jättecellsarterit</a:t>
            </a:r>
            <a:endParaRPr lang="sv-SE" sz="1200" dirty="0">
              <a:solidFill>
                <a:schemeClr val="bg1">
                  <a:lumMod val="65000"/>
                </a:schemeClr>
              </a:solidFill>
            </a:endParaRPr>
          </a:p>
        </p:txBody>
      </p:sp>
    </p:spTree>
    <p:extLst>
      <p:ext uri="{BB962C8B-B14F-4D97-AF65-F5344CB8AC3E}">
        <p14:creationId xmlns:p14="http://schemas.microsoft.com/office/powerpoint/2010/main" val="179788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a:xfrm>
            <a:off x="850790" y="648739"/>
            <a:ext cx="9144000" cy="609793"/>
          </a:xfrm>
        </p:spPr>
        <p:txBody>
          <a:bodyPr/>
          <a:lstStyle/>
          <a:p>
            <a:r>
              <a:rPr lang="sv-SE" dirty="0"/>
              <a:t>Nationell variation</a:t>
            </a:r>
          </a:p>
        </p:txBody>
      </p:sp>
      <p:sp>
        <p:nvSpPr>
          <p:cNvPr id="5" name="Platshållare för text 4"/>
          <p:cNvSpPr>
            <a:spLocks noGrp="1"/>
          </p:cNvSpPr>
          <p:nvPr>
            <p:ph type="body" sz="quarter" idx="10"/>
          </p:nvPr>
        </p:nvSpPr>
        <p:spPr>
          <a:xfrm>
            <a:off x="850790" y="2102885"/>
            <a:ext cx="5645703" cy="3202762"/>
          </a:xfrm>
          <a:solidFill>
            <a:schemeClr val="bg1"/>
          </a:solidFill>
          <a:ln>
            <a:noFill/>
          </a:ln>
          <a:effectLst/>
        </p:spPr>
        <p:txBody>
          <a:bodyPr tIns="90000"/>
          <a:lstStyle/>
          <a:p>
            <a:pPr marL="342900" lvl="0" indent="-342900">
              <a:lnSpc>
                <a:spcPct val="100000"/>
              </a:lnSpc>
              <a:spcBef>
                <a:spcPts val="600"/>
              </a:spcBef>
              <a:buFont typeface="Arial" panose="020B0604020202020204" pitchFamily="34" charset="0"/>
              <a:buChar char="•"/>
              <a:defRPr/>
            </a:pPr>
            <a:r>
              <a:rPr lang="sv-SE" dirty="0">
                <a:solidFill>
                  <a:srgbClr val="000000"/>
                </a:solidFill>
                <a:ea typeface="Calibri" panose="020F0502020204030204" pitchFamily="34" charset="0"/>
                <a:cs typeface="Arial" panose="020B0604020202020204" pitchFamily="34" charset="0"/>
              </a:rPr>
              <a:t>Skillnader i vården finns, t ex när det gäller processen för hur patienter tas emot exempelvis tillämpning av ”fast </a:t>
            </a:r>
            <a:r>
              <a:rPr lang="sv-SE" dirty="0" err="1">
                <a:solidFill>
                  <a:srgbClr val="000000"/>
                </a:solidFill>
                <a:ea typeface="Calibri" panose="020F0502020204030204" pitchFamily="34" charset="0"/>
                <a:cs typeface="Arial" panose="020B0604020202020204" pitchFamily="34" charset="0"/>
              </a:rPr>
              <a:t>track</a:t>
            </a:r>
            <a:r>
              <a:rPr lang="sv-SE" dirty="0">
                <a:solidFill>
                  <a:srgbClr val="000000"/>
                </a:solidFill>
                <a:ea typeface="Calibri" panose="020F0502020204030204" pitchFamily="34" charset="0"/>
                <a:cs typeface="Arial" panose="020B0604020202020204" pitchFamily="34" charset="0"/>
              </a:rPr>
              <a:t>”. </a:t>
            </a:r>
          </a:p>
          <a:p>
            <a:pPr marL="342900" lvl="0" indent="-342900">
              <a:lnSpc>
                <a:spcPct val="100000"/>
              </a:lnSpc>
              <a:spcBef>
                <a:spcPts val="600"/>
              </a:spcBef>
              <a:buFont typeface="Arial" panose="020B0604020202020204" pitchFamily="34" charset="0"/>
              <a:buChar char="•"/>
              <a:defRPr/>
            </a:pPr>
            <a:r>
              <a:rPr lang="sv-SE" dirty="0">
                <a:solidFill>
                  <a:srgbClr val="000000"/>
                </a:solidFill>
                <a:ea typeface="Calibri" panose="020F0502020204030204" pitchFamily="34" charset="0"/>
                <a:cs typeface="Arial" panose="020B0604020202020204" pitchFamily="34" charset="0"/>
              </a:rPr>
              <a:t>Användning av ultraljud</a:t>
            </a:r>
          </a:p>
          <a:p>
            <a:pPr marL="342900" lvl="0" indent="-342900">
              <a:lnSpc>
                <a:spcPct val="100000"/>
              </a:lnSpc>
              <a:spcBef>
                <a:spcPts val="600"/>
              </a:spcBef>
              <a:buFont typeface="Arial" panose="020B0604020202020204" pitchFamily="34" charset="0"/>
              <a:buChar char="•"/>
              <a:defRPr/>
            </a:pPr>
            <a:r>
              <a:rPr lang="sv-SE" dirty="0">
                <a:solidFill>
                  <a:srgbClr val="000000"/>
                </a:solidFill>
                <a:effectLst/>
                <a:ea typeface="Calibri" panose="020F0502020204030204" pitchFamily="34" charset="0"/>
              </a:rPr>
              <a:t>PET CT, CT </a:t>
            </a:r>
            <a:r>
              <a:rPr lang="sv-SE" dirty="0" err="1">
                <a:solidFill>
                  <a:srgbClr val="000000"/>
                </a:solidFill>
                <a:effectLst/>
                <a:ea typeface="Calibri" panose="020F0502020204030204" pitchFamily="34" charset="0"/>
              </a:rPr>
              <a:t>angio</a:t>
            </a:r>
            <a:r>
              <a:rPr lang="sv-SE" dirty="0">
                <a:solidFill>
                  <a:srgbClr val="000000"/>
                </a:solidFill>
                <a:effectLst/>
                <a:ea typeface="Calibri" panose="020F0502020204030204" pitchFamily="34" charset="0"/>
              </a:rPr>
              <a:t>, MR </a:t>
            </a:r>
            <a:r>
              <a:rPr lang="sv-SE" dirty="0" err="1">
                <a:solidFill>
                  <a:srgbClr val="000000"/>
                </a:solidFill>
                <a:effectLst/>
                <a:ea typeface="Calibri" panose="020F0502020204030204" pitchFamily="34" charset="0"/>
              </a:rPr>
              <a:t>angio</a:t>
            </a:r>
            <a:r>
              <a:rPr lang="sv-SE" dirty="0">
                <a:solidFill>
                  <a:srgbClr val="000000"/>
                </a:solidFill>
                <a:effectLst/>
                <a:ea typeface="Calibri" panose="020F0502020204030204" pitchFamily="34" charset="0"/>
              </a:rPr>
              <a:t> </a:t>
            </a:r>
            <a:endParaRPr lang="sv-SE" dirty="0">
              <a:solidFill>
                <a:srgbClr val="000000"/>
              </a:solidFill>
              <a:ea typeface="Calibri" panose="020F0502020204030204" pitchFamily="34" charset="0"/>
              <a:cs typeface="Arial" panose="020B0604020202020204" pitchFamily="34" charset="0"/>
            </a:endParaRPr>
          </a:p>
          <a:p>
            <a:endParaRPr lang="sv-SE" dirty="0"/>
          </a:p>
        </p:txBody>
      </p:sp>
      <p:pic>
        <p:nvPicPr>
          <p:cNvPr id="7" name="Bildobjekt 6" descr="En bild som visar text, vapen, missil&#10;&#10;Automatiskt genererad beskrivning">
            <a:extLst>
              <a:ext uri="{FF2B5EF4-FFF2-40B4-BE49-F238E27FC236}">
                <a16:creationId xmlns:a16="http://schemas.microsoft.com/office/drawing/2014/main" id="{21E63F1D-74B8-5546-EACF-80CB75DEB01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rot="927048">
            <a:off x="8138419" y="625536"/>
            <a:ext cx="2346528" cy="5549223"/>
          </a:xfrm>
          <a:prstGeom prst="rect">
            <a:avLst/>
          </a:prstGeom>
        </p:spPr>
      </p:pic>
      <p:sp>
        <p:nvSpPr>
          <p:cNvPr id="2" name="textruta 1">
            <a:extLst>
              <a:ext uri="{FF2B5EF4-FFF2-40B4-BE49-F238E27FC236}">
                <a16:creationId xmlns:a16="http://schemas.microsoft.com/office/drawing/2014/main" id="{AD69235C-2892-E258-5622-F6525A791A6C}"/>
              </a:ext>
            </a:extLst>
          </p:cNvPr>
          <p:cNvSpPr txBox="1"/>
          <p:nvPr/>
        </p:nvSpPr>
        <p:spPr>
          <a:xfrm>
            <a:off x="10301680" y="136244"/>
            <a:ext cx="1551963" cy="276999"/>
          </a:xfrm>
          <a:prstGeom prst="rect">
            <a:avLst/>
          </a:prstGeom>
          <a:noFill/>
        </p:spPr>
        <p:txBody>
          <a:bodyPr wrap="square" rtlCol="0">
            <a:spAutoFit/>
          </a:bodyPr>
          <a:lstStyle/>
          <a:p>
            <a:r>
              <a:rPr lang="sv-SE" sz="1200" dirty="0" err="1">
                <a:solidFill>
                  <a:schemeClr val="bg1">
                    <a:lumMod val="65000"/>
                  </a:schemeClr>
                </a:solidFill>
              </a:rPr>
              <a:t>Jättecellsarterit</a:t>
            </a:r>
            <a:endParaRPr lang="sv-SE" sz="1200" dirty="0">
              <a:solidFill>
                <a:schemeClr val="bg1">
                  <a:lumMod val="65000"/>
                </a:schemeClr>
              </a:solidFill>
            </a:endParaRPr>
          </a:p>
        </p:txBody>
      </p:sp>
    </p:spTree>
    <p:extLst>
      <p:ext uri="{BB962C8B-B14F-4D97-AF65-F5344CB8AC3E}">
        <p14:creationId xmlns:p14="http://schemas.microsoft.com/office/powerpoint/2010/main" val="1859362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6E2D783-D7AD-45C1-86B6-2FC35A95126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7" name="Object 6" hidden="1">
                        <a:extLst>
                          <a:ext uri="{FF2B5EF4-FFF2-40B4-BE49-F238E27FC236}">
                            <a16:creationId xmlns:a16="http://schemas.microsoft.com/office/drawing/2014/main" id="{56E2D783-D7AD-45C1-86B6-2FC35A95126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D01E008-BBD9-458E-A1D7-A1D60B359424}"/>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6" name="Title 5">
            <a:extLst>
              <a:ext uri="{FF2B5EF4-FFF2-40B4-BE49-F238E27FC236}">
                <a16:creationId xmlns:a16="http://schemas.microsoft.com/office/drawing/2014/main" id="{9FFA5CDC-5724-410C-BB52-CB485B95F851}"/>
              </a:ext>
            </a:extLst>
          </p:cNvPr>
          <p:cNvSpPr>
            <a:spLocks noGrp="1"/>
          </p:cNvSpPr>
          <p:nvPr>
            <p:ph type="ctrTitle"/>
          </p:nvPr>
        </p:nvSpPr>
        <p:spPr>
          <a:xfrm>
            <a:off x="4024647" y="503336"/>
            <a:ext cx="6674187" cy="609793"/>
          </a:xfrm>
        </p:spPr>
        <p:txBody>
          <a:bodyPr>
            <a:noAutofit/>
          </a:bodyPr>
          <a:lstStyle/>
          <a:p>
            <a:r>
              <a:rPr lang="sv-SE" dirty="0">
                <a:solidFill>
                  <a:srgbClr val="5A8695"/>
                </a:solidFill>
              </a:rPr>
              <a:t>Vårdförloppet lägger tonvikt på</a:t>
            </a:r>
          </a:p>
        </p:txBody>
      </p:sp>
      <p:sp>
        <p:nvSpPr>
          <p:cNvPr id="3" name="Rectangle 2">
            <a:extLst>
              <a:ext uri="{FF2B5EF4-FFF2-40B4-BE49-F238E27FC236}">
                <a16:creationId xmlns:a16="http://schemas.microsoft.com/office/drawing/2014/main" id="{553E32D5-2B68-4BB5-98D0-1D5EBE620135}"/>
              </a:ext>
            </a:extLst>
          </p:cNvPr>
          <p:cNvSpPr/>
          <p:nvPr/>
        </p:nvSpPr>
        <p:spPr>
          <a:xfrm>
            <a:off x="3656279" y="1023175"/>
            <a:ext cx="7926121" cy="5668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sv-SE" sz="2200" dirty="0">
                <a:solidFill>
                  <a:schemeClr val="tx1"/>
                </a:solidFill>
                <a:cs typeface="Arial" panose="020B0604020202020204" pitchFamily="34" charset="0"/>
              </a:rPr>
              <a:t>Baseras på konsensus mellan experter i GCA och den samlade nationella och internationella forskning</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sv-SE" sz="2200" dirty="0">
                <a:solidFill>
                  <a:schemeClr val="tx1"/>
                </a:solidFill>
                <a:cs typeface="Arial" panose="020B0604020202020204" pitchFamily="34" charset="0"/>
              </a:rPr>
              <a:t>Framhäver involvering av specialistvård (reumatologi, oftalmologi och internmedicin) tidigt vid vård av patienter för att minska konsekvenser och undvika överbehandling patienter som inte har GCA</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sv-SE" sz="2200" dirty="0">
                <a:solidFill>
                  <a:schemeClr val="tx1"/>
                </a:solidFill>
                <a:cs typeface="Arial" panose="020B0604020202020204" pitchFamily="34" charset="0"/>
              </a:rPr>
              <a:t>Fokuserar på att förhindra såväl de akuta som de långsiktiga konsekvenser av sjukdomen (genom snabb behandling) och de långsiktiga bieffekter av behandling (genom strukturerad uppföljning och förebyggande åtgärder). </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sv-SE" sz="2200" dirty="0">
                <a:solidFill>
                  <a:schemeClr val="tx1"/>
                </a:solidFill>
                <a:cs typeface="Arial" panose="020B0604020202020204" pitchFamily="34" charset="0"/>
              </a:rPr>
              <a:t>Engagerar patienterna i egen vård genom att ge information för att öka patientens säkerhet, delaktighet och inflytande genom stadigvarande kontakt med vårdgivare. </a:t>
            </a:r>
          </a:p>
        </p:txBody>
      </p:sp>
      <p:pic>
        <p:nvPicPr>
          <p:cNvPr id="10" name="Platshållare för bild 11">
            <a:extLst>
              <a:ext uri="{FF2B5EF4-FFF2-40B4-BE49-F238E27FC236}">
                <a16:creationId xmlns:a16="http://schemas.microsoft.com/office/drawing/2014/main" id="{5852291C-25C4-8F7C-47FC-89CBDED71836}"/>
              </a:ext>
            </a:extLst>
          </p:cNvPr>
          <p:cNvPicPr>
            <a:picLocks noChangeAspect="1"/>
          </p:cNvPicPr>
          <p:nvPr/>
        </p:nvPicPr>
        <p:blipFill rotWithShape="1">
          <a:blip r:embed="rId7">
            <a:extLst>
              <a:ext uri="{28A0092B-C50C-407E-A947-70E740481C1C}">
                <a14:useLocalDpi xmlns:a14="http://schemas.microsoft.com/office/drawing/2010/main" val="0"/>
              </a:ext>
            </a:extLst>
          </a:blip>
          <a:srcRect l="41308" r="23595"/>
          <a:stretch/>
        </p:blipFill>
        <p:spPr>
          <a:xfrm>
            <a:off x="0" y="0"/>
            <a:ext cx="3522715" cy="6658377"/>
          </a:xfrm>
          <a:prstGeom prst="rect">
            <a:avLst/>
          </a:prstGeom>
        </p:spPr>
      </p:pic>
      <p:sp>
        <p:nvSpPr>
          <p:cNvPr id="2" name="textruta 1">
            <a:extLst>
              <a:ext uri="{FF2B5EF4-FFF2-40B4-BE49-F238E27FC236}">
                <a16:creationId xmlns:a16="http://schemas.microsoft.com/office/drawing/2014/main" id="{7094D96A-E2F2-E547-A53D-FC67A013123B}"/>
              </a:ext>
            </a:extLst>
          </p:cNvPr>
          <p:cNvSpPr txBox="1"/>
          <p:nvPr/>
        </p:nvSpPr>
        <p:spPr>
          <a:xfrm>
            <a:off x="10301680" y="136244"/>
            <a:ext cx="1551963" cy="276999"/>
          </a:xfrm>
          <a:prstGeom prst="rect">
            <a:avLst/>
          </a:prstGeom>
          <a:noFill/>
        </p:spPr>
        <p:txBody>
          <a:bodyPr wrap="square" rtlCol="0">
            <a:spAutoFit/>
          </a:bodyPr>
          <a:lstStyle/>
          <a:p>
            <a:r>
              <a:rPr lang="sv-SE" sz="1200" dirty="0" err="1">
                <a:solidFill>
                  <a:schemeClr val="bg1">
                    <a:lumMod val="65000"/>
                  </a:schemeClr>
                </a:solidFill>
              </a:rPr>
              <a:t>Jättecellsarterit</a:t>
            </a:r>
            <a:endParaRPr lang="sv-SE" sz="1200" dirty="0">
              <a:solidFill>
                <a:schemeClr val="bg1">
                  <a:lumMod val="65000"/>
                </a:schemeClr>
              </a:solidFill>
            </a:endParaRPr>
          </a:p>
        </p:txBody>
      </p:sp>
    </p:spTree>
    <p:extLst>
      <p:ext uri="{BB962C8B-B14F-4D97-AF65-F5344CB8AC3E}">
        <p14:creationId xmlns:p14="http://schemas.microsoft.com/office/powerpoint/2010/main" val="1919662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6E2D783-D7AD-45C1-86B6-2FC35A95126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7" name="Object 6" hidden="1">
                        <a:extLst>
                          <a:ext uri="{FF2B5EF4-FFF2-40B4-BE49-F238E27FC236}">
                            <a16:creationId xmlns:a16="http://schemas.microsoft.com/office/drawing/2014/main" id="{56E2D783-D7AD-45C1-86B6-2FC35A95126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D01E008-BBD9-458E-A1D7-A1D60B359424}"/>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29" name="Rectangle 28">
            <a:extLst>
              <a:ext uri="{FF2B5EF4-FFF2-40B4-BE49-F238E27FC236}">
                <a16:creationId xmlns:a16="http://schemas.microsoft.com/office/drawing/2014/main" id="{DD8C4BEE-7F0B-438E-A43A-161FF0E3A92E}"/>
              </a:ext>
            </a:extLst>
          </p:cNvPr>
          <p:cNvSpPr/>
          <p:nvPr/>
        </p:nvSpPr>
        <p:spPr>
          <a:xfrm>
            <a:off x="5294646" y="1885837"/>
            <a:ext cx="5238502" cy="3202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a:lnSpc>
                <a:spcPct val="110000"/>
              </a:lnSpc>
              <a:spcAft>
                <a:spcPts val="1100"/>
              </a:spcAft>
            </a:pPr>
            <a:r>
              <a:rPr lang="sv-SE"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Vårdförloppet har fyra huvudsakliga mål:  </a:t>
            </a:r>
            <a:endParaRPr lang="sv-SE" sz="18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25000"/>
              </a:lnSpc>
              <a:spcAft>
                <a:spcPts val="800"/>
              </a:spcAft>
              <a:buFont typeface="Symbol" panose="05050102010706020507" pitchFamily="18" charset="2"/>
              <a:buChar char=""/>
            </a:pPr>
            <a:r>
              <a:rPr lang="sv-SE"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minska tiden från misstanke om GCA till insättning av behandling, påbörjad utredning och tid till uppnådd låg sjukdomsaktivitet </a:t>
            </a:r>
            <a:endParaRPr lang="sv-SE"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25000"/>
              </a:lnSpc>
              <a:spcAft>
                <a:spcPts val="800"/>
              </a:spcAft>
              <a:buFont typeface="Symbol" panose="05050102010706020507" pitchFamily="18" charset="2"/>
              <a:buChar char=""/>
            </a:pPr>
            <a:r>
              <a:rPr lang="sv-SE"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säkerställa att rätt patienter blir utredda och behandlade</a:t>
            </a:r>
            <a:endParaRPr lang="sv-SE"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25000"/>
              </a:lnSpc>
              <a:spcAft>
                <a:spcPts val="800"/>
              </a:spcAft>
              <a:buFont typeface="Symbol" panose="05050102010706020507" pitchFamily="18" charset="2"/>
              <a:buChar char=""/>
            </a:pPr>
            <a:r>
              <a:rPr lang="sv-SE"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minska andelen patienter som får såväl akuta som långsiktiga sjukdoms- eller behandlingsrelaterade komplikationer</a:t>
            </a:r>
            <a:endParaRPr lang="sv-SE"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25000"/>
              </a:lnSpc>
              <a:spcAft>
                <a:spcPts val="800"/>
              </a:spcAft>
              <a:buFont typeface="Symbol" panose="05050102010706020507" pitchFamily="18" charset="2"/>
              <a:buChar char=""/>
            </a:pPr>
            <a:r>
              <a:rPr lang="sv-SE"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öka patientens delaktighet i sin vård och behandling. </a:t>
            </a:r>
            <a:endParaRPr lang="sv-SE"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Title 5">
            <a:extLst>
              <a:ext uri="{FF2B5EF4-FFF2-40B4-BE49-F238E27FC236}">
                <a16:creationId xmlns:a16="http://schemas.microsoft.com/office/drawing/2014/main" id="{9FFA5CDC-5724-410C-BB52-CB485B95F851}"/>
              </a:ext>
            </a:extLst>
          </p:cNvPr>
          <p:cNvSpPr>
            <a:spLocks noGrp="1"/>
          </p:cNvSpPr>
          <p:nvPr>
            <p:ph type="ctrTitle"/>
          </p:nvPr>
        </p:nvSpPr>
        <p:spPr>
          <a:xfrm>
            <a:off x="5294646" y="988853"/>
            <a:ext cx="4165919" cy="609793"/>
          </a:xfrm>
        </p:spPr>
        <p:txBody>
          <a:bodyPr>
            <a:noAutofit/>
          </a:bodyPr>
          <a:lstStyle/>
          <a:p>
            <a:r>
              <a:rPr lang="sv-SE" dirty="0">
                <a:solidFill>
                  <a:srgbClr val="5A8695"/>
                </a:solidFill>
              </a:rPr>
              <a:t>Vårdförloppets mål</a:t>
            </a:r>
          </a:p>
        </p:txBody>
      </p:sp>
      <p:grpSp>
        <p:nvGrpSpPr>
          <p:cNvPr id="2" name="Grupp 1">
            <a:extLst>
              <a:ext uri="{FF2B5EF4-FFF2-40B4-BE49-F238E27FC236}">
                <a16:creationId xmlns:a16="http://schemas.microsoft.com/office/drawing/2014/main" id="{F845F0F7-FC34-B3EE-3A7B-5682098CCE68}"/>
              </a:ext>
            </a:extLst>
          </p:cNvPr>
          <p:cNvGrpSpPr/>
          <p:nvPr/>
        </p:nvGrpSpPr>
        <p:grpSpPr>
          <a:xfrm>
            <a:off x="9562726" y="321804"/>
            <a:ext cx="2432335" cy="827165"/>
            <a:chOff x="5398020" y="409577"/>
            <a:chExt cx="2323667" cy="668799"/>
          </a:xfrm>
        </p:grpSpPr>
        <p:pic>
          <p:nvPicPr>
            <p:cNvPr id="5" name="Bildobjekt 4" descr="En bild som visar text, clipart&#10;&#10;Automatiskt genererad beskrivning">
              <a:extLst>
                <a:ext uri="{FF2B5EF4-FFF2-40B4-BE49-F238E27FC236}">
                  <a16:creationId xmlns:a16="http://schemas.microsoft.com/office/drawing/2014/main" id="{3E2F728B-FB05-CC7E-6FC0-0D9BA3D71599}"/>
                </a:ext>
              </a:extLst>
            </p:cNvPr>
            <p:cNvPicPr>
              <a:picLocks noChangeAspect="1"/>
            </p:cNvPicPr>
            <p:nvPr/>
          </p:nvPicPr>
          <p:blipFill rotWithShape="1">
            <a:blip r:embed="rId7">
              <a:extLst>
                <a:ext uri="{28A0092B-C50C-407E-A947-70E740481C1C}">
                  <a14:useLocalDpi xmlns:a14="http://schemas.microsoft.com/office/drawing/2010/main" val="0"/>
                </a:ext>
              </a:extLst>
            </a:blip>
            <a:srcRect l="5274"/>
            <a:stretch/>
          </p:blipFill>
          <p:spPr>
            <a:xfrm rot="3982433">
              <a:off x="6819702" y="176391"/>
              <a:ext cx="593318" cy="1210652"/>
            </a:xfrm>
            <a:prstGeom prst="rect">
              <a:avLst/>
            </a:prstGeom>
          </p:spPr>
        </p:pic>
        <p:pic>
          <p:nvPicPr>
            <p:cNvPr id="11" name="Bildobjekt 10" descr="En bild som visar text, clipart&#10;&#10;Automatiskt genererad beskrivning">
              <a:extLst>
                <a:ext uri="{FF2B5EF4-FFF2-40B4-BE49-F238E27FC236}">
                  <a16:creationId xmlns:a16="http://schemas.microsoft.com/office/drawing/2014/main" id="{16D0946B-9E59-0F8B-CE3E-204508CFC972}"/>
                </a:ext>
              </a:extLst>
            </p:cNvPr>
            <p:cNvPicPr>
              <a:picLocks noChangeAspect="1"/>
            </p:cNvPicPr>
            <p:nvPr/>
          </p:nvPicPr>
          <p:blipFill rotWithShape="1">
            <a:blip r:embed="rId7">
              <a:extLst>
                <a:ext uri="{28A0092B-C50C-407E-A947-70E740481C1C}">
                  <a14:useLocalDpi xmlns:a14="http://schemas.microsoft.com/office/drawing/2010/main" val="0"/>
                </a:ext>
              </a:extLst>
            </a:blip>
            <a:srcRect l="5274"/>
            <a:stretch/>
          </p:blipFill>
          <p:spPr>
            <a:xfrm rot="18103221" flipH="1">
              <a:off x="5702559" y="105038"/>
              <a:ext cx="601574" cy="1210652"/>
            </a:xfrm>
            <a:prstGeom prst="rect">
              <a:avLst/>
            </a:prstGeom>
          </p:spPr>
        </p:pic>
      </p:grpSp>
      <p:pic>
        <p:nvPicPr>
          <p:cNvPr id="15" name="Bildobjekt 14" descr="En bild som visar person, inomhus, innertak&#10;&#10;Automatiskt genererad beskrivning">
            <a:extLst>
              <a:ext uri="{FF2B5EF4-FFF2-40B4-BE49-F238E27FC236}">
                <a16:creationId xmlns:a16="http://schemas.microsoft.com/office/drawing/2014/main" id="{A56B347A-B967-9D3B-A908-F3C62378036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4495800" cy="6639367"/>
          </a:xfrm>
          <a:prstGeom prst="rect">
            <a:avLst/>
          </a:prstGeom>
        </p:spPr>
      </p:pic>
    </p:spTree>
    <p:extLst>
      <p:ext uri="{BB962C8B-B14F-4D97-AF65-F5344CB8AC3E}">
        <p14:creationId xmlns:p14="http://schemas.microsoft.com/office/powerpoint/2010/main" val="11194051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H_FLYSHEET_STYLE" val="1"/>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WaJnIiB_kZHlsr6661thS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tFs3J6VVptlatHuCQ2_WW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tFs3J6VVptlatHuCQ2_WW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tFs3J6VVptlatHuCQ2_WW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tFs3J6VVptlatHuCQ2_WW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tFs3J6VVptlatHuCQ2_WW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tFs3J6VVptlatHuCQ2_WW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tFs3J6VVptlatHuCQ2_WW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tFs3J6VVptlatHuCQ2_WW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tFs3J6VVptlatHuCQ2_WW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tFs3J6VVptlatHuCQ2_WW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tFs3J6VVptlatHuCQ2_WW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tFs3J6VVptlatHuCQ2_WW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tFs3J6VVptlatHuCQ2_WW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tFs3J6VVptlatHuCQ2_WW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60TgJhFrNbr7.Xbsbn_9N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tFs3J6VVptlatHuCQ2_WW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WaJnIiB_kZHlsr6661thS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WaJnIiB_kZHlsr6661thS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WaJnIiB_kZHlsr6661thS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ma_sveriges_regioner_i_samverkan">
  <a:themeElements>
    <a:clrScheme name="Sveriges regioner i samverkan">
      <a:dk1>
        <a:srgbClr val="000000"/>
      </a:dk1>
      <a:lt1>
        <a:srgbClr val="FFFFFF"/>
      </a:lt1>
      <a:dk2>
        <a:srgbClr val="44546A"/>
      </a:dk2>
      <a:lt2>
        <a:srgbClr val="E7E6E6"/>
      </a:lt2>
      <a:accent1>
        <a:srgbClr val="377D7A"/>
      </a:accent1>
      <a:accent2>
        <a:srgbClr val="CC91A9"/>
      </a:accent2>
      <a:accent3>
        <a:srgbClr val="203670"/>
      </a:accent3>
      <a:accent4>
        <a:srgbClr val="EBAE51"/>
      </a:accent4>
      <a:accent5>
        <a:srgbClr val="6C3F80"/>
      </a:accent5>
      <a:accent6>
        <a:srgbClr val="D34B50"/>
      </a:accent6>
      <a:hlink>
        <a:srgbClr val="18A7B8"/>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Mall SVF" id="{59A5C9F7-2B6E-45E4-A003-4148642CEFC8}" vid="{16E4A10F-04EE-4DF3-8329-E5C69F91EDE7}"/>
    </a:ext>
  </a:extLst>
</a:theme>
</file>

<file path=ppt/theme/theme2.xml><?xml version="1.0" encoding="utf-8"?>
<a:theme xmlns:a="http://schemas.openxmlformats.org/drawingml/2006/main" name="1_Tema_sveriges_regioner_i_samverkan">
  <a:themeElements>
    <a:clrScheme name="Sveriges regioner i samverkan">
      <a:dk1>
        <a:srgbClr val="000000"/>
      </a:dk1>
      <a:lt1>
        <a:srgbClr val="FFFFFF"/>
      </a:lt1>
      <a:dk2>
        <a:srgbClr val="44546A"/>
      </a:dk2>
      <a:lt2>
        <a:srgbClr val="E7E6E6"/>
      </a:lt2>
      <a:accent1>
        <a:srgbClr val="377D7A"/>
      </a:accent1>
      <a:accent2>
        <a:srgbClr val="CC91A9"/>
      </a:accent2>
      <a:accent3>
        <a:srgbClr val="203670"/>
      </a:accent3>
      <a:accent4>
        <a:srgbClr val="EBAE51"/>
      </a:accent4>
      <a:accent5>
        <a:srgbClr val="6C3F80"/>
      </a:accent5>
      <a:accent6>
        <a:srgbClr val="D34B50"/>
      </a:accent6>
      <a:hlink>
        <a:srgbClr val="18A7B8"/>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Mall SVF" id="{59A5C9F7-2B6E-45E4-A003-4148642CEFC8}" vid="{A49B5181-377E-4FCA-BF37-A1AE9A74FBD5}"/>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834A045EA19F4FA7D09B49F22071FD" ma:contentTypeVersion="11" ma:contentTypeDescription="Create a new document." ma:contentTypeScope="" ma:versionID="65298dd6653c861435d2f9a1f3938421">
  <xsd:schema xmlns:xsd="http://www.w3.org/2001/XMLSchema" xmlns:xs="http://www.w3.org/2001/XMLSchema" xmlns:p="http://schemas.microsoft.com/office/2006/metadata/properties" xmlns:ns2="91a51955-e0f2-46a1-a4fe-2819e2857af0" xmlns:ns3="adb807e2-5219-4ba3-b8c7-7ca29e4765a9" targetNamespace="http://schemas.microsoft.com/office/2006/metadata/properties" ma:root="true" ma:fieldsID="38baf3e7a35a1b63fbabab9d65c26854" ns2:_="" ns3:_="">
    <xsd:import namespace="91a51955-e0f2-46a1-a4fe-2819e2857af0"/>
    <xsd:import namespace="adb807e2-5219-4ba3-b8c7-7ca29e4765a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a51955-e0f2-46a1-a4fe-2819e2857a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dbd9107d-40ae-46fb-a444-6038a1b11e86"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b807e2-5219-4ba3-b8c7-7ca29e4765a9"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bb042287-2402-411a-b61e-09fccd827473}" ma:internalName="TaxCatchAll" ma:showField="CatchAllData" ma:web="adb807e2-5219-4ba3-b8c7-7ca29e4765a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adb807e2-5219-4ba3-b8c7-7ca29e4765a9" xsi:nil="true"/>
    <lcf76f155ced4ddcb4097134ff3c332f xmlns="91a51955-e0f2-46a1-a4fe-2819e2857af0">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348BA46-D042-46C2-822A-D6AF07BFBC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a51955-e0f2-46a1-a4fe-2819e2857af0"/>
    <ds:schemaRef ds:uri="adb807e2-5219-4ba3-b8c7-7ca29e4765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4838263-E1C9-4E5B-82EB-4EFA5F423BC8}">
  <ds:schemaRefs>
    <ds:schemaRef ds:uri="http://schemas.microsoft.com/office/2006/documentManagement/types"/>
    <ds:schemaRef ds:uri="http://purl.org/dc/terms/"/>
    <ds:schemaRef ds:uri="http://purl.org/dc/elements/1.1/"/>
    <ds:schemaRef ds:uri="http://purl.org/dc/dcmitype/"/>
    <ds:schemaRef ds:uri="http://www.w3.org/XML/1998/namespace"/>
    <ds:schemaRef ds:uri="91a51955-e0f2-46a1-a4fe-2819e2857af0"/>
    <ds:schemaRef ds:uri="http://schemas.microsoft.com/office/infopath/2007/PartnerControls"/>
    <ds:schemaRef ds:uri="http://schemas.openxmlformats.org/package/2006/metadata/core-properties"/>
    <ds:schemaRef ds:uri="http://schemas.microsoft.com/office/2006/metadata/properties"/>
    <ds:schemaRef ds:uri="adb807e2-5219-4ba3-b8c7-7ca29e4765a9"/>
  </ds:schemaRefs>
</ds:datastoreItem>
</file>

<file path=customXml/itemProps3.xml><?xml version="1.0" encoding="utf-8"?>
<ds:datastoreItem xmlns:ds="http://schemas.openxmlformats.org/officeDocument/2006/customXml" ds:itemID="{B0CB9E7B-C758-4FCE-B64B-53CDE07E75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 Mall_Perscentr o sammanh vårdförlopp (002)</Template>
  <TotalTime>601</TotalTime>
  <Words>1904</Words>
  <Application>Microsoft Office PowerPoint</Application>
  <PresentationFormat>Bredbild</PresentationFormat>
  <Paragraphs>300</Paragraphs>
  <Slides>34</Slides>
  <Notes>8</Notes>
  <HiddenSlides>0</HiddenSlides>
  <MMClips>0</MMClips>
  <ScaleCrop>false</ScaleCrop>
  <HeadingPairs>
    <vt:vector size="8" baseType="variant">
      <vt:variant>
        <vt:lpstr>Använt teckensnitt</vt:lpstr>
      </vt:variant>
      <vt:variant>
        <vt:i4>5</vt:i4>
      </vt:variant>
      <vt:variant>
        <vt:lpstr>Tema</vt:lpstr>
      </vt:variant>
      <vt:variant>
        <vt:i4>2</vt:i4>
      </vt:variant>
      <vt:variant>
        <vt:lpstr>Serverprogram för OLE-inbäddning</vt:lpstr>
      </vt:variant>
      <vt:variant>
        <vt:i4>1</vt:i4>
      </vt:variant>
      <vt:variant>
        <vt:lpstr>Bildrubriker</vt:lpstr>
      </vt:variant>
      <vt:variant>
        <vt:i4>34</vt:i4>
      </vt:variant>
    </vt:vector>
  </HeadingPairs>
  <TitlesOfParts>
    <vt:vector size="42" baseType="lpstr">
      <vt:lpstr>Arial</vt:lpstr>
      <vt:lpstr>Calibri</vt:lpstr>
      <vt:lpstr>Calibri Light</vt:lpstr>
      <vt:lpstr>Symbol</vt:lpstr>
      <vt:lpstr>Wingdings</vt:lpstr>
      <vt:lpstr>Tema_sveriges_regioner_i_samverkan</vt:lpstr>
      <vt:lpstr>1_Tema_sveriges_regioner_i_samverkan</vt:lpstr>
      <vt:lpstr>think-cell Slide</vt:lpstr>
      <vt:lpstr>PowerPoint-presentation</vt:lpstr>
      <vt:lpstr>Syftet med personcentrerade och sammanhållna vårdförlopp </vt:lpstr>
      <vt:lpstr>Regionerna i samverkan</vt:lpstr>
      <vt:lpstr>Om Jättecellsarteriter (GCA)</vt:lpstr>
      <vt:lpstr>Vårdförloppets omfattning och huvudsakliga åtgärder</vt:lpstr>
      <vt:lpstr>Varför ett vårdförlopp? Huvudsakliga anledningar</vt:lpstr>
      <vt:lpstr>Nationell variation</vt:lpstr>
      <vt:lpstr>Vårdförloppet lägger tonvikt på</vt:lpstr>
      <vt:lpstr>Vårdförloppets mål</vt:lpstr>
      <vt:lpstr>Nulägesbeskrivning ur ett patientperspektiv</vt:lpstr>
      <vt:lpstr>Patientkontrakt</vt:lpstr>
      <vt:lpstr>Vårdförloppet utgår från tillförlitliga och aktuella kunskapsstöd och baseras på bästa tillgängliga kunskap</vt:lpstr>
      <vt:lpstr>Vårdförloppet innehåller flödesschema och åtgärder </vt:lpstr>
      <vt:lpstr>Vårdförloppet innehåller flödesschema och åtgärder </vt:lpstr>
      <vt:lpstr>Vårdförloppet innehåller flödesschema och åtgärder </vt:lpstr>
      <vt:lpstr>Vårdförloppet innehåller flödesschema och åtgärder </vt:lpstr>
      <vt:lpstr>Vårdförloppet innehåller flödesschema och åtgärder </vt:lpstr>
      <vt:lpstr>Vårdförloppet innehåller flödesschema och åtgärder </vt:lpstr>
      <vt:lpstr>Vårdförloppet innehåller flödesschema och åtgärder </vt:lpstr>
      <vt:lpstr>Vårdförloppet innehåller flödesschema och åtgärder </vt:lpstr>
      <vt:lpstr>Vårdförloppet innehåller flödesschema och åtgärder </vt:lpstr>
      <vt:lpstr>Vårdförloppet innehåller flödesschema och åtgärder </vt:lpstr>
      <vt:lpstr>Vårdförloppet innehåller flödesschema och åtgärder </vt:lpstr>
      <vt:lpstr>Vårdförloppet innehåller flödesschema och åtgärder </vt:lpstr>
      <vt:lpstr>Vårdförloppet innehåller flödesschema och åtgärder </vt:lpstr>
      <vt:lpstr>Vårdförloppet innehåller flödesschema och åtgärder </vt:lpstr>
      <vt:lpstr>Vad kommer att följas upp (urval)</vt:lpstr>
      <vt:lpstr>Vad blir konsekvenserna?</vt:lpstr>
      <vt:lpstr>Personcentrerat och sammanhållet vårdförlopp för Jättecellsarterit, GCA</vt:lpstr>
      <vt:lpstr>Deltagare</vt:lpstr>
      <vt:lpstr>Mer information och stöd</vt:lpstr>
      <vt:lpstr>PowerPoint-presentation</vt:lpstr>
      <vt:lpstr>Dialog 1 - gapanalys</vt:lpstr>
      <vt:lpstr>Dialog - införande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Instruktioner [denna sida tas bort innan publicering]</dc:title>
  <dc:creator>Emma Säfwenberg</dc:creator>
  <cp:lastModifiedBy>Björk Staffan</cp:lastModifiedBy>
  <cp:revision>25</cp:revision>
  <dcterms:created xsi:type="dcterms:W3CDTF">2022-09-12T12:39:22Z</dcterms:created>
  <dcterms:modified xsi:type="dcterms:W3CDTF">2023-03-22T15:52:58Z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0x01010069834A045EA19F4FA7D09B49F22071FD</vt:lpwstr>
  </property>
</Properties>
</file>