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17" r:id="rId5"/>
    <p:sldMasterId id="2147483682" r:id="rId6"/>
    <p:sldMasterId id="2147483727" r:id="rId7"/>
    <p:sldMasterId id="2147483737" r:id="rId8"/>
    <p:sldMasterId id="2147483747" r:id="rId9"/>
  </p:sldMasterIdLst>
  <p:notesMasterIdLst>
    <p:notesMasterId r:id="rId41"/>
  </p:notesMasterIdLst>
  <p:sldIdLst>
    <p:sldId id="360" r:id="rId10"/>
    <p:sldId id="458" r:id="rId11"/>
    <p:sldId id="447" r:id="rId12"/>
    <p:sldId id="452" r:id="rId13"/>
    <p:sldId id="461" r:id="rId14"/>
    <p:sldId id="435" r:id="rId15"/>
    <p:sldId id="462" r:id="rId16"/>
    <p:sldId id="339" r:id="rId17"/>
    <p:sldId id="460" r:id="rId18"/>
    <p:sldId id="438" r:id="rId19"/>
    <p:sldId id="451" r:id="rId20"/>
    <p:sldId id="444" r:id="rId21"/>
    <p:sldId id="445" r:id="rId22"/>
    <p:sldId id="436" r:id="rId23"/>
    <p:sldId id="446" r:id="rId24"/>
    <p:sldId id="439" r:id="rId25"/>
    <p:sldId id="287" r:id="rId26"/>
    <p:sldId id="288" r:id="rId27"/>
    <p:sldId id="453" r:id="rId28"/>
    <p:sldId id="290" r:id="rId29"/>
    <p:sldId id="291" r:id="rId30"/>
    <p:sldId id="292" r:id="rId31"/>
    <p:sldId id="293" r:id="rId32"/>
    <p:sldId id="294" r:id="rId33"/>
    <p:sldId id="295" r:id="rId34"/>
    <p:sldId id="454" r:id="rId35"/>
    <p:sldId id="455" r:id="rId36"/>
    <p:sldId id="456" r:id="rId37"/>
    <p:sldId id="457" r:id="rId38"/>
    <p:sldId id="442" r:id="rId39"/>
    <p:sldId id="487" r:id="rId4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36137A2-E66F-2D68-A1D2-50BB83D3EEF5}" name="Anna J Bohlin" initials="AJB" userId="S::anna.j.bohlin@regionvasterbotten.se::4f5fafe7-d48e-4bae-822d-9b8d7878dc8c" providerId="AD"/>
  <p188:author id="{BE0EC5F0-DF3E-D3C5-24B2-4686DE47371D}" name="Saera Khan" initials="SK" userId="S::Saera.Khan@goteborgsregionen.se::6ac6c92a-ef0d-49f3-aa29-a1003e08ea4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era Khan" initials="SK" lastIdx="4" clrIdx="0">
    <p:extLst>
      <p:ext uri="{19B8F6BF-5375-455C-9EA6-DF929625EA0E}">
        <p15:presenceInfo xmlns:p15="http://schemas.microsoft.com/office/powerpoint/2012/main" userId="8bb16122a830468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2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94657" autoAdjust="0"/>
  </p:normalViewPr>
  <p:slideViewPr>
    <p:cSldViewPr snapToGrid="0">
      <p:cViewPr varScale="1">
        <p:scale>
          <a:sx n="58" d="100"/>
          <a:sy n="58" d="100"/>
        </p:scale>
        <p:origin x="96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commentAuthors" Target="commentAuthors.xml"/><Relationship Id="rId47"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3C306A-9BA3-48C9-BE13-C8DC44C7AAD3}" type="datetimeFigureOut">
              <a:rPr lang="sv-SE" smtClean="0"/>
              <a:t>2024-02-01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172508-843B-402E-9ED2-E7AEECCE9120}" type="slidenum">
              <a:rPr lang="sv-SE" smtClean="0"/>
              <a:t>‹#›</a:t>
            </a:fld>
            <a:endParaRPr lang="sv-SE"/>
          </a:p>
        </p:txBody>
      </p:sp>
    </p:spTree>
    <p:extLst>
      <p:ext uri="{BB962C8B-B14F-4D97-AF65-F5344CB8AC3E}">
        <p14:creationId xmlns:p14="http://schemas.microsoft.com/office/powerpoint/2010/main" val="193516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6172508-843B-402E-9ED2-E7AEECCE9120}" type="slidenum">
              <a:rPr lang="sv-SE" smtClean="0"/>
              <a:t>3</a:t>
            </a:fld>
            <a:endParaRPr lang="sv-SE"/>
          </a:p>
        </p:txBody>
      </p:sp>
    </p:spTree>
    <p:extLst>
      <p:ext uri="{BB962C8B-B14F-4D97-AF65-F5344CB8AC3E}">
        <p14:creationId xmlns:p14="http://schemas.microsoft.com/office/powerpoint/2010/main" val="1377159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6" name="Google Shape;716;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a:t>Sociala barn- och ungdomsvården</a:t>
            </a:r>
            <a:endParaRPr/>
          </a:p>
        </p:txBody>
      </p:sp>
      <p:sp>
        <p:nvSpPr>
          <p:cNvPr id="717" name="Google Shape;717;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sv-SE"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5" name="Google Shape;725;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0163" lvl="0" indent="0" algn="l" rtl="0">
              <a:lnSpc>
                <a:spcPct val="90000"/>
              </a:lnSpc>
              <a:spcBef>
                <a:spcPts val="0"/>
              </a:spcBef>
              <a:spcAft>
                <a:spcPts val="0"/>
              </a:spcAft>
              <a:buClr>
                <a:schemeClr val="dk1"/>
              </a:buClr>
              <a:buSzPts val="1200"/>
              <a:buFont typeface="Calibri"/>
              <a:buNone/>
            </a:pPr>
            <a:r>
              <a:rPr lang="sv-SE" sz="1200" b="0" i="0"/>
              <a:t>Birgitta</a:t>
            </a:r>
            <a:endParaRPr/>
          </a:p>
          <a:p>
            <a:pPr marL="30163" lvl="0" indent="0" algn="l" rtl="0">
              <a:lnSpc>
                <a:spcPct val="90000"/>
              </a:lnSpc>
              <a:spcBef>
                <a:spcPts val="0"/>
              </a:spcBef>
              <a:spcAft>
                <a:spcPts val="0"/>
              </a:spcAft>
              <a:buClr>
                <a:schemeClr val="dk1"/>
              </a:buClr>
              <a:buSzPts val="1200"/>
              <a:buFont typeface="Calibri"/>
              <a:buNone/>
            </a:pPr>
            <a:endParaRPr sz="1200" b="1" i="0"/>
          </a:p>
          <a:p>
            <a:pPr marL="30163" lvl="0" indent="0" algn="l" rtl="0">
              <a:lnSpc>
                <a:spcPct val="90000"/>
              </a:lnSpc>
              <a:spcBef>
                <a:spcPts val="0"/>
              </a:spcBef>
              <a:spcAft>
                <a:spcPts val="0"/>
              </a:spcAft>
              <a:buClr>
                <a:schemeClr val="dk1"/>
              </a:buClr>
              <a:buSzPts val="1200"/>
              <a:buFont typeface="Calibri"/>
              <a:buNone/>
            </a:pPr>
            <a:r>
              <a:rPr lang="sv-SE" sz="1200" b="1" i="0"/>
              <a:t>Föreställningar om mammor och pappor påverkar barnutredningar och beslut. Förväntningarna  på deras förmågor skiljer sig. </a:t>
            </a:r>
            <a:endParaRPr/>
          </a:p>
          <a:p>
            <a:pPr marL="30163" lvl="0" indent="0" algn="l" rtl="0">
              <a:lnSpc>
                <a:spcPct val="90000"/>
              </a:lnSpc>
              <a:spcBef>
                <a:spcPts val="0"/>
              </a:spcBef>
              <a:spcAft>
                <a:spcPts val="0"/>
              </a:spcAft>
              <a:buClr>
                <a:schemeClr val="dk1"/>
              </a:buClr>
              <a:buSzPts val="1200"/>
              <a:buFont typeface="Calibri"/>
              <a:buNone/>
            </a:pPr>
            <a:r>
              <a:rPr lang="sv-SE" sz="1200" b="1" i="0"/>
              <a:t>Mammors föräldraförmåga utreds/bedöms utifrån fler aspekter än pappors. Fokus för mammor är omsorg, närvaro och känslomässigt stöd. Mammor förväntas vara huvudansvarig förälder.</a:t>
            </a:r>
            <a:endParaRPr/>
          </a:p>
          <a:p>
            <a:pPr marL="30163" lvl="0" indent="0" algn="l" rtl="0">
              <a:lnSpc>
                <a:spcPct val="90000"/>
              </a:lnSpc>
              <a:spcBef>
                <a:spcPts val="0"/>
              </a:spcBef>
              <a:spcAft>
                <a:spcPts val="0"/>
              </a:spcAft>
              <a:buClr>
                <a:schemeClr val="dk1"/>
              </a:buClr>
              <a:buSzPts val="1200"/>
              <a:buFont typeface="Calibri"/>
              <a:buNone/>
            </a:pPr>
            <a:r>
              <a:rPr lang="sv-SE" sz="1200" b="1"/>
              <a:t>P</a:t>
            </a:r>
            <a:r>
              <a:rPr lang="sv-SE" sz="1200" b="1" i="0"/>
              <a:t>appors ansvar och relationer till barnen riskerar osynliggöras. Samtidigt riskerar han att utgöra en risk för barnen ifall han är våldsutövande. </a:t>
            </a:r>
            <a:endParaRPr/>
          </a:p>
          <a:p>
            <a:pPr marL="30163" lvl="0" indent="0" algn="l" rtl="0">
              <a:lnSpc>
                <a:spcPct val="90000"/>
              </a:lnSpc>
              <a:spcBef>
                <a:spcPts val="0"/>
              </a:spcBef>
              <a:spcAft>
                <a:spcPts val="0"/>
              </a:spcAft>
              <a:buClr>
                <a:schemeClr val="dk1"/>
              </a:buClr>
              <a:buSzPts val="1200"/>
              <a:buFont typeface="Calibri"/>
              <a:buNone/>
            </a:pPr>
            <a:r>
              <a:rPr lang="sv-SE" sz="1200" b="1" i="0"/>
              <a:t>Mammors behov av stöd och hjälp i sin föräldraroll riskerar att underskattas.  </a:t>
            </a:r>
            <a:endParaRPr/>
          </a:p>
          <a:p>
            <a:pPr marL="0" lvl="0" indent="0" algn="l" rtl="0">
              <a:spcBef>
                <a:spcPts val="0"/>
              </a:spcBef>
              <a:spcAft>
                <a:spcPts val="0"/>
              </a:spcAft>
              <a:buNone/>
            </a:pPr>
            <a:endParaRPr/>
          </a:p>
        </p:txBody>
      </p:sp>
      <p:sp>
        <p:nvSpPr>
          <p:cNvPr id="726" name="Google Shape;726;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sv-SE"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3" name="Google Shape;733;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0163" lvl="0" indent="0" algn="l" rtl="0">
              <a:lnSpc>
                <a:spcPct val="90000"/>
              </a:lnSpc>
              <a:spcBef>
                <a:spcPts val="0"/>
              </a:spcBef>
              <a:spcAft>
                <a:spcPts val="0"/>
              </a:spcAft>
              <a:buClr>
                <a:schemeClr val="dk1"/>
              </a:buClr>
              <a:buSzPts val="1200"/>
              <a:buFont typeface="Calibri"/>
              <a:buNone/>
            </a:pPr>
            <a:r>
              <a:rPr lang="sv-SE" sz="1200" b="0" i="0"/>
              <a:t>Birgitta: </a:t>
            </a:r>
            <a:endParaRPr/>
          </a:p>
          <a:p>
            <a:pPr marL="30163" lvl="0" indent="0" algn="l" rtl="0">
              <a:lnSpc>
                <a:spcPct val="90000"/>
              </a:lnSpc>
              <a:spcBef>
                <a:spcPts val="0"/>
              </a:spcBef>
              <a:spcAft>
                <a:spcPts val="0"/>
              </a:spcAft>
              <a:buClr>
                <a:schemeClr val="dk1"/>
              </a:buClr>
              <a:buSzPts val="1200"/>
              <a:buFont typeface="Calibri"/>
              <a:buNone/>
            </a:pPr>
            <a:endParaRPr sz="1200" b="1" i="0"/>
          </a:p>
          <a:p>
            <a:pPr marL="30163" lvl="0" indent="0" algn="l" rtl="0">
              <a:lnSpc>
                <a:spcPct val="90000"/>
              </a:lnSpc>
              <a:spcBef>
                <a:spcPts val="0"/>
              </a:spcBef>
              <a:spcAft>
                <a:spcPts val="0"/>
              </a:spcAft>
              <a:buClr>
                <a:schemeClr val="dk1"/>
              </a:buClr>
              <a:buSzPts val="1200"/>
              <a:buFont typeface="Calibri"/>
              <a:buNone/>
            </a:pPr>
            <a:r>
              <a:rPr lang="sv-SE" sz="1200" b="1" i="0"/>
              <a:t>Flickors problematik (ex skolproblem, bruk av alkohol/droger) omformuleras till relationsproblem. </a:t>
            </a:r>
            <a:endParaRPr/>
          </a:p>
          <a:p>
            <a:pPr marL="30163" lvl="0" indent="0" algn="l" rtl="0">
              <a:lnSpc>
                <a:spcPct val="90000"/>
              </a:lnSpc>
              <a:spcBef>
                <a:spcPts val="0"/>
              </a:spcBef>
              <a:spcAft>
                <a:spcPts val="0"/>
              </a:spcAft>
              <a:buClr>
                <a:schemeClr val="dk1"/>
              </a:buClr>
              <a:buSzPts val="1200"/>
              <a:buFont typeface="Calibri"/>
              <a:buNone/>
            </a:pPr>
            <a:r>
              <a:rPr lang="sv-SE" sz="1200" b="1" i="0"/>
              <a:t>Pojkars beteenden utreds främst om allvarlig kriminalitet är involverat. </a:t>
            </a:r>
            <a:endParaRPr/>
          </a:p>
          <a:p>
            <a:pPr marL="30163" lvl="0" indent="0" algn="l" rtl="0">
              <a:lnSpc>
                <a:spcPct val="90000"/>
              </a:lnSpc>
              <a:spcBef>
                <a:spcPts val="0"/>
              </a:spcBef>
              <a:spcAft>
                <a:spcPts val="0"/>
              </a:spcAft>
              <a:buClr>
                <a:schemeClr val="dk1"/>
              </a:buClr>
              <a:buSzPts val="1200"/>
              <a:buFont typeface="Calibri"/>
              <a:buNone/>
            </a:pPr>
            <a:r>
              <a:rPr lang="sv-SE" sz="1200" b="1" i="0"/>
              <a:t>Ju äldre pojkar desto mindre sannolikhet att socialtjänsten inleder utredning. </a:t>
            </a:r>
            <a:endParaRPr/>
          </a:p>
          <a:p>
            <a:pPr marL="30163" lvl="0" indent="0" algn="l" rtl="0">
              <a:lnSpc>
                <a:spcPct val="90000"/>
              </a:lnSpc>
              <a:spcBef>
                <a:spcPts val="0"/>
              </a:spcBef>
              <a:spcAft>
                <a:spcPts val="0"/>
              </a:spcAft>
              <a:buClr>
                <a:schemeClr val="dk1"/>
              </a:buClr>
              <a:buSzPts val="1200"/>
              <a:buFont typeface="Calibri"/>
              <a:buNone/>
            </a:pPr>
            <a:r>
              <a:rPr lang="sv-SE" sz="1200" b="1" i="0"/>
              <a:t>En av tre pojkar med uppskattat allvarlig exponering för misshandel och/eller beteendeproblem blir aldrig föremål för utredning, stöd och insatser. </a:t>
            </a:r>
            <a:endParaRPr/>
          </a:p>
          <a:p>
            <a:pPr marL="30163" lvl="0" indent="0" algn="l" rtl="0">
              <a:lnSpc>
                <a:spcPct val="90000"/>
              </a:lnSpc>
              <a:spcBef>
                <a:spcPts val="0"/>
              </a:spcBef>
              <a:spcAft>
                <a:spcPts val="0"/>
              </a:spcAft>
              <a:buClr>
                <a:schemeClr val="dk1"/>
              </a:buClr>
              <a:buSzPts val="1200"/>
              <a:buFont typeface="Calibri"/>
              <a:buNone/>
            </a:pPr>
            <a:r>
              <a:rPr lang="sv-SE" sz="1200" b="1"/>
              <a:t>K</a:t>
            </a:r>
            <a:r>
              <a:rPr lang="sv-SE" sz="1200" b="1" i="0"/>
              <a:t>önsskillnad i anmälningar om barn och vilka som utreds. Utredningar inleds oftare för flickor än för pojkar oavsett anmälan. </a:t>
            </a:r>
            <a:endParaRPr/>
          </a:p>
          <a:p>
            <a:pPr marL="30163" lvl="0" indent="0" algn="l" rtl="0">
              <a:lnSpc>
                <a:spcPct val="90000"/>
              </a:lnSpc>
              <a:spcBef>
                <a:spcPts val="0"/>
              </a:spcBef>
              <a:spcAft>
                <a:spcPts val="0"/>
              </a:spcAft>
              <a:buClr>
                <a:schemeClr val="dk1"/>
              </a:buClr>
              <a:buSzPts val="1200"/>
              <a:buFont typeface="Calibri"/>
              <a:buNone/>
            </a:pPr>
            <a:r>
              <a:rPr lang="sv-SE" sz="1200" b="1" i="0"/>
              <a:t>Flickor görs </a:t>
            </a:r>
            <a:r>
              <a:rPr lang="sv-SE" sz="1200" b="1"/>
              <a:t>mer </a:t>
            </a:r>
            <a:r>
              <a:rPr lang="sv-SE" sz="1200" b="1" i="0"/>
              <a:t>delaktiga i utredningar. </a:t>
            </a:r>
            <a:endParaRPr/>
          </a:p>
          <a:p>
            <a:pPr marL="30163" lvl="0" indent="0" algn="l" rtl="0">
              <a:lnSpc>
                <a:spcPct val="90000"/>
              </a:lnSpc>
              <a:spcBef>
                <a:spcPts val="0"/>
              </a:spcBef>
              <a:spcAft>
                <a:spcPts val="0"/>
              </a:spcAft>
              <a:buClr>
                <a:schemeClr val="dk1"/>
              </a:buClr>
              <a:buSzPts val="1200"/>
              <a:buFont typeface="Calibri"/>
              <a:buNone/>
            </a:pPr>
            <a:r>
              <a:rPr lang="sv-SE" sz="1200" b="1" i="0"/>
              <a:t>Socialtjänsten fångar bättre upp signaler på allvarlig utsatthet hos flickor än pojkar. </a:t>
            </a:r>
            <a:endParaRPr/>
          </a:p>
          <a:p>
            <a:pPr marL="30163" lvl="0" indent="0" algn="l" rtl="0">
              <a:lnSpc>
                <a:spcPct val="90000"/>
              </a:lnSpc>
              <a:spcBef>
                <a:spcPts val="0"/>
              </a:spcBef>
              <a:spcAft>
                <a:spcPts val="0"/>
              </a:spcAft>
              <a:buClr>
                <a:schemeClr val="dk1"/>
              </a:buClr>
              <a:buSzPts val="1200"/>
              <a:buFont typeface="Calibri"/>
              <a:buNone/>
            </a:pPr>
            <a:r>
              <a:rPr lang="sv-SE" sz="1200" b="1" i="0"/>
              <a:t>Flickor bedöms sårbara, i behov av skydd medan pojkar ses som fara för andra och tillskrivs större ansvar för sina handlingar. </a:t>
            </a:r>
            <a:endParaRPr/>
          </a:p>
          <a:p>
            <a:pPr marL="30163" lvl="0" indent="0" algn="l" rtl="0">
              <a:lnSpc>
                <a:spcPct val="90000"/>
              </a:lnSpc>
              <a:spcBef>
                <a:spcPts val="0"/>
              </a:spcBef>
              <a:spcAft>
                <a:spcPts val="0"/>
              </a:spcAft>
              <a:buClr>
                <a:schemeClr val="dk1"/>
              </a:buClr>
              <a:buSzPts val="1200"/>
              <a:buFont typeface="Calibri"/>
              <a:buNone/>
            </a:pPr>
            <a:r>
              <a:rPr lang="sv-SE" sz="1200" b="1" i="0"/>
              <a:t>Risk finns att pojkars utsatthet förbises och att flickors aktörskap och självständighet inte ges utrymme. </a:t>
            </a:r>
            <a:endParaRPr/>
          </a:p>
          <a:p>
            <a:pPr marL="0" lvl="0" indent="0" algn="l" rtl="0">
              <a:spcBef>
                <a:spcPts val="0"/>
              </a:spcBef>
              <a:spcAft>
                <a:spcPts val="0"/>
              </a:spcAft>
              <a:buNone/>
            </a:pPr>
            <a:endParaRPr/>
          </a:p>
        </p:txBody>
      </p:sp>
      <p:sp>
        <p:nvSpPr>
          <p:cNvPr id="734" name="Google Shape;734;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sv-SE"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510578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1" name="Google Shape;741;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0163" lvl="0" indent="0" algn="l" rtl="0">
              <a:lnSpc>
                <a:spcPct val="90000"/>
              </a:lnSpc>
              <a:spcBef>
                <a:spcPts val="0"/>
              </a:spcBef>
              <a:spcAft>
                <a:spcPts val="0"/>
              </a:spcAft>
              <a:buClr>
                <a:schemeClr val="dk1"/>
              </a:buClr>
              <a:buSzPts val="1200"/>
              <a:buFont typeface="Calibri"/>
              <a:buNone/>
            </a:pPr>
            <a:r>
              <a:rPr lang="sv-SE" sz="1200" b="0" i="0"/>
              <a:t>Birgitta: </a:t>
            </a:r>
            <a:endParaRPr/>
          </a:p>
          <a:p>
            <a:pPr marL="30163" lvl="0" indent="0" algn="l" rtl="0">
              <a:lnSpc>
                <a:spcPct val="90000"/>
              </a:lnSpc>
              <a:spcBef>
                <a:spcPts val="0"/>
              </a:spcBef>
              <a:spcAft>
                <a:spcPts val="0"/>
              </a:spcAft>
              <a:buClr>
                <a:schemeClr val="dk1"/>
              </a:buClr>
              <a:buSzPts val="1200"/>
              <a:buFont typeface="Calibri"/>
              <a:buNone/>
            </a:pPr>
            <a:endParaRPr sz="1200" b="0" i="0"/>
          </a:p>
          <a:p>
            <a:pPr marL="30163" lvl="0" indent="0" algn="l" rtl="0">
              <a:lnSpc>
                <a:spcPct val="90000"/>
              </a:lnSpc>
              <a:spcBef>
                <a:spcPts val="0"/>
              </a:spcBef>
              <a:spcAft>
                <a:spcPts val="0"/>
              </a:spcAft>
              <a:buClr>
                <a:schemeClr val="dk1"/>
              </a:buClr>
              <a:buSzPts val="1200"/>
              <a:buFont typeface="Calibri"/>
              <a:buNone/>
            </a:pPr>
            <a:r>
              <a:rPr lang="sv-SE" sz="1200" b="1" i="0"/>
              <a:t>Våld mot barn och eller upplevt våld mellan omsorgspersoner förekommer i lika stor utsträckning i pojkars och flickors utredningar. </a:t>
            </a:r>
            <a:endParaRPr/>
          </a:p>
          <a:p>
            <a:pPr marL="30163" lvl="0" indent="0" algn="l" rtl="0">
              <a:lnSpc>
                <a:spcPct val="90000"/>
              </a:lnSpc>
              <a:spcBef>
                <a:spcPts val="0"/>
              </a:spcBef>
              <a:spcAft>
                <a:spcPts val="0"/>
              </a:spcAft>
              <a:buClr>
                <a:schemeClr val="dk1"/>
              </a:buClr>
              <a:buSzPts val="1200"/>
              <a:buFont typeface="Calibri"/>
              <a:buNone/>
            </a:pPr>
            <a:r>
              <a:rPr lang="sv-SE" sz="1200" b="1"/>
              <a:t>Men s</a:t>
            </a:r>
            <a:r>
              <a:rPr lang="sv-SE" sz="1200" b="1" i="0"/>
              <a:t>annolikheten att få insatser beviljade ökar om du är flicka och över sex år, oavsett bedömd risk för fortsatt våld. </a:t>
            </a:r>
            <a:endParaRPr/>
          </a:p>
          <a:p>
            <a:pPr marL="30163" lvl="0" indent="0" algn="l" rtl="0">
              <a:lnSpc>
                <a:spcPct val="90000"/>
              </a:lnSpc>
              <a:spcBef>
                <a:spcPts val="0"/>
              </a:spcBef>
              <a:spcAft>
                <a:spcPts val="0"/>
              </a:spcAft>
              <a:buClr>
                <a:schemeClr val="dk1"/>
              </a:buClr>
              <a:buSzPts val="1200"/>
              <a:buFont typeface="Calibri"/>
              <a:buNone/>
            </a:pPr>
            <a:r>
              <a:rPr lang="sv-SE" sz="1200" b="1" i="0"/>
              <a:t>Utomeuropeiskt ursprung minskar sannolikhet till beviljade insatser.  </a:t>
            </a:r>
            <a:endParaRPr/>
          </a:p>
          <a:p>
            <a:pPr marL="30163" lvl="0" indent="0" algn="l" rtl="0">
              <a:lnSpc>
                <a:spcPct val="90000"/>
              </a:lnSpc>
              <a:spcBef>
                <a:spcPts val="0"/>
              </a:spcBef>
              <a:spcAft>
                <a:spcPts val="0"/>
              </a:spcAft>
              <a:buClr>
                <a:schemeClr val="dk1"/>
              </a:buClr>
              <a:buSzPts val="1200"/>
              <a:buFont typeface="Calibri"/>
              <a:buNone/>
            </a:pPr>
            <a:r>
              <a:rPr lang="sv-SE" sz="1200" b="1" i="0"/>
              <a:t>Vårdnadshavare till flickor äldre än 6 år tackar i störst utsträckning ja till socialtjänstens insatser, medan vårdnadshavare till pojkar med utomeuropeiskt ursprung tackar ja i minst utsträckning.   </a:t>
            </a:r>
            <a:endParaRPr/>
          </a:p>
          <a:p>
            <a:pPr marL="0" lvl="0" indent="0" algn="l" rtl="0">
              <a:spcBef>
                <a:spcPts val="0"/>
              </a:spcBef>
              <a:spcAft>
                <a:spcPts val="0"/>
              </a:spcAft>
              <a:buNone/>
            </a:pPr>
            <a:endParaRPr/>
          </a:p>
        </p:txBody>
      </p:sp>
      <p:sp>
        <p:nvSpPr>
          <p:cNvPr id="742" name="Google Shape;742;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sv-SE"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9" name="Google Shape;749;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a:t>F</a:t>
            </a:r>
            <a:endParaRPr/>
          </a:p>
        </p:txBody>
      </p:sp>
      <p:sp>
        <p:nvSpPr>
          <p:cNvPr id="750" name="Google Shape;750;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sv-SE"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9" name="Google Shape;759;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0163" lvl="0" indent="0" algn="l" rtl="0">
              <a:lnSpc>
                <a:spcPct val="90000"/>
              </a:lnSpc>
              <a:spcBef>
                <a:spcPts val="0"/>
              </a:spcBef>
              <a:spcAft>
                <a:spcPts val="0"/>
              </a:spcAft>
              <a:buClr>
                <a:schemeClr val="dk1"/>
              </a:buClr>
              <a:buSzPts val="1200"/>
              <a:buFont typeface="Calibri"/>
              <a:buNone/>
            </a:pPr>
            <a:r>
              <a:rPr lang="sv-SE" sz="1200" b="0" i="0"/>
              <a:t>Birgitta: </a:t>
            </a:r>
            <a:endParaRPr/>
          </a:p>
          <a:p>
            <a:pPr marL="30163" lvl="0" indent="0" algn="l" rtl="0">
              <a:lnSpc>
                <a:spcPct val="90000"/>
              </a:lnSpc>
              <a:spcBef>
                <a:spcPts val="0"/>
              </a:spcBef>
              <a:spcAft>
                <a:spcPts val="0"/>
              </a:spcAft>
              <a:buClr>
                <a:schemeClr val="dk1"/>
              </a:buClr>
              <a:buSzPts val="1200"/>
              <a:buFont typeface="Calibri"/>
              <a:buNone/>
            </a:pPr>
            <a:endParaRPr sz="1200" b="0" i="0"/>
          </a:p>
          <a:p>
            <a:pPr marL="30163" lvl="0" indent="0" algn="l" rtl="0">
              <a:lnSpc>
                <a:spcPct val="90000"/>
              </a:lnSpc>
              <a:spcBef>
                <a:spcPts val="0"/>
              </a:spcBef>
              <a:spcAft>
                <a:spcPts val="0"/>
              </a:spcAft>
              <a:buClr>
                <a:schemeClr val="dk1"/>
              </a:buClr>
              <a:buSzPts val="1200"/>
              <a:buFont typeface="Calibri"/>
              <a:buNone/>
            </a:pPr>
            <a:r>
              <a:rPr lang="sv-SE" sz="1200" b="1" i="0"/>
              <a:t>Det biologiska faderskapet värderas högt. Våldsamma män kan ändå bedömas som bra pappor. </a:t>
            </a:r>
            <a:endParaRPr/>
          </a:p>
          <a:p>
            <a:pPr marL="30163" lvl="0" indent="0" algn="l" rtl="0">
              <a:lnSpc>
                <a:spcPct val="90000"/>
              </a:lnSpc>
              <a:spcBef>
                <a:spcPts val="0"/>
              </a:spcBef>
              <a:spcAft>
                <a:spcPts val="0"/>
              </a:spcAft>
              <a:buClr>
                <a:schemeClr val="dk1"/>
              </a:buClr>
              <a:buSzPts val="1200"/>
              <a:buFont typeface="Calibri"/>
              <a:buNone/>
            </a:pPr>
            <a:r>
              <a:rPr lang="sv-SE" sz="1200" b="1" i="0"/>
              <a:t>Samtidigt bedöms mammors omsorgsförmåga utifrån om de kan skydda barnet från våld och stödja barnens relationer till de våldsutövande papporna. </a:t>
            </a:r>
            <a:endParaRPr/>
          </a:p>
          <a:p>
            <a:pPr marL="30163" lvl="0" indent="0" algn="l" rtl="0">
              <a:lnSpc>
                <a:spcPct val="90000"/>
              </a:lnSpc>
              <a:spcBef>
                <a:spcPts val="0"/>
              </a:spcBef>
              <a:spcAft>
                <a:spcPts val="0"/>
              </a:spcAft>
              <a:buClr>
                <a:schemeClr val="dk1"/>
              </a:buClr>
              <a:buSzPts val="1200"/>
              <a:buFont typeface="Calibri"/>
              <a:buNone/>
            </a:pPr>
            <a:r>
              <a:rPr lang="sv-SE" sz="1200" b="1" i="0"/>
              <a:t>Våld kan tonas ner och umgänge med båda föräldrarna prioriteras för att upprätthålla kärnfamiljen.</a:t>
            </a:r>
            <a:endParaRPr/>
          </a:p>
          <a:p>
            <a:pPr marL="30163" lvl="0" indent="0" algn="l" rtl="0">
              <a:lnSpc>
                <a:spcPct val="90000"/>
              </a:lnSpc>
              <a:spcBef>
                <a:spcPts val="0"/>
              </a:spcBef>
              <a:spcAft>
                <a:spcPts val="0"/>
              </a:spcAft>
              <a:buClr>
                <a:schemeClr val="dk1"/>
              </a:buClr>
              <a:buSzPts val="1200"/>
              <a:buFont typeface="Calibri"/>
              <a:buNone/>
            </a:pPr>
            <a:r>
              <a:rPr lang="sv-SE" sz="1200" b="1"/>
              <a:t>Om pappan har i</a:t>
            </a:r>
            <a:r>
              <a:rPr lang="sv-SE" sz="1200" b="1" i="0"/>
              <a:t>cke-nordiskt namn är beslutet inget umgänge alls eller umgänge endast via telefon eller mejl, fyra gånger vanligare jämfört me</a:t>
            </a:r>
            <a:r>
              <a:rPr lang="sv-SE" sz="1200" b="1"/>
              <a:t>d pappor med nordiskt namn.</a:t>
            </a:r>
            <a:r>
              <a:rPr lang="sv-SE" sz="1200" b="1" i="0"/>
              <a:t>  </a:t>
            </a:r>
            <a:endParaRPr/>
          </a:p>
          <a:p>
            <a:pPr marL="0" lvl="0" indent="0" algn="l" rtl="0">
              <a:spcBef>
                <a:spcPts val="0"/>
              </a:spcBef>
              <a:spcAft>
                <a:spcPts val="0"/>
              </a:spcAft>
              <a:buNone/>
            </a:pPr>
            <a:endParaRPr/>
          </a:p>
        </p:txBody>
      </p:sp>
      <p:sp>
        <p:nvSpPr>
          <p:cNvPr id="760" name="Google Shape;760;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sv-SE"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7" name="Google Shape;767;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a:t>Våld i nära relation</a:t>
            </a:r>
            <a:endParaRPr/>
          </a:p>
        </p:txBody>
      </p:sp>
      <p:sp>
        <p:nvSpPr>
          <p:cNvPr id="768" name="Google Shape;768;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sv-SE"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7" name="Google Shape;777;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a:t>Birgitta; </a:t>
            </a:r>
            <a:endParaRPr/>
          </a:p>
          <a:p>
            <a:pPr marL="0" lvl="0" indent="0" algn="l" rtl="0">
              <a:spcBef>
                <a:spcPts val="0"/>
              </a:spcBef>
              <a:spcAft>
                <a:spcPts val="0"/>
              </a:spcAft>
              <a:buNone/>
            </a:pPr>
            <a:endParaRPr/>
          </a:p>
          <a:p>
            <a:pPr marL="30163" lvl="0" indent="0" algn="l" rtl="0">
              <a:lnSpc>
                <a:spcPct val="90000"/>
              </a:lnSpc>
              <a:spcBef>
                <a:spcPts val="0"/>
              </a:spcBef>
              <a:spcAft>
                <a:spcPts val="0"/>
              </a:spcAft>
              <a:buClr>
                <a:schemeClr val="dk1"/>
              </a:buClr>
              <a:buSzPts val="1200"/>
              <a:buFont typeface="Calibri"/>
              <a:buNone/>
            </a:pPr>
            <a:r>
              <a:rPr lang="sv-SE" sz="1200" b="1"/>
              <a:t>Flickor med ett barnsligt utseende uppfattas lättare som offer. </a:t>
            </a:r>
            <a:endParaRPr/>
          </a:p>
          <a:p>
            <a:pPr marL="30163" lvl="0" indent="0" algn="l" rtl="0">
              <a:lnSpc>
                <a:spcPct val="90000"/>
              </a:lnSpc>
              <a:spcBef>
                <a:spcPts val="0"/>
              </a:spcBef>
              <a:spcAft>
                <a:spcPts val="0"/>
              </a:spcAft>
              <a:buClr>
                <a:schemeClr val="dk1"/>
              </a:buClr>
              <a:buSzPts val="1200"/>
              <a:buFont typeface="Calibri"/>
              <a:buNone/>
            </a:pPr>
            <a:r>
              <a:rPr lang="sv-SE" sz="1200" b="1" i="0"/>
              <a:t>Tystlåtna, tillbakadragna</a:t>
            </a:r>
            <a:r>
              <a:rPr lang="sv-SE" sz="1200" b="1"/>
              <a:t>, undergivna kvinnor </a:t>
            </a:r>
            <a:r>
              <a:rPr lang="sv-SE" sz="1200" b="1" i="0"/>
              <a:t>har lättare att tas på allvar medan kvinnor som klär sig utmanande, dricker alkohol, är sexuellt aktiva oftare exkluderas från offerposition.  </a:t>
            </a:r>
            <a:endParaRPr/>
          </a:p>
          <a:p>
            <a:pPr marL="30163" lvl="0" indent="0" algn="l" rtl="0">
              <a:lnSpc>
                <a:spcPct val="90000"/>
              </a:lnSpc>
              <a:spcBef>
                <a:spcPts val="0"/>
              </a:spcBef>
              <a:spcAft>
                <a:spcPts val="0"/>
              </a:spcAft>
              <a:buClr>
                <a:schemeClr val="dk1"/>
              </a:buClr>
              <a:buSzPts val="1200"/>
              <a:buFont typeface="Calibri"/>
              <a:buNone/>
            </a:pPr>
            <a:r>
              <a:rPr lang="sv-SE" sz="1200" b="1" i="0"/>
              <a:t>Våld i ungas parrelationer riskerar hamna mellan stolarna trots att utsatthet och våld har samma mönster och allvarlighetsgrad som hos äldre. </a:t>
            </a:r>
            <a:endParaRPr/>
          </a:p>
          <a:p>
            <a:pPr marL="30163" lvl="0" indent="0" algn="l" rtl="0">
              <a:lnSpc>
                <a:spcPct val="90000"/>
              </a:lnSpc>
              <a:spcBef>
                <a:spcPts val="0"/>
              </a:spcBef>
              <a:spcAft>
                <a:spcPts val="0"/>
              </a:spcAft>
              <a:buClr>
                <a:schemeClr val="dk1"/>
              </a:buClr>
              <a:buSzPts val="1200"/>
              <a:buFont typeface="Calibri"/>
              <a:buNone/>
            </a:pPr>
            <a:r>
              <a:rPr lang="sv-SE" sz="1200" b="1" i="0"/>
              <a:t>Professionella tillskriver lättast den våldsutsatta kvinnan aktörskap när hon agerar “rätt” och tar hjälp av myndigheter att lämna våldsam partner. </a:t>
            </a:r>
            <a:endParaRPr sz="1200" b="1"/>
          </a:p>
          <a:p>
            <a:pPr marL="30163" lvl="0" indent="0" algn="l" rtl="0">
              <a:lnSpc>
                <a:spcPct val="90000"/>
              </a:lnSpc>
              <a:spcBef>
                <a:spcPts val="0"/>
              </a:spcBef>
              <a:spcAft>
                <a:spcPts val="0"/>
              </a:spcAft>
              <a:buClr>
                <a:schemeClr val="dk1"/>
              </a:buClr>
              <a:buSzPts val="1200"/>
              <a:buFont typeface="Calibri"/>
              <a:buNone/>
            </a:pPr>
            <a:r>
              <a:rPr lang="sv-SE" sz="1200" b="1" i="0"/>
              <a:t>Våldsutsatta män </a:t>
            </a:r>
            <a:r>
              <a:rPr lang="sv-SE" sz="1200" b="1"/>
              <a:t>har </a:t>
            </a:r>
            <a:r>
              <a:rPr lang="sv-SE" sz="1200" b="1" i="0"/>
              <a:t>generellt svårare att erkänna att de upplevt våld, söka hjälp och ta emot stöd.  </a:t>
            </a:r>
            <a:endParaRPr/>
          </a:p>
          <a:p>
            <a:pPr marL="0" lvl="0" indent="0" algn="l" rtl="0">
              <a:spcBef>
                <a:spcPts val="0"/>
              </a:spcBef>
              <a:spcAft>
                <a:spcPts val="0"/>
              </a:spcAft>
              <a:buNone/>
            </a:pPr>
            <a:endParaRPr/>
          </a:p>
        </p:txBody>
      </p:sp>
      <p:sp>
        <p:nvSpPr>
          <p:cNvPr id="778" name="Google Shape;778;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sv-SE"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5" name="Google Shape;785;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0163" lvl="0" indent="0" algn="l" rtl="0">
              <a:spcBef>
                <a:spcPts val="0"/>
              </a:spcBef>
              <a:spcAft>
                <a:spcPts val="0"/>
              </a:spcAft>
              <a:buClr>
                <a:srgbClr val="000000"/>
              </a:buClr>
              <a:buSzPts val="1200"/>
              <a:buFont typeface="Arial"/>
              <a:buNone/>
            </a:pPr>
            <a:r>
              <a:rPr lang="sv-SE" sz="1200">
                <a:solidFill>
                  <a:srgbClr val="000000"/>
                </a:solidFill>
                <a:latin typeface="Arial"/>
                <a:ea typeface="Arial"/>
                <a:cs typeface="Arial"/>
                <a:sym typeface="Arial"/>
              </a:rPr>
              <a:t>Birgitta: </a:t>
            </a:r>
            <a:endParaRPr/>
          </a:p>
          <a:p>
            <a:pPr marL="30163" lvl="0" indent="0" algn="l" rtl="0">
              <a:spcBef>
                <a:spcPts val="0"/>
              </a:spcBef>
              <a:spcAft>
                <a:spcPts val="0"/>
              </a:spcAft>
              <a:buClr>
                <a:schemeClr val="dk1"/>
              </a:buClr>
              <a:buSzPts val="1200"/>
              <a:buFont typeface="Calibri"/>
              <a:buNone/>
            </a:pPr>
            <a:endParaRPr sz="1200" b="1">
              <a:solidFill>
                <a:srgbClr val="000000"/>
              </a:solidFill>
              <a:latin typeface="Arial"/>
              <a:ea typeface="Arial"/>
              <a:cs typeface="Arial"/>
              <a:sym typeface="Arial"/>
            </a:endParaRPr>
          </a:p>
          <a:p>
            <a:pPr marL="30163" lvl="0" indent="0" algn="l" rtl="0">
              <a:spcBef>
                <a:spcPts val="0"/>
              </a:spcBef>
              <a:spcAft>
                <a:spcPts val="0"/>
              </a:spcAft>
              <a:buClr>
                <a:srgbClr val="000000"/>
              </a:buClr>
              <a:buSzPts val="1200"/>
              <a:buFont typeface="Arial"/>
              <a:buNone/>
            </a:pPr>
            <a:r>
              <a:rPr lang="sv-SE" sz="1200" b="1">
                <a:solidFill>
                  <a:srgbClr val="000000"/>
                </a:solidFill>
                <a:latin typeface="Arial"/>
                <a:ea typeface="Arial"/>
                <a:cs typeface="Arial"/>
                <a:sym typeface="Arial"/>
              </a:rPr>
              <a:t>Stora kunskapsluckor om hedersrelaterat våld och förtryck</a:t>
            </a:r>
            <a:endParaRPr/>
          </a:p>
          <a:p>
            <a:pPr marL="30163" lvl="0" indent="0" algn="l" rtl="0">
              <a:spcBef>
                <a:spcPts val="0"/>
              </a:spcBef>
              <a:spcAft>
                <a:spcPts val="0"/>
              </a:spcAft>
              <a:buClr>
                <a:srgbClr val="000000"/>
              </a:buClr>
              <a:buSzPts val="1200"/>
              <a:buFont typeface="Arial"/>
              <a:buNone/>
            </a:pPr>
            <a:r>
              <a:rPr lang="sv-SE" sz="1200" b="1">
                <a:solidFill>
                  <a:srgbClr val="000000"/>
                </a:solidFill>
                <a:latin typeface="Arial"/>
                <a:ea typeface="Arial"/>
                <a:cs typeface="Arial"/>
                <a:sym typeface="Arial"/>
              </a:rPr>
              <a:t>Betydligt vanligare att flickor och kvinnor utsätts. Men pojkar riskerar att osynliggöras och att deras utsatthet är betydligt mer omfattande än vad som tidigare antagits. </a:t>
            </a:r>
            <a:endParaRPr/>
          </a:p>
          <a:p>
            <a:pPr marL="30163" lvl="0" indent="0" algn="l" rtl="0">
              <a:spcBef>
                <a:spcPts val="0"/>
              </a:spcBef>
              <a:spcAft>
                <a:spcPts val="0"/>
              </a:spcAft>
              <a:buClr>
                <a:srgbClr val="000000"/>
              </a:buClr>
              <a:buSzPts val="1200"/>
              <a:buFont typeface="Arial"/>
              <a:buNone/>
            </a:pPr>
            <a:r>
              <a:rPr lang="sv-SE" sz="1200" b="1">
                <a:solidFill>
                  <a:srgbClr val="000000"/>
                </a:solidFill>
                <a:latin typeface="Arial"/>
                <a:ea typeface="Arial"/>
                <a:cs typeface="Arial"/>
                <a:sym typeface="Arial"/>
              </a:rPr>
              <a:t>B</a:t>
            </a:r>
            <a:r>
              <a:rPr lang="sv-SE" sz="1200" b="1" i="0" u="none" strike="noStrike">
                <a:solidFill>
                  <a:srgbClr val="000000"/>
                </a:solidFill>
                <a:latin typeface="Arial"/>
                <a:ea typeface="Arial"/>
                <a:cs typeface="Arial"/>
                <a:sym typeface="Arial"/>
              </a:rPr>
              <a:t>ristande förtroende för socialtjänsten är ett hinder för att söka stöd</a:t>
            </a:r>
            <a:r>
              <a:rPr lang="sv-SE" sz="1200" b="1" i="0">
                <a:solidFill>
                  <a:srgbClr val="000000"/>
                </a:solidFill>
                <a:latin typeface="Arial"/>
                <a:ea typeface="Arial"/>
                <a:cs typeface="Arial"/>
                <a:sym typeface="Arial"/>
              </a:rPr>
              <a:t>​. </a:t>
            </a:r>
            <a:endParaRPr/>
          </a:p>
          <a:p>
            <a:pPr marL="30163" lvl="0" indent="0" algn="l" rtl="0">
              <a:spcBef>
                <a:spcPts val="0"/>
              </a:spcBef>
              <a:spcAft>
                <a:spcPts val="0"/>
              </a:spcAft>
              <a:buClr>
                <a:srgbClr val="000000"/>
              </a:buClr>
              <a:buSzPts val="1200"/>
              <a:buFont typeface="Arial"/>
              <a:buNone/>
            </a:pPr>
            <a:r>
              <a:rPr lang="sv-SE" sz="1200" b="1" i="0">
                <a:solidFill>
                  <a:srgbClr val="000000"/>
                </a:solidFill>
                <a:latin typeface="Arial"/>
                <a:ea typeface="Arial"/>
                <a:cs typeface="Arial"/>
                <a:sym typeface="Arial"/>
              </a:rPr>
              <a:t>Ett användbart begrepp i det förebyggande arbetet är mobilitet. Det handlar om att stödja individer så att de kan utveckla nätverk och relationer som i sin tur kan göra att hedersnormer försvagas.  </a:t>
            </a:r>
            <a:endParaRPr/>
          </a:p>
          <a:p>
            <a:pPr marL="0" lvl="0" indent="0" algn="l" rtl="0">
              <a:spcBef>
                <a:spcPts val="0"/>
              </a:spcBef>
              <a:spcAft>
                <a:spcPts val="0"/>
              </a:spcAft>
              <a:buNone/>
            </a:pPr>
            <a:endParaRPr/>
          </a:p>
        </p:txBody>
      </p:sp>
      <p:sp>
        <p:nvSpPr>
          <p:cNvPr id="786" name="Google Shape;786;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sv-SE"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9" name="Google Shape;749;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dirty="0"/>
              <a:t>F</a:t>
            </a:r>
            <a:endParaRPr dirty="0"/>
          </a:p>
        </p:txBody>
      </p:sp>
      <p:sp>
        <p:nvSpPr>
          <p:cNvPr id="750" name="Google Shape;750;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sv-SE"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26</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877530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6" name="Google Shape;716;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a:t>Sociala barn- och ungdomsvården</a:t>
            </a:r>
            <a:endParaRPr/>
          </a:p>
        </p:txBody>
      </p:sp>
      <p:sp>
        <p:nvSpPr>
          <p:cNvPr id="717" name="Google Shape;717;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sv-SE"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9269708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9" name="Google Shape;759;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60" name="Google Shape;760;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sv-SE"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226739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9" name="Google Shape;759;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60" name="Google Shape;760;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sv-SE"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1079563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9" name="Google Shape;759;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60" name="Google Shape;760;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sv-SE"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8740891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6172508-843B-402E-9ED2-E7AEECCE9120}" type="slidenum">
              <a:rPr lang="sv-SE" smtClean="0"/>
              <a:t>30</a:t>
            </a:fld>
            <a:endParaRPr lang="sv-SE"/>
          </a:p>
        </p:txBody>
      </p:sp>
    </p:spTree>
    <p:extLst>
      <p:ext uri="{BB962C8B-B14F-4D97-AF65-F5344CB8AC3E}">
        <p14:creationId xmlns:p14="http://schemas.microsoft.com/office/powerpoint/2010/main" val="3968727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6172508-843B-402E-9ED2-E7AEECCE9120}" type="slidenum">
              <a:rPr lang="sv-SE" smtClean="0"/>
              <a:t>9</a:t>
            </a:fld>
            <a:endParaRPr lang="sv-SE"/>
          </a:p>
        </p:txBody>
      </p:sp>
    </p:spTree>
    <p:extLst>
      <p:ext uri="{BB962C8B-B14F-4D97-AF65-F5344CB8AC3E}">
        <p14:creationId xmlns:p14="http://schemas.microsoft.com/office/powerpoint/2010/main" val="3447813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6172508-843B-402E-9ED2-E7AEECCE9120}" type="slidenum">
              <a:rPr lang="sv-SE" smtClean="0"/>
              <a:t>10</a:t>
            </a:fld>
            <a:endParaRPr lang="sv-SE"/>
          </a:p>
        </p:txBody>
      </p:sp>
    </p:spTree>
    <p:extLst>
      <p:ext uri="{BB962C8B-B14F-4D97-AF65-F5344CB8AC3E}">
        <p14:creationId xmlns:p14="http://schemas.microsoft.com/office/powerpoint/2010/main" val="2151916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6172508-843B-402E-9ED2-E7AEECCE9120}" type="slidenum">
              <a:rPr lang="sv-SE" smtClean="0"/>
              <a:t>11</a:t>
            </a:fld>
            <a:endParaRPr lang="sv-SE"/>
          </a:p>
        </p:txBody>
      </p:sp>
    </p:spTree>
    <p:extLst>
      <p:ext uri="{BB962C8B-B14F-4D97-AF65-F5344CB8AC3E}">
        <p14:creationId xmlns:p14="http://schemas.microsoft.com/office/powerpoint/2010/main" val="2005711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cs typeface="Calibri"/>
            </a:endParaRPr>
          </a:p>
        </p:txBody>
      </p:sp>
      <p:sp>
        <p:nvSpPr>
          <p:cNvPr id="4" name="Platshållare för bildnummer 3"/>
          <p:cNvSpPr>
            <a:spLocks noGrp="1"/>
          </p:cNvSpPr>
          <p:nvPr>
            <p:ph type="sldNum" sz="quarter" idx="5"/>
          </p:nvPr>
        </p:nvSpPr>
        <p:spPr/>
        <p:txBody>
          <a:bodyPr/>
          <a:lstStyle/>
          <a:p>
            <a:fld id="{9BFC93F2-A38D-4167-A1E0-C9BF02D0A076}" type="slidenum">
              <a:rPr lang="sv-SE" smtClean="0"/>
              <a:t>12</a:t>
            </a:fld>
            <a:endParaRPr lang="sv-SE"/>
          </a:p>
        </p:txBody>
      </p:sp>
    </p:spTree>
    <p:extLst>
      <p:ext uri="{BB962C8B-B14F-4D97-AF65-F5344CB8AC3E}">
        <p14:creationId xmlns:p14="http://schemas.microsoft.com/office/powerpoint/2010/main" val="3630258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cs typeface="Calibri"/>
            </a:endParaRPr>
          </a:p>
        </p:txBody>
      </p:sp>
      <p:sp>
        <p:nvSpPr>
          <p:cNvPr id="4" name="Platshållare för bildnummer 3"/>
          <p:cNvSpPr>
            <a:spLocks noGrp="1"/>
          </p:cNvSpPr>
          <p:nvPr>
            <p:ph type="sldNum" sz="quarter" idx="5"/>
          </p:nvPr>
        </p:nvSpPr>
        <p:spPr/>
        <p:txBody>
          <a:bodyPr/>
          <a:lstStyle/>
          <a:p>
            <a:fld id="{9BFC93F2-A38D-4167-A1E0-C9BF02D0A076}" type="slidenum">
              <a:rPr lang="sv-SE" smtClean="0"/>
              <a:t>13</a:t>
            </a:fld>
            <a:endParaRPr lang="sv-SE"/>
          </a:p>
        </p:txBody>
      </p:sp>
    </p:spTree>
    <p:extLst>
      <p:ext uri="{BB962C8B-B14F-4D97-AF65-F5344CB8AC3E}">
        <p14:creationId xmlns:p14="http://schemas.microsoft.com/office/powerpoint/2010/main" val="1021437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cs typeface="Calibri"/>
            </a:endParaRPr>
          </a:p>
        </p:txBody>
      </p:sp>
      <p:sp>
        <p:nvSpPr>
          <p:cNvPr id="4" name="Platshållare för bildnummer 3"/>
          <p:cNvSpPr>
            <a:spLocks noGrp="1"/>
          </p:cNvSpPr>
          <p:nvPr>
            <p:ph type="sldNum" sz="quarter" idx="5"/>
          </p:nvPr>
        </p:nvSpPr>
        <p:spPr/>
        <p:txBody>
          <a:bodyPr/>
          <a:lstStyle/>
          <a:p>
            <a:fld id="{9BFC93F2-A38D-4167-A1E0-C9BF02D0A076}" type="slidenum">
              <a:rPr lang="sv-SE" smtClean="0"/>
              <a:t>14</a:t>
            </a:fld>
            <a:endParaRPr lang="sv-SE"/>
          </a:p>
        </p:txBody>
      </p:sp>
    </p:spTree>
    <p:extLst>
      <p:ext uri="{BB962C8B-B14F-4D97-AF65-F5344CB8AC3E}">
        <p14:creationId xmlns:p14="http://schemas.microsoft.com/office/powerpoint/2010/main" val="2823098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cs typeface="Calibri"/>
            </a:endParaRPr>
          </a:p>
        </p:txBody>
      </p:sp>
      <p:sp>
        <p:nvSpPr>
          <p:cNvPr id="4" name="Platshållare för bildnummer 3"/>
          <p:cNvSpPr>
            <a:spLocks noGrp="1"/>
          </p:cNvSpPr>
          <p:nvPr>
            <p:ph type="sldNum" sz="quarter" idx="5"/>
          </p:nvPr>
        </p:nvSpPr>
        <p:spPr/>
        <p:txBody>
          <a:bodyPr/>
          <a:lstStyle/>
          <a:p>
            <a:fld id="{9BFC93F2-A38D-4167-A1E0-C9BF02D0A076}" type="slidenum">
              <a:rPr lang="sv-SE" smtClean="0"/>
              <a:t>15</a:t>
            </a:fld>
            <a:endParaRPr lang="sv-SE"/>
          </a:p>
        </p:txBody>
      </p:sp>
    </p:spTree>
    <p:extLst>
      <p:ext uri="{BB962C8B-B14F-4D97-AF65-F5344CB8AC3E}">
        <p14:creationId xmlns:p14="http://schemas.microsoft.com/office/powerpoint/2010/main" val="3521915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mall för rubrikformat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872557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879877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3247EC38-CF7B-DF2C-B84A-0019C2778DD3}"/>
              </a:ext>
            </a:extLst>
          </p:cNvPr>
          <p:cNvSpPr>
            <a:spLocks noGrp="1"/>
          </p:cNvSpPr>
          <p:nvPr>
            <p:ph type="title"/>
          </p:nvPr>
        </p:nvSpPr>
        <p:spPr>
          <a:xfrm>
            <a:off x="666000" y="2746800"/>
            <a:ext cx="9608400" cy="1965600"/>
          </a:xfrm>
        </p:spPr>
        <p:txBody>
          <a:bodyPr/>
          <a:lstStyle>
            <a:lvl1pPr algn="ctr">
              <a:defRPr sz="5400"/>
            </a:lvl1pPr>
          </a:lstStyle>
          <a:p>
            <a:r>
              <a:rPr lang="sv-SE"/>
              <a:t>Klicka här för att ändra mall för rubrikformat</a:t>
            </a:r>
            <a:endParaRPr lang="en-GB"/>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2024-02-01</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4291682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147043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289746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248934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24384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899599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dirty="0"/>
              <a:t>Klicka här för att ändra format</a:t>
            </a:r>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rgbClr val="222221"/>
                </a:solidFill>
              </a:defRPr>
            </a:lvl1pPr>
          </a:lstStyle>
          <a:p>
            <a:fld id="{4B42D259-ACB8-4FD1-AC0F-9CAC8F5E07E0}" type="datetimeFigureOut">
              <a:rPr lang="sv-SE" smtClean="0"/>
              <a:pPr/>
              <a:t>2024-02-01</a:t>
            </a:fld>
            <a:endParaRPr lang="sv-SE" dirty="0"/>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dirty="0"/>
          </a:p>
        </p:txBody>
      </p:sp>
      <p:pic>
        <p:nvPicPr>
          <p:cNvPr id="7" name="Bildobjekt 6">
            <a:extLst>
              <a:ext uri="{FF2B5EF4-FFF2-40B4-BE49-F238E27FC236}">
                <a16:creationId xmlns:a16="http://schemas.microsoft.com/office/drawing/2014/main" id="{DC4C474C-256C-4F69-82DB-E30D2C1C09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0052" y="6211021"/>
            <a:ext cx="992904" cy="410400"/>
          </a:xfrm>
          <a:prstGeom prst="rect">
            <a:avLst/>
          </a:prstGeom>
        </p:spPr>
      </p:pic>
    </p:spTree>
    <p:extLst>
      <p:ext uri="{BB962C8B-B14F-4D97-AF65-F5344CB8AC3E}">
        <p14:creationId xmlns:p14="http://schemas.microsoft.com/office/powerpoint/2010/main" val="30504788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Rött avsnitt">
    <p:bg>
      <p:bgPr>
        <a:solidFill>
          <a:schemeClr val="bg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1ADA1F9B-CCF0-4D82-A120-69E88C49897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dirty="0"/>
              <a:t>Klicka här för att ändra format</a:t>
            </a:r>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dirty="0"/>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2024-02-01</a:t>
            </a:fld>
            <a:endParaRPr lang="sv-SE" dirty="0"/>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1089945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Grått avsnitt">
    <p:bg>
      <p:bgPr>
        <a:solidFill>
          <a:schemeClr val="bg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F462BC7F-2338-4B3A-95AD-A880358D70D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dirty="0"/>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2024-02-01</a:t>
            </a:fld>
            <a:endParaRPr lang="sv-SE" dirty="0"/>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1894996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06837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Gult avsnitt">
    <p:bg>
      <p:bgPr>
        <a:solidFill>
          <a:schemeClr val="bg1"/>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F97776BC-9198-4B58-90BB-4964DF0EC14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dirty="0"/>
              <a:t>Klicka här för att ändra format</a:t>
            </a:r>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rgbClr val="222221"/>
                </a:solidFill>
              </a:defRPr>
            </a:lvl1pPr>
          </a:lstStyle>
          <a:p>
            <a:fld id="{4B42D259-ACB8-4FD1-AC0F-9CAC8F5E07E0}" type="datetimeFigureOut">
              <a:rPr lang="sv-SE" smtClean="0"/>
              <a:pPr/>
              <a:t>2024-02-01</a:t>
            </a:fld>
            <a:endParaRPr lang="sv-SE" dirty="0"/>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27119067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Svart avsnitt">
    <p:bg>
      <p:bgPr>
        <a:solidFill>
          <a:schemeClr val="bg1"/>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1E92A6A6-8B0A-4DE1-8142-4259EB45C90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chemeClr val="bg1"/>
                </a:solidFill>
              </a:defRPr>
            </a:lvl1pPr>
          </a:lstStyle>
          <a:p>
            <a:r>
              <a:rPr lang="sv-SE" dirty="0"/>
              <a:t>Klicka här för att ändra format</a:t>
            </a:r>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4B42D259-ACB8-4FD1-AC0F-9CAC8F5E07E0}" type="datetimeFigureOut">
              <a:rPr lang="sv-SE" smtClean="0"/>
              <a:pPr/>
              <a:t>2024-02-01</a:t>
            </a:fld>
            <a:endParaRPr lang="sv-SE" dirty="0"/>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6829525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DBB577-7199-4458-816C-A7120D085FE9}"/>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F15215C7-FAC4-4F63-A145-8458609B21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6652A0A8-9C69-4D2B-A3E3-A423DFC89C8A}"/>
              </a:ext>
            </a:extLst>
          </p:cNvPr>
          <p:cNvSpPr>
            <a:spLocks noGrp="1"/>
          </p:cNvSpPr>
          <p:nvPr>
            <p:ph type="dt" sz="half" idx="10"/>
          </p:nvPr>
        </p:nvSpPr>
        <p:spPr/>
        <p:txBody>
          <a:bodyPr/>
          <a:lstStyle/>
          <a:p>
            <a:fld id="{2600E8AB-790F-461C-9BDA-E373AA2402CE}" type="datetimeFigureOut">
              <a:rPr lang="sv-SE" smtClean="0"/>
              <a:t>2024-02-01</a:t>
            </a:fld>
            <a:endParaRPr lang="sv-SE"/>
          </a:p>
        </p:txBody>
      </p:sp>
      <p:sp>
        <p:nvSpPr>
          <p:cNvPr id="5" name="Platshållare för sidfot 4">
            <a:extLst>
              <a:ext uri="{FF2B5EF4-FFF2-40B4-BE49-F238E27FC236}">
                <a16:creationId xmlns:a16="http://schemas.microsoft.com/office/drawing/2014/main" id="{C5246350-7389-47C2-90D2-00A8E0DC088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F618B0F-73DF-4525-B5A9-148E9F60CE82}"/>
              </a:ext>
            </a:extLst>
          </p:cNvPr>
          <p:cNvSpPr>
            <a:spLocks noGrp="1"/>
          </p:cNvSpPr>
          <p:nvPr>
            <p:ph type="sldNum" sz="quarter" idx="12"/>
          </p:nvPr>
        </p:nvSpPr>
        <p:spPr/>
        <p:txBody>
          <a:bodyPr/>
          <a:lstStyle/>
          <a:p>
            <a:fld id="{C80F76E0-7AD5-4572-83FA-78E3AF1E1B70}" type="slidenum">
              <a:rPr lang="sv-SE" smtClean="0"/>
              <a:t>‹#›</a:t>
            </a:fld>
            <a:endParaRPr lang="sv-SE"/>
          </a:p>
        </p:txBody>
      </p:sp>
    </p:spTree>
    <p:extLst>
      <p:ext uri="{BB962C8B-B14F-4D97-AF65-F5344CB8AC3E}">
        <p14:creationId xmlns:p14="http://schemas.microsoft.com/office/powerpoint/2010/main" val="2630404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EDF15EC-CAD7-4AA4-9DF0-A8B840B396EE}"/>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064FB6D-FE3E-47A2-A9FC-20709F39E84D}"/>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F7AB8E3-E104-4B43-91EA-0ABC5E82F188}"/>
              </a:ext>
            </a:extLst>
          </p:cNvPr>
          <p:cNvSpPr>
            <a:spLocks noGrp="1"/>
          </p:cNvSpPr>
          <p:nvPr>
            <p:ph type="dt" sz="half" idx="10"/>
          </p:nvPr>
        </p:nvSpPr>
        <p:spPr/>
        <p:txBody>
          <a:bodyPr/>
          <a:lstStyle/>
          <a:p>
            <a:fld id="{2600E8AB-790F-461C-9BDA-E373AA2402CE}" type="datetimeFigureOut">
              <a:rPr lang="sv-SE" smtClean="0"/>
              <a:t>2024-02-01</a:t>
            </a:fld>
            <a:endParaRPr lang="sv-SE"/>
          </a:p>
        </p:txBody>
      </p:sp>
      <p:sp>
        <p:nvSpPr>
          <p:cNvPr id="5" name="Platshållare för sidfot 4">
            <a:extLst>
              <a:ext uri="{FF2B5EF4-FFF2-40B4-BE49-F238E27FC236}">
                <a16:creationId xmlns:a16="http://schemas.microsoft.com/office/drawing/2014/main" id="{E3F5423E-5B79-43AF-9342-6004472C04D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4CB974F-73F3-4701-A174-F631783B6C03}"/>
              </a:ext>
            </a:extLst>
          </p:cNvPr>
          <p:cNvSpPr>
            <a:spLocks noGrp="1"/>
          </p:cNvSpPr>
          <p:nvPr>
            <p:ph type="sldNum" sz="quarter" idx="12"/>
          </p:nvPr>
        </p:nvSpPr>
        <p:spPr/>
        <p:txBody>
          <a:bodyPr/>
          <a:lstStyle/>
          <a:p>
            <a:fld id="{C80F76E0-7AD5-4572-83FA-78E3AF1E1B70}" type="slidenum">
              <a:rPr lang="sv-SE" smtClean="0"/>
              <a:t>‹#›</a:t>
            </a:fld>
            <a:endParaRPr lang="sv-SE"/>
          </a:p>
        </p:txBody>
      </p:sp>
    </p:spTree>
    <p:extLst>
      <p:ext uri="{BB962C8B-B14F-4D97-AF65-F5344CB8AC3E}">
        <p14:creationId xmlns:p14="http://schemas.microsoft.com/office/powerpoint/2010/main" val="26720888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E7AF44FB-9D2A-4354-827B-58CFB7577F61}" type="datetimeFigureOut">
              <a:rPr lang="sv-SE" smtClean="0"/>
              <a:t>2024-02-01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C9542364-F0D3-4190-AEA1-1D008845D8E8}" type="slidenum">
              <a:rPr lang="sv-SE" smtClean="0"/>
              <a:t>‹#›</a:t>
            </a:fld>
            <a:endParaRPr lang="sv-SE"/>
          </a:p>
        </p:txBody>
      </p:sp>
    </p:spTree>
    <p:extLst>
      <p:ext uri="{BB962C8B-B14F-4D97-AF65-F5344CB8AC3E}">
        <p14:creationId xmlns:p14="http://schemas.microsoft.com/office/powerpoint/2010/main" val="17017990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1" y="1709740"/>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p>
            <a:fld id="{E7AF44FB-9D2A-4354-827B-58CFB7577F61}" type="datetimeFigureOut">
              <a:rPr lang="sv-SE" smtClean="0"/>
              <a:t>2024-02-01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9542364-F0D3-4190-AEA1-1D008845D8E8}" type="slidenum">
              <a:rPr lang="sv-SE" smtClean="0"/>
              <a:t>‹#›</a:t>
            </a:fld>
            <a:endParaRPr lang="sv-SE"/>
          </a:p>
        </p:txBody>
      </p:sp>
    </p:spTree>
    <p:extLst>
      <p:ext uri="{BB962C8B-B14F-4D97-AF65-F5344CB8AC3E}">
        <p14:creationId xmlns:p14="http://schemas.microsoft.com/office/powerpoint/2010/main" val="16225880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Jämförelse" type="twoTxTwoObj">
  <p:cSld name="Jämförelse">
    <p:spTree>
      <p:nvGrpSpPr>
        <p:cNvPr id="1" name="Shape 90"/>
        <p:cNvGrpSpPr/>
        <p:nvPr/>
      </p:nvGrpSpPr>
      <p:grpSpPr>
        <a:xfrm>
          <a:off x="0" y="0"/>
          <a:ext cx="0" cy="0"/>
          <a:chOff x="0" y="0"/>
          <a:chExt cx="0" cy="0"/>
        </a:xfrm>
      </p:grpSpPr>
      <p:sp>
        <p:nvSpPr>
          <p:cNvPr id="91" name="Google Shape;91;p73"/>
          <p:cNvSpPr txBox="1">
            <a:spLocks noGrp="1"/>
          </p:cNvSpPr>
          <p:nvPr>
            <p:ph type="title"/>
          </p:nvPr>
        </p:nvSpPr>
        <p:spPr>
          <a:xfrm>
            <a:off x="666000" y="875015"/>
            <a:ext cx="9608400" cy="1228105"/>
          </a:xfrm>
          <a:prstGeom prst="rect">
            <a:avLst/>
          </a:prstGeom>
          <a:noFill/>
          <a:ln>
            <a:noFill/>
          </a:ln>
        </p:spPr>
        <p:txBody>
          <a:bodyPr spcFirstLastPara="1" wrap="square" lIns="91425" tIns="45700" rIns="91425" bIns="45700" anchor="t" anchorCtr="0">
            <a:noAutofit/>
          </a:bodyPr>
          <a:lstStyle>
            <a:lvl1pPr lvl="0" algn="l">
              <a:lnSpc>
                <a:spcPct val="95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73"/>
          <p:cNvSpPr txBox="1">
            <a:spLocks noGrp="1"/>
          </p:cNvSpPr>
          <p:nvPr>
            <p:ph type="body" idx="1"/>
          </p:nvPr>
        </p:nvSpPr>
        <p:spPr>
          <a:xfrm>
            <a:off x="666001" y="2162175"/>
            <a:ext cx="4716000" cy="6096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0"/>
              </a:spcBef>
              <a:spcAft>
                <a:spcPts val="0"/>
              </a:spcAft>
              <a:buClr>
                <a:schemeClr val="dk1"/>
              </a:buClr>
              <a:buSzPts val="2000"/>
              <a:buNone/>
              <a:defRPr sz="2000" b="1"/>
            </a:lvl1pPr>
            <a:lvl2pPr marL="914400" lvl="1" indent="-228600" algn="l">
              <a:lnSpc>
                <a:spcPct val="100000"/>
              </a:lnSpc>
              <a:spcBef>
                <a:spcPts val="1200"/>
              </a:spcBef>
              <a:spcAft>
                <a:spcPts val="0"/>
              </a:spcAft>
              <a:buClr>
                <a:schemeClr val="dk1"/>
              </a:buClr>
              <a:buSzPts val="2000"/>
              <a:buNone/>
              <a:defRPr sz="2000" b="1"/>
            </a:lvl2pPr>
            <a:lvl3pPr marL="1371600" lvl="2" indent="-228600" algn="l">
              <a:lnSpc>
                <a:spcPct val="100000"/>
              </a:lnSpc>
              <a:spcBef>
                <a:spcPts val="600"/>
              </a:spcBef>
              <a:spcAft>
                <a:spcPts val="0"/>
              </a:spcAft>
              <a:buClr>
                <a:schemeClr val="dk1"/>
              </a:buClr>
              <a:buSzPts val="1800"/>
              <a:buNone/>
              <a:defRPr sz="1800" b="1"/>
            </a:lvl3pPr>
            <a:lvl4pPr marL="1828800" lvl="3" indent="-228600" algn="l">
              <a:lnSpc>
                <a:spcPct val="100000"/>
              </a:lnSpc>
              <a:spcBef>
                <a:spcPts val="200"/>
              </a:spcBef>
              <a:spcAft>
                <a:spcPts val="0"/>
              </a:spcAft>
              <a:buClr>
                <a:schemeClr val="dk1"/>
              </a:buClr>
              <a:buSzPts val="1600"/>
              <a:buNone/>
              <a:defRPr sz="1600" b="1"/>
            </a:lvl4pPr>
            <a:lvl5pPr marL="2286000" lvl="4" indent="-228600" algn="l">
              <a:lnSpc>
                <a:spcPct val="100000"/>
              </a:lnSpc>
              <a:spcBef>
                <a:spcPts val="2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3" name="Google Shape;93;p73"/>
          <p:cNvSpPr txBox="1">
            <a:spLocks noGrp="1"/>
          </p:cNvSpPr>
          <p:nvPr>
            <p:ph type="body" idx="2"/>
          </p:nvPr>
        </p:nvSpPr>
        <p:spPr>
          <a:xfrm>
            <a:off x="666000" y="2845950"/>
            <a:ext cx="4716000" cy="3391337"/>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200"/>
              </a:spcBef>
              <a:spcAft>
                <a:spcPts val="0"/>
              </a:spcAft>
              <a:buClr>
                <a:schemeClr val="dk1"/>
              </a:buClr>
              <a:buSzPts val="1800"/>
              <a:buChar char="−"/>
              <a:defRPr/>
            </a:lvl4pPr>
            <a:lvl5pPr marL="2286000" lvl="4" indent="-342900" algn="l">
              <a:lnSpc>
                <a:spcPct val="100000"/>
              </a:lnSpc>
              <a:spcBef>
                <a:spcPts val="2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73"/>
          <p:cNvSpPr txBox="1">
            <a:spLocks noGrp="1"/>
          </p:cNvSpPr>
          <p:nvPr>
            <p:ph type="body" idx="3"/>
          </p:nvPr>
        </p:nvSpPr>
        <p:spPr>
          <a:xfrm>
            <a:off x="5551200" y="2162175"/>
            <a:ext cx="4723200" cy="6096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0"/>
              </a:spcBef>
              <a:spcAft>
                <a:spcPts val="0"/>
              </a:spcAft>
              <a:buClr>
                <a:schemeClr val="dk1"/>
              </a:buClr>
              <a:buSzPts val="2000"/>
              <a:buNone/>
              <a:defRPr sz="2000" b="1"/>
            </a:lvl1pPr>
            <a:lvl2pPr marL="914400" lvl="1" indent="-228600" algn="l">
              <a:lnSpc>
                <a:spcPct val="100000"/>
              </a:lnSpc>
              <a:spcBef>
                <a:spcPts val="1200"/>
              </a:spcBef>
              <a:spcAft>
                <a:spcPts val="0"/>
              </a:spcAft>
              <a:buClr>
                <a:schemeClr val="dk1"/>
              </a:buClr>
              <a:buSzPts val="2000"/>
              <a:buNone/>
              <a:defRPr sz="2000" b="1"/>
            </a:lvl2pPr>
            <a:lvl3pPr marL="1371600" lvl="2" indent="-228600" algn="l">
              <a:lnSpc>
                <a:spcPct val="100000"/>
              </a:lnSpc>
              <a:spcBef>
                <a:spcPts val="600"/>
              </a:spcBef>
              <a:spcAft>
                <a:spcPts val="0"/>
              </a:spcAft>
              <a:buClr>
                <a:schemeClr val="dk1"/>
              </a:buClr>
              <a:buSzPts val="1800"/>
              <a:buNone/>
              <a:defRPr sz="1800" b="1"/>
            </a:lvl3pPr>
            <a:lvl4pPr marL="1828800" lvl="3" indent="-228600" algn="l">
              <a:lnSpc>
                <a:spcPct val="100000"/>
              </a:lnSpc>
              <a:spcBef>
                <a:spcPts val="200"/>
              </a:spcBef>
              <a:spcAft>
                <a:spcPts val="0"/>
              </a:spcAft>
              <a:buClr>
                <a:schemeClr val="dk1"/>
              </a:buClr>
              <a:buSzPts val="1600"/>
              <a:buNone/>
              <a:defRPr sz="1600" b="1"/>
            </a:lvl4pPr>
            <a:lvl5pPr marL="2286000" lvl="4" indent="-228600" algn="l">
              <a:lnSpc>
                <a:spcPct val="100000"/>
              </a:lnSpc>
              <a:spcBef>
                <a:spcPts val="2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5" name="Google Shape;95;p73"/>
          <p:cNvSpPr txBox="1">
            <a:spLocks noGrp="1"/>
          </p:cNvSpPr>
          <p:nvPr>
            <p:ph type="body" idx="4"/>
          </p:nvPr>
        </p:nvSpPr>
        <p:spPr>
          <a:xfrm>
            <a:off x="5551200" y="2847600"/>
            <a:ext cx="4716000" cy="33912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200"/>
              </a:spcBef>
              <a:spcAft>
                <a:spcPts val="0"/>
              </a:spcAft>
              <a:buClr>
                <a:schemeClr val="dk1"/>
              </a:buClr>
              <a:buSzPts val="1800"/>
              <a:buChar char="−"/>
              <a:defRPr/>
            </a:lvl4pPr>
            <a:lvl5pPr marL="2286000" lvl="4" indent="-342900" algn="l">
              <a:lnSpc>
                <a:spcPct val="100000"/>
              </a:lnSpc>
              <a:spcBef>
                <a:spcPts val="2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73"/>
          <p:cNvSpPr txBox="1">
            <a:spLocks noGrp="1"/>
          </p:cNvSpPr>
          <p:nvPr>
            <p:ph type="ftr" idx="11"/>
          </p:nvPr>
        </p:nvSpPr>
        <p:spPr>
          <a:xfrm>
            <a:off x="2457449" y="6356350"/>
            <a:ext cx="602932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73"/>
          <p:cNvSpPr txBox="1">
            <a:spLocks noGrp="1"/>
          </p:cNvSpPr>
          <p:nvPr>
            <p:ph type="dt" idx="10"/>
          </p:nvPr>
        </p:nvSpPr>
        <p:spPr>
          <a:xfrm>
            <a:off x="664232" y="6356350"/>
            <a:ext cx="126934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73"/>
          <p:cNvSpPr txBox="1">
            <a:spLocks noGrp="1"/>
          </p:cNvSpPr>
          <p:nvPr>
            <p:ph type="sldNum" idx="12"/>
          </p:nvPr>
        </p:nvSpPr>
        <p:spPr>
          <a:xfrm>
            <a:off x="9009033" y="6356350"/>
            <a:ext cx="1270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extLst>
      <p:ext uri="{BB962C8B-B14F-4D97-AF65-F5344CB8AC3E}">
        <p14:creationId xmlns:p14="http://schemas.microsoft.com/office/powerpoint/2010/main" val="2665481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5137440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061499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8457DAEE-8716-FC16-0CE7-B6E25F6D1E63}"/>
              </a:ext>
            </a:extLst>
          </p:cNvPr>
          <p:cNvSpPr>
            <a:spLocks noGrp="1"/>
          </p:cNvSpPr>
          <p:nvPr>
            <p:ph type="title"/>
          </p:nvPr>
        </p:nvSpPr>
        <p:spPr>
          <a:xfrm>
            <a:off x="666000" y="2746800"/>
            <a:ext cx="9608400" cy="1965600"/>
          </a:xfrm>
        </p:spPr>
        <p:txBody>
          <a:bodyPr/>
          <a:lstStyle>
            <a:lvl1pPr algn="ctr">
              <a:defRPr sz="5400"/>
            </a:lvl1pPr>
          </a:lstStyle>
          <a:p>
            <a:r>
              <a:rPr lang="sv-SE" dirty="0"/>
              <a:t>Klicka här för att ändra mall för rubrikformat</a:t>
            </a:r>
            <a:endParaRPr lang="en-GB"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2024-02-01</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2968795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F6B07FC5-EC85-B7B6-5E62-A7123BF77678}"/>
              </a:ext>
            </a:extLst>
          </p:cNvPr>
          <p:cNvSpPr>
            <a:spLocks noGrp="1"/>
          </p:cNvSpPr>
          <p:nvPr>
            <p:ph type="title"/>
          </p:nvPr>
        </p:nvSpPr>
        <p:spPr>
          <a:xfrm>
            <a:off x="666000" y="2746800"/>
            <a:ext cx="9608400" cy="1965600"/>
          </a:xfrm>
        </p:spPr>
        <p:txBody>
          <a:bodyPr/>
          <a:lstStyle>
            <a:lvl1pPr algn="ctr">
              <a:defRPr sz="5400"/>
            </a:lvl1pPr>
          </a:lstStyle>
          <a:p>
            <a:r>
              <a:rPr lang="sv-SE"/>
              <a:t>Klicka här för att ändra mall för rubrikformat</a:t>
            </a:r>
            <a:endParaRPr lang="en-GB"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2024-02-01</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8369153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2959356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4636993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2242256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0551661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8309018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7913099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1051261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35203B53-9639-4137-43CB-AE840847929B}"/>
              </a:ext>
            </a:extLst>
          </p:cNvPr>
          <p:cNvSpPr>
            <a:spLocks noGrp="1"/>
          </p:cNvSpPr>
          <p:nvPr>
            <p:ph type="title"/>
          </p:nvPr>
        </p:nvSpPr>
        <p:spPr>
          <a:xfrm>
            <a:off x="666000" y="2746800"/>
            <a:ext cx="9608400" cy="1965600"/>
          </a:xfrm>
        </p:spPr>
        <p:txBody>
          <a:bodyPr/>
          <a:lstStyle>
            <a:lvl1pPr algn="ctr">
              <a:defRPr sz="5400"/>
            </a:lvl1pPr>
          </a:lstStyle>
          <a:p>
            <a:r>
              <a:rPr lang="sv-SE" dirty="0"/>
              <a:t>Klicka här för att ändra mall för rubrikformat</a:t>
            </a:r>
            <a:endParaRPr lang="en-GB"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2024-02-01</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36600109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2415071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631655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2352397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8194396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5492495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8406198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1905988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5120569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F7716EBB-6F74-3CA5-4094-A2F442FE6339}"/>
              </a:ext>
            </a:extLst>
          </p:cNvPr>
          <p:cNvSpPr>
            <a:spLocks noGrp="1"/>
          </p:cNvSpPr>
          <p:nvPr>
            <p:ph type="title"/>
          </p:nvPr>
        </p:nvSpPr>
        <p:spPr>
          <a:xfrm>
            <a:off x="666000" y="2746800"/>
            <a:ext cx="9608400" cy="1965600"/>
          </a:xfrm>
        </p:spPr>
        <p:txBody>
          <a:bodyPr/>
          <a:lstStyle>
            <a:lvl1pPr algn="ctr">
              <a:defRPr sz="5400"/>
            </a:lvl1pPr>
          </a:lstStyle>
          <a:p>
            <a:r>
              <a:rPr lang="sv-SE" dirty="0"/>
              <a:t>Klicka här för att ändra mall för rubrikformat</a:t>
            </a:r>
            <a:endParaRPr lang="en-GB"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2024-02-01</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1064513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1960544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7501976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9926694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851860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mall för rubrikformat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384998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326655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mall för rubrikformat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259653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78970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311594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844763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2.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4.jp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3.emf"/><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3.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10" Type="http://schemas.openxmlformats.org/officeDocument/2006/relationships/image" Target="../media/image9.png"/><Relationship Id="rId4" Type="http://schemas.openxmlformats.org/officeDocument/2006/relationships/slideLayout" Target="../slideLayouts/slideLayout30.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10" Type="http://schemas.openxmlformats.org/officeDocument/2006/relationships/image" Target="../media/image10.png"/><Relationship Id="rId4" Type="http://schemas.openxmlformats.org/officeDocument/2006/relationships/slideLayout" Target="../slideLayouts/slideLayout38.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10" Type="http://schemas.openxmlformats.org/officeDocument/2006/relationships/image" Target="../media/image4.jpg"/><Relationship Id="rId4" Type="http://schemas.openxmlformats.org/officeDocument/2006/relationships/slideLayout" Target="../slideLayouts/slideLayout46.xml"/><Relationship Id="rId9"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C376CDD0-9A3E-4D42-A72D-71F6AEC57F58}"/>
              </a:ext>
              <a:ext uri="{C183D7F6-B498-43B3-948B-1728B52AA6E4}">
                <adec:decorative xmlns:adec="http://schemas.microsoft.com/office/drawing/2017/decorative" val="1"/>
              </a:ext>
            </a:extLst>
          </p:cNvPr>
          <p:cNvPicPr>
            <a:picLocks noChangeAspect="1"/>
          </p:cNvPicPr>
          <p:nvPr userDrawn="1"/>
        </p:nvPicPr>
        <p:blipFill>
          <a:blip r:embed="rId10"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2024-02-01</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997148999"/>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072F52CF-ACCF-4081-B692-24F867555F2D}"/>
              </a:ext>
              <a:ext uri="{C183D7F6-B498-43B3-948B-1728B52AA6E4}">
                <adec:decorative xmlns:adec="http://schemas.microsoft.com/office/drawing/2017/decorative" val="1"/>
              </a:ext>
            </a:extLst>
          </p:cNvPr>
          <p:cNvPicPr>
            <a:picLocks noChangeAspect="1"/>
          </p:cNvPicPr>
          <p:nvPr userDrawn="1"/>
        </p:nvPicPr>
        <p:blipFill>
          <a:blip r:embed="rId10"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2024-02-01</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13016064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2E2E2"/>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rgbClr val="FFFFFF"/>
                </a:solidFill>
              </a:defRPr>
            </a:lvl1pPr>
          </a:lstStyle>
          <a:p>
            <a:fld id="{4B42D259-ACB8-4FD1-AC0F-9CAC8F5E07E0}" type="datetimeFigureOut">
              <a:rPr lang="sv-SE" smtClean="0"/>
              <a:pPr/>
              <a:t>2024-02-01</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rgbClr val="FFFFFF"/>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rgbClr val="FFFFFF"/>
                </a:solidFill>
              </a:defRPr>
            </a:lvl1pPr>
          </a:lstStyle>
          <a:p>
            <a:fld id="{34C9B0E5-37D7-412E-A162-6A236BADC197}" type="slidenum">
              <a:rPr lang="sv-SE" smtClean="0"/>
              <a:pPr/>
              <a:t>‹#›</a:t>
            </a:fld>
            <a:endParaRPr lang="sv-SE" dirty="0"/>
          </a:p>
        </p:txBody>
      </p:sp>
      <p:grpSp>
        <p:nvGrpSpPr>
          <p:cNvPr id="10" name="Grupp 9">
            <a:extLst>
              <a:ext uri="{FF2B5EF4-FFF2-40B4-BE49-F238E27FC236}">
                <a16:creationId xmlns:a16="http://schemas.microsoft.com/office/drawing/2014/main" id="{BCD0A87E-FE0C-48EC-96E1-F6EBC1D60EB4}"/>
              </a:ext>
            </a:extLst>
          </p:cNvPr>
          <p:cNvGrpSpPr/>
          <p:nvPr userDrawn="1"/>
        </p:nvGrpSpPr>
        <p:grpSpPr>
          <a:xfrm>
            <a:off x="9575321" y="4632388"/>
            <a:ext cx="2624600" cy="2234238"/>
            <a:chOff x="9575321" y="4632388"/>
            <a:chExt cx="2624600" cy="2234238"/>
          </a:xfrm>
        </p:grpSpPr>
        <p:grpSp>
          <p:nvGrpSpPr>
            <p:cNvPr id="11" name="Grupp 10">
              <a:extLst>
                <a:ext uri="{FF2B5EF4-FFF2-40B4-BE49-F238E27FC236}">
                  <a16:creationId xmlns:a16="http://schemas.microsoft.com/office/drawing/2014/main" id="{ACA10481-D63E-4AC3-9AE2-AFE237E53EE2}"/>
                </a:ext>
              </a:extLst>
            </p:cNvPr>
            <p:cNvGrpSpPr/>
            <p:nvPr userDrawn="1"/>
          </p:nvGrpSpPr>
          <p:grpSpPr>
            <a:xfrm>
              <a:off x="9575321" y="4632388"/>
              <a:ext cx="2624600" cy="2234238"/>
              <a:chOff x="9575321" y="4632388"/>
              <a:chExt cx="2624600" cy="2234238"/>
            </a:xfrm>
          </p:grpSpPr>
          <p:pic>
            <p:nvPicPr>
              <p:cNvPr id="9" name="Bildobjekt 8">
                <a:extLst>
                  <a:ext uri="{FF2B5EF4-FFF2-40B4-BE49-F238E27FC236}">
                    <a16:creationId xmlns:a16="http://schemas.microsoft.com/office/drawing/2014/main" id="{202610F5-2FAD-47F3-9DA3-0B09A2D86B1A}"/>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rot="5400000">
                <a:off x="9770502" y="4437207"/>
                <a:ext cx="2234238" cy="2624600"/>
              </a:xfrm>
              <a:prstGeom prst="rect">
                <a:avLst/>
              </a:prstGeom>
            </p:spPr>
          </p:pic>
          <p:sp>
            <p:nvSpPr>
              <p:cNvPr id="7" name="Rektangel 6">
                <a:extLst>
                  <a:ext uri="{FF2B5EF4-FFF2-40B4-BE49-F238E27FC236}">
                    <a16:creationId xmlns:a16="http://schemas.microsoft.com/office/drawing/2014/main" id="{62880465-B287-44D9-987F-54B252C2CEC4}"/>
                  </a:ext>
                </a:extLst>
              </p:cNvPr>
              <p:cNvSpPr/>
              <p:nvPr userDrawn="1"/>
            </p:nvSpPr>
            <p:spPr>
              <a:xfrm>
                <a:off x="11527768" y="5607170"/>
                <a:ext cx="428443" cy="98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8" name="Bildobjekt 7" descr="En bild som visar ritning&#10;&#10;Automatiskt genererad beskrivning">
              <a:extLst>
                <a:ext uri="{FF2B5EF4-FFF2-40B4-BE49-F238E27FC236}">
                  <a16:creationId xmlns:a16="http://schemas.microsoft.com/office/drawing/2014/main" id="{05E2CB7E-A3C4-4B87-A60A-A968FF73A4B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990052" y="6211021"/>
              <a:ext cx="966160" cy="399346"/>
            </a:xfrm>
            <a:prstGeom prst="rect">
              <a:avLst/>
            </a:prstGeom>
          </p:spPr>
        </p:pic>
      </p:grpSp>
    </p:spTree>
    <p:extLst>
      <p:ext uri="{BB962C8B-B14F-4D97-AF65-F5344CB8AC3E}">
        <p14:creationId xmlns:p14="http://schemas.microsoft.com/office/powerpoint/2010/main" val="2326646358"/>
      </p:ext>
    </p:extLst>
  </p:cSld>
  <p:clrMap bg1="lt1" tx1="dk1" bg2="lt2" tx2="dk2" accent1="accent1" accent2="accent2" accent3="accent3" accent4="accent4" accent5="accent5" accent6="accent6" hlink="hlink" folHlink="folHlink"/>
  <p:sldLayoutIdLst>
    <p:sldLayoutId id="2147483716" r:id="rId1"/>
    <p:sldLayoutId id="2147483684" r:id="rId2"/>
    <p:sldLayoutId id="2147483685" r:id="rId3"/>
    <p:sldLayoutId id="2147483714" r:id="rId4"/>
    <p:sldLayoutId id="2147483715" r:id="rId5"/>
    <p:sldLayoutId id="2147483756" r:id="rId6"/>
    <p:sldLayoutId id="2147483757" r:id="rId7"/>
    <p:sldLayoutId id="2147483758" r:id="rId8"/>
    <p:sldLayoutId id="2147483759" r:id="rId9"/>
    <p:sldLayoutId id="2147483760" r:id="rId10"/>
  </p:sldLayoutIdLst>
  <p:txStyles>
    <p:titleStyle>
      <a:lvl1pPr algn="l" defTabSz="914400" rtl="0" eaLnBrk="1" latinLnBrk="0" hangingPunct="1">
        <a:lnSpc>
          <a:spcPct val="95000"/>
        </a:lnSpc>
        <a:spcBef>
          <a:spcPct val="0"/>
        </a:spcBef>
        <a:buNone/>
        <a:defRPr sz="4400" b="1" kern="1200">
          <a:solidFill>
            <a:srgbClr val="FFFFFF"/>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1800" kern="1200">
          <a:solidFill>
            <a:srgbClr val="FFFFFF"/>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600" kern="1200">
          <a:solidFill>
            <a:srgbClr val="FFFFFF"/>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E89248C0-A8F4-4340-A64C-DEF74DCCB7E9}"/>
              </a:ext>
              <a:ext uri="{C183D7F6-B498-43B3-948B-1728B52AA6E4}">
                <adec:decorative xmlns:adec="http://schemas.microsoft.com/office/drawing/2017/decorative" val="1"/>
              </a:ext>
            </a:extLst>
          </p:cNvPr>
          <p:cNvPicPr>
            <a:picLocks noChangeAspect="1"/>
          </p:cNvPicPr>
          <p:nvPr userDrawn="1"/>
        </p:nvPicPr>
        <p:blipFill>
          <a:blip r:embed="rId10"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2024-02-01</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3899819311"/>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22222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2024-02-01</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pic>
        <p:nvPicPr>
          <p:cNvPr id="8" name="Bildobjekt 7">
            <a:extLst>
              <a:ext uri="{FF2B5EF4-FFF2-40B4-BE49-F238E27FC236}">
                <a16:creationId xmlns:a16="http://schemas.microsoft.com/office/drawing/2014/main" id="{6B2614CC-7ACB-4FDF-886D-94F77526C7EF}"/>
              </a:ext>
              <a:ext uri="{C183D7F6-B498-43B3-948B-1728B52AA6E4}">
                <adec:decorative xmlns:adec="http://schemas.microsoft.com/office/drawing/2017/decorative" val="1"/>
              </a:ext>
            </a:extLst>
          </p:cNvPr>
          <p:cNvPicPr>
            <a:picLocks noChangeAspect="1"/>
          </p:cNvPicPr>
          <p:nvPr userDrawn="1"/>
        </p:nvPicPr>
        <p:blipFill>
          <a:blip r:embed="rId10">
            <a:alphaModFix amt="85000"/>
            <a:extLst>
              <a:ext uri="{28A0092B-C50C-407E-A947-70E740481C1C}">
                <a14:useLocalDpi xmlns:a14="http://schemas.microsoft.com/office/drawing/2010/main" val="0"/>
              </a:ext>
            </a:extLst>
          </a:blip>
          <a:stretch>
            <a:fillRect/>
          </a:stretch>
        </p:blipFill>
        <p:spPr>
          <a:xfrm>
            <a:off x="10892244" y="6356350"/>
            <a:ext cx="975640" cy="403961"/>
          </a:xfrm>
          <a:prstGeom prst="rect">
            <a:avLst/>
          </a:prstGeom>
        </p:spPr>
      </p:pic>
    </p:spTree>
    <p:extLst>
      <p:ext uri="{BB962C8B-B14F-4D97-AF65-F5344CB8AC3E}">
        <p14:creationId xmlns:p14="http://schemas.microsoft.com/office/powerpoint/2010/main" val="2017269344"/>
      </p:ext>
    </p:extLst>
  </p:cSld>
  <p:clrMap bg1="dk1" tx1="lt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8420EEB1-80E0-4243-AAA6-40D671C3359A}"/>
              </a:ext>
              <a:ext uri="{C183D7F6-B498-43B3-948B-1728B52AA6E4}">
                <adec:decorative xmlns:adec="http://schemas.microsoft.com/office/drawing/2017/decorative" val="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892244" y="6356350"/>
            <a:ext cx="975483" cy="403200"/>
          </a:xfrm>
          <a:prstGeom prst="rect">
            <a:avLst/>
          </a:prstGeom>
        </p:spPr>
      </p:pic>
      <p:cxnSp>
        <p:nvCxnSpPr>
          <p:cNvPr id="10" name="Rak koppling 9">
            <a:extLst>
              <a:ext uri="{FF2B5EF4-FFF2-40B4-BE49-F238E27FC236}">
                <a16:creationId xmlns:a16="http://schemas.microsoft.com/office/drawing/2014/main" id="{A7BC3E9A-336E-4FA4-891B-A73729A1A1B4}"/>
              </a:ext>
              <a:ext uri="{C183D7F6-B498-43B3-948B-1728B52AA6E4}">
                <adec:decorative xmlns:adec="http://schemas.microsoft.com/office/drawing/2017/decorative" val="1"/>
              </a:ext>
            </a:extLst>
          </p:cNvPr>
          <p:cNvCxnSpPr/>
          <p:nvPr userDrawn="1"/>
        </p:nvCxnSpPr>
        <p:spPr>
          <a:xfrm>
            <a:off x="0" y="6279521"/>
            <a:ext cx="1219200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2024-02-01</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911342899"/>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skrplay.screen9.tv/media/5ygKz3Bf98q36BjDxGhMgg/metodtraff-1-introduktion-om-metodstodet" TargetMode="Externa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mailto:birgitta.persdotter@kau.se" TargetMode="Externa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A9398C-21D0-4CE2-A961-1C3C6A493B4A}"/>
              </a:ext>
            </a:extLst>
          </p:cNvPr>
          <p:cNvSpPr>
            <a:spLocks noGrp="1"/>
          </p:cNvSpPr>
          <p:nvPr>
            <p:ph type="title"/>
          </p:nvPr>
        </p:nvSpPr>
        <p:spPr>
          <a:xfrm>
            <a:off x="666000" y="2722564"/>
            <a:ext cx="9608400" cy="1966912"/>
          </a:xfrm>
        </p:spPr>
        <p:txBody>
          <a:bodyPr>
            <a:normAutofit fontScale="90000"/>
          </a:bodyPr>
          <a:lstStyle/>
          <a:p>
            <a:r>
              <a:rPr lang="sv-SE" sz="4400" dirty="0"/>
              <a:t>Med öppna ögon på mitt ärende </a:t>
            </a:r>
            <a:br>
              <a:rPr lang="sv-SE" sz="4000" dirty="0">
                <a:latin typeface="+mn-lt"/>
              </a:rPr>
            </a:br>
            <a:br>
              <a:rPr lang="sv-SE" sz="4000" dirty="0">
                <a:latin typeface="+mn-lt"/>
              </a:rPr>
            </a:br>
            <a:r>
              <a:rPr lang="sv-SE" sz="2400" dirty="0">
                <a:effectLst/>
                <a:latin typeface="+mn-lt"/>
                <a:ea typeface="Times New Roman" panose="02020603050405020304" pitchFamily="18" charset="0"/>
                <a:cs typeface="Times New Roman" panose="02020603050405020304" pitchFamily="18" charset="0"/>
              </a:rPr>
              <a:t>Metodstöd för att främja jämställdhet och jämlikhet i handläggningen </a:t>
            </a:r>
            <a:br>
              <a:rPr lang="sv-SE" sz="2400" dirty="0">
                <a:effectLst/>
                <a:latin typeface="+mn-lt"/>
                <a:ea typeface="Times New Roman" panose="02020603050405020304" pitchFamily="18" charset="0"/>
                <a:cs typeface="Times New Roman" panose="02020603050405020304" pitchFamily="18" charset="0"/>
              </a:rPr>
            </a:br>
            <a:r>
              <a:rPr lang="sv-SE" sz="2400" dirty="0">
                <a:effectLst/>
                <a:latin typeface="+mn-lt"/>
                <a:ea typeface="Times New Roman" panose="02020603050405020304" pitchFamily="18" charset="0"/>
                <a:cs typeface="Times New Roman" panose="02020603050405020304" pitchFamily="18" charset="0"/>
              </a:rPr>
              <a:t>av den sociala barn- och ungdomsvården </a:t>
            </a:r>
            <a:br>
              <a:rPr lang="sv-SE" sz="2200" dirty="0">
                <a:effectLst/>
                <a:latin typeface="Arial" panose="020B0604020202020204" pitchFamily="34" charset="0"/>
                <a:ea typeface="Times New Roman" panose="02020603050405020304" pitchFamily="18" charset="0"/>
                <a:cs typeface="Times New Roman" panose="02020603050405020304" pitchFamily="18" charset="0"/>
              </a:rPr>
            </a:br>
            <a:br>
              <a:rPr lang="sv-SE" sz="4000" dirty="0">
                <a:latin typeface="+mn-lt"/>
              </a:rPr>
            </a:br>
            <a:br>
              <a:rPr lang="sv-SE" sz="4000" dirty="0">
                <a:latin typeface="+mn-lt"/>
              </a:rPr>
            </a:br>
            <a:endParaRPr lang="sv-SE" sz="4000" dirty="0">
              <a:latin typeface="+mn-lt"/>
            </a:endParaRPr>
          </a:p>
        </p:txBody>
      </p:sp>
      <p:sp>
        <p:nvSpPr>
          <p:cNvPr id="3" name="Underrubrik 2">
            <a:extLst>
              <a:ext uri="{FF2B5EF4-FFF2-40B4-BE49-F238E27FC236}">
                <a16:creationId xmlns:a16="http://schemas.microsoft.com/office/drawing/2014/main" id="{9B025C43-9B8E-4EC4-A6A0-49D439011E0E}"/>
              </a:ext>
            </a:extLst>
          </p:cNvPr>
          <p:cNvSpPr>
            <a:spLocks noGrp="1"/>
          </p:cNvSpPr>
          <p:nvPr>
            <p:ph type="subTitle" idx="4294967295"/>
          </p:nvPr>
        </p:nvSpPr>
        <p:spPr>
          <a:xfrm>
            <a:off x="898200" y="4609571"/>
            <a:ext cx="9144000" cy="1655762"/>
          </a:xfrm>
        </p:spPr>
        <p:txBody>
          <a:bodyPr/>
          <a:lstStyle/>
          <a:p>
            <a:endParaRPr lang="sv-SE" dirty="0"/>
          </a:p>
        </p:txBody>
      </p:sp>
      <p:pic>
        <p:nvPicPr>
          <p:cNvPr id="6" name="Bildobjekt 5">
            <a:extLst>
              <a:ext uri="{FF2B5EF4-FFF2-40B4-BE49-F238E27FC236}">
                <a16:creationId xmlns:a16="http://schemas.microsoft.com/office/drawing/2014/main" id="{93E4932A-A1AD-4026-832F-99C0AD875C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583" y="6267450"/>
            <a:ext cx="510740" cy="576642"/>
          </a:xfrm>
          <a:prstGeom prst="rect">
            <a:avLst/>
          </a:prstGeom>
        </p:spPr>
      </p:pic>
    </p:spTree>
    <p:extLst>
      <p:ext uri="{BB962C8B-B14F-4D97-AF65-F5344CB8AC3E}">
        <p14:creationId xmlns:p14="http://schemas.microsoft.com/office/powerpoint/2010/main" val="529338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89D3E447-4B70-4EA4-BEC1-ED7244063861}"/>
              </a:ext>
            </a:extLst>
          </p:cNvPr>
          <p:cNvSpPr>
            <a:spLocks noGrp="1"/>
          </p:cNvSpPr>
          <p:nvPr>
            <p:ph type="title"/>
          </p:nvPr>
        </p:nvSpPr>
        <p:spPr/>
        <p:txBody>
          <a:bodyPr/>
          <a:lstStyle/>
          <a:p>
            <a:r>
              <a:rPr lang="sv-SE" sz="4000" dirty="0"/>
              <a:t>Neutralitetsnorm</a:t>
            </a:r>
          </a:p>
        </p:txBody>
      </p:sp>
      <p:sp>
        <p:nvSpPr>
          <p:cNvPr id="6" name="Platshållare för innehåll 5">
            <a:extLst>
              <a:ext uri="{FF2B5EF4-FFF2-40B4-BE49-F238E27FC236}">
                <a16:creationId xmlns:a16="http://schemas.microsoft.com/office/drawing/2014/main" id="{01C3AFBB-314A-4B67-94C4-F8991E04F29F}"/>
              </a:ext>
            </a:extLst>
          </p:cNvPr>
          <p:cNvSpPr>
            <a:spLocks noGrp="1"/>
          </p:cNvSpPr>
          <p:nvPr>
            <p:ph idx="1"/>
          </p:nvPr>
        </p:nvSpPr>
        <p:spPr>
          <a:xfrm>
            <a:off x="664232" y="1577590"/>
            <a:ext cx="10479389" cy="4405807"/>
          </a:xfrm>
        </p:spPr>
        <p:txBody>
          <a:bodyPr>
            <a:normAutofit fontScale="85000" lnSpcReduction="20000"/>
          </a:bodyPr>
          <a:lstStyle/>
          <a:p>
            <a:pPr marL="0" indent="0">
              <a:lnSpc>
                <a:spcPct val="120000"/>
              </a:lnSpc>
              <a:buNone/>
            </a:pPr>
            <a:r>
              <a:rPr lang="sv-SE" sz="2800" dirty="0">
                <a:effectLst/>
                <a:ea typeface="Calibri" panose="020F0502020204030204" pitchFamily="34" charset="0"/>
                <a:cs typeface="Times New Roman" panose="02020603050405020304" pitchFamily="18" charset="0"/>
              </a:rPr>
              <a:t>Neutralitetsnormen kan beskrivas som ett professionellt ideal som innefattar objektivitet och (köns)neutralitet. Det finns en önskan och en strävan från den professionelle att se sig själv som någon som behandlar alla lika och inte tar parti för någon. Paradoxalt nog innebär denna strävan efter neutralitet att det finns risk att den professionelle inte uppmärksammar om och på vilket sätt </a:t>
            </a:r>
            <a:r>
              <a:rPr lang="sv-SE" sz="2800" dirty="0">
                <a:ea typeface="Calibri" panose="020F0502020204030204" pitchFamily="34" charset="0"/>
                <a:cs typeface="Times New Roman" panose="02020603050405020304" pitchFamily="18" charset="0"/>
              </a:rPr>
              <a:t>skillnad görs utifrån </a:t>
            </a:r>
            <a:r>
              <a:rPr lang="sv-SE" sz="2800" dirty="0">
                <a:effectLst/>
                <a:ea typeface="Calibri" panose="020F0502020204030204" pitchFamily="34" charset="0"/>
                <a:cs typeface="Times New Roman" panose="02020603050405020304" pitchFamily="18" charset="0"/>
              </a:rPr>
              <a:t>de normer som vi är präglade av. </a:t>
            </a:r>
          </a:p>
          <a:p>
            <a:pPr marL="0" indent="0">
              <a:lnSpc>
                <a:spcPct val="120000"/>
              </a:lnSpc>
              <a:buNone/>
            </a:pPr>
            <a:r>
              <a:rPr lang="sv-SE" sz="2800" dirty="0">
                <a:effectLst/>
                <a:ea typeface="Calibri" panose="020F0502020204030204" pitchFamily="34" charset="0"/>
                <a:cs typeface="Times New Roman" panose="02020603050405020304" pitchFamily="18" charset="0"/>
              </a:rPr>
              <a:t>För neutralitet krävs en hög grad av medvetenhet om hur man som professionell kan arbeta för att motverka, i det här fallet </a:t>
            </a:r>
            <a:r>
              <a:rPr lang="sv-SE" sz="2800" dirty="0" err="1">
                <a:effectLst/>
                <a:ea typeface="Calibri" panose="020F0502020204030204" pitchFamily="34" charset="0"/>
                <a:cs typeface="Times New Roman" panose="02020603050405020304" pitchFamily="18" charset="0"/>
              </a:rPr>
              <a:t>könssterotypa</a:t>
            </a:r>
            <a:r>
              <a:rPr lang="sv-SE" sz="2800" dirty="0">
                <a:effectLst/>
                <a:ea typeface="Calibri" panose="020F0502020204030204" pitchFamily="34" charset="0"/>
                <a:cs typeface="Times New Roman" panose="02020603050405020304" pitchFamily="18" charset="0"/>
              </a:rPr>
              <a:t> föreställningar och förväntningar, som upprätthåller skillnader i bemötande, bedömningar och insatser. </a:t>
            </a:r>
          </a:p>
          <a:p>
            <a:pPr marL="0" indent="0">
              <a:buNone/>
            </a:pPr>
            <a:endParaRPr lang="sv-SE" dirty="0"/>
          </a:p>
        </p:txBody>
      </p:sp>
      <p:pic>
        <p:nvPicPr>
          <p:cNvPr id="7" name="Bildobjekt 6">
            <a:extLst>
              <a:ext uri="{FF2B5EF4-FFF2-40B4-BE49-F238E27FC236}">
                <a16:creationId xmlns:a16="http://schemas.microsoft.com/office/drawing/2014/main" id="{CF614E1C-FAED-49B1-BE7C-9240ECF5B9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583" y="6294543"/>
            <a:ext cx="510740" cy="576642"/>
          </a:xfrm>
          <a:prstGeom prst="rect">
            <a:avLst/>
          </a:prstGeom>
        </p:spPr>
      </p:pic>
    </p:spTree>
    <p:extLst>
      <p:ext uri="{BB962C8B-B14F-4D97-AF65-F5344CB8AC3E}">
        <p14:creationId xmlns:p14="http://schemas.microsoft.com/office/powerpoint/2010/main" val="685364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F46B2B-303B-4B8F-8614-9BDA426A6496}"/>
              </a:ext>
            </a:extLst>
          </p:cNvPr>
          <p:cNvSpPr>
            <a:spLocks noGrp="1"/>
          </p:cNvSpPr>
          <p:nvPr>
            <p:ph type="title"/>
          </p:nvPr>
        </p:nvSpPr>
        <p:spPr>
          <a:xfrm>
            <a:off x="664233" y="874602"/>
            <a:ext cx="10559776" cy="1231392"/>
          </a:xfrm>
        </p:spPr>
        <p:txBody>
          <a:bodyPr/>
          <a:lstStyle/>
          <a:p>
            <a:r>
              <a:rPr lang="sv-SE" sz="4000" dirty="0"/>
              <a:t>Maskulinitetsnormer och </a:t>
            </a:r>
            <a:r>
              <a:rPr lang="sv-SE" sz="4000" dirty="0" err="1"/>
              <a:t>feminitetsnormer</a:t>
            </a:r>
            <a:endParaRPr lang="sv-SE" sz="4000" dirty="0"/>
          </a:p>
        </p:txBody>
      </p:sp>
      <p:sp>
        <p:nvSpPr>
          <p:cNvPr id="3" name="Platshållare för innehåll 2">
            <a:extLst>
              <a:ext uri="{FF2B5EF4-FFF2-40B4-BE49-F238E27FC236}">
                <a16:creationId xmlns:a16="http://schemas.microsoft.com/office/drawing/2014/main" id="{346697E3-7026-49B0-B413-0DADF7D4FE53}"/>
              </a:ext>
            </a:extLst>
          </p:cNvPr>
          <p:cNvSpPr>
            <a:spLocks noGrp="1"/>
          </p:cNvSpPr>
          <p:nvPr>
            <p:ph idx="1"/>
          </p:nvPr>
        </p:nvSpPr>
        <p:spPr>
          <a:xfrm>
            <a:off x="664233" y="1793075"/>
            <a:ext cx="9609825" cy="3738598"/>
          </a:xfrm>
        </p:spPr>
        <p:txBody>
          <a:bodyPr/>
          <a:lstStyle/>
          <a:p>
            <a:pPr marL="30163" indent="0">
              <a:buNone/>
            </a:pPr>
            <a:r>
              <a:rPr lang="sv-SE" dirty="0">
                <a:ea typeface="Calibri" panose="020F0502020204030204" pitchFamily="34" charset="0"/>
                <a:cs typeface="Calibri" panose="020F0502020204030204" pitchFamily="34" charset="0"/>
              </a:rPr>
              <a:t>Genusnormer är socialt konstruerade och handlar om hur män och kvinnor och flickor och pojkar bör vara och göra. Femininitetsnormer respektive maskulinitetsnormer kan inte existera isolerat. De är beroende av varandra och varierar över tid och i relation till kultur. Maskulinitet värderas högre i de flesta samhällen, vilket leder till att kvinnor generellt har mindre makt över sina liv än män. </a:t>
            </a:r>
          </a:p>
          <a:p>
            <a:pPr marL="30163" indent="0">
              <a:buNone/>
            </a:pPr>
            <a:endParaRPr lang="sv-SE" dirty="0"/>
          </a:p>
        </p:txBody>
      </p:sp>
      <p:pic>
        <p:nvPicPr>
          <p:cNvPr id="5" name="Bildobjekt 4">
            <a:extLst>
              <a:ext uri="{FF2B5EF4-FFF2-40B4-BE49-F238E27FC236}">
                <a16:creationId xmlns:a16="http://schemas.microsoft.com/office/drawing/2014/main" id="{A93DCD6C-9F8D-4870-BFB6-6053E6D80A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583" y="6294543"/>
            <a:ext cx="510740" cy="576642"/>
          </a:xfrm>
          <a:prstGeom prst="rect">
            <a:avLst/>
          </a:prstGeom>
        </p:spPr>
      </p:pic>
    </p:spTree>
    <p:extLst>
      <p:ext uri="{BB962C8B-B14F-4D97-AF65-F5344CB8AC3E}">
        <p14:creationId xmlns:p14="http://schemas.microsoft.com/office/powerpoint/2010/main" val="2281902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EE6F6AC4-D023-4936-9C0A-8B32DEA770F2}"/>
              </a:ext>
            </a:extLst>
          </p:cNvPr>
          <p:cNvSpPr>
            <a:spLocks noGrp="1"/>
          </p:cNvSpPr>
          <p:nvPr>
            <p:ph type="title"/>
          </p:nvPr>
        </p:nvSpPr>
        <p:spPr/>
        <p:txBody>
          <a:bodyPr/>
          <a:lstStyle/>
          <a:p>
            <a:r>
              <a:rPr lang="sv-SE" sz="4000" dirty="0"/>
              <a:t>Maskulinitetsnormer</a:t>
            </a:r>
          </a:p>
        </p:txBody>
      </p:sp>
      <p:sp>
        <p:nvSpPr>
          <p:cNvPr id="6" name="Platshållare för innehåll 5">
            <a:extLst>
              <a:ext uri="{FF2B5EF4-FFF2-40B4-BE49-F238E27FC236}">
                <a16:creationId xmlns:a16="http://schemas.microsoft.com/office/drawing/2014/main" id="{5E5B7AFD-AF3C-45E9-818A-DE8B0A521891}"/>
              </a:ext>
            </a:extLst>
          </p:cNvPr>
          <p:cNvSpPr>
            <a:spLocks noGrp="1"/>
          </p:cNvSpPr>
          <p:nvPr>
            <p:ph idx="1"/>
          </p:nvPr>
        </p:nvSpPr>
        <p:spPr>
          <a:xfrm>
            <a:off x="664232" y="1758462"/>
            <a:ext cx="10479390" cy="4475339"/>
          </a:xfrm>
        </p:spPr>
        <p:txBody>
          <a:bodyPr>
            <a:normAutofit lnSpcReduction="10000"/>
          </a:bodyPr>
          <a:lstStyle/>
          <a:p>
            <a:pPr marL="30163" indent="0">
              <a:buNone/>
            </a:pPr>
            <a:r>
              <a:rPr lang="sv-SE" dirty="0">
                <a:ea typeface="Calibri" panose="020F0502020204030204" pitchFamily="34" charset="0"/>
                <a:cs typeface="Calibri" panose="020F0502020204030204" pitchFamily="34" charset="0"/>
              </a:rPr>
              <a:t>Maskulinitetsnormer handlar om föreställningar om hur en man ska vara och göra. Några inslag som ofta förekommer är föreställningar och förväntningar om att vara: </a:t>
            </a:r>
          </a:p>
          <a:p>
            <a:pPr marL="285750" indent="-285750">
              <a:buFont typeface="Arial"/>
              <a:buChar char="•"/>
            </a:pPr>
            <a:r>
              <a:rPr lang="sv-SE" dirty="0">
                <a:ea typeface="Calibri" panose="020F0502020204030204" pitchFamily="34" charset="0"/>
                <a:cs typeface="Calibri" panose="020F0502020204030204" pitchFamily="34" charset="0"/>
              </a:rPr>
              <a:t>Självständig</a:t>
            </a:r>
          </a:p>
          <a:p>
            <a:pPr marL="285750" indent="-285750">
              <a:buFont typeface="Arial"/>
              <a:buChar char="•"/>
            </a:pPr>
            <a:r>
              <a:rPr lang="sv-SE" dirty="0">
                <a:ea typeface="Calibri" panose="020F0502020204030204" pitchFamily="34" charset="0"/>
                <a:cs typeface="Calibri" panose="020F0502020204030204" pitchFamily="34" charset="0"/>
              </a:rPr>
              <a:t>I kontroll</a:t>
            </a:r>
          </a:p>
          <a:p>
            <a:pPr marL="285750" indent="-285750">
              <a:buFont typeface="Arial"/>
              <a:buChar char="•"/>
            </a:pPr>
            <a:r>
              <a:rPr lang="sv-SE" dirty="0">
                <a:ea typeface="Calibri" panose="020F0502020204030204" pitchFamily="34" charset="0"/>
                <a:cs typeface="Calibri" panose="020F0502020204030204" pitchFamily="34" charset="0"/>
              </a:rPr>
              <a:t>Kapabel</a:t>
            </a:r>
          </a:p>
          <a:p>
            <a:pPr marL="285750" indent="-285750">
              <a:buFont typeface="Arial"/>
              <a:buChar char="•"/>
            </a:pPr>
            <a:r>
              <a:rPr lang="sv-SE" dirty="0">
                <a:ea typeface="Calibri" panose="020F0502020204030204" pitchFamily="34" charset="0"/>
                <a:cs typeface="Calibri" panose="020F0502020204030204" pitchFamily="34" charset="0"/>
              </a:rPr>
              <a:t>Pålitlig</a:t>
            </a:r>
          </a:p>
          <a:p>
            <a:pPr marL="285750" indent="-285750">
              <a:buFont typeface="Arial"/>
              <a:buChar char="•"/>
            </a:pPr>
            <a:r>
              <a:rPr lang="sv-SE" dirty="0">
                <a:ea typeface="Calibri" panose="020F0502020204030204" pitchFamily="34" charset="0"/>
                <a:cs typeface="Calibri" panose="020F0502020204030204" pitchFamily="34" charset="0"/>
              </a:rPr>
              <a:t>Framgångsrik</a:t>
            </a:r>
          </a:p>
          <a:p>
            <a:pPr marL="285750" indent="-285750">
              <a:buFont typeface="Arial"/>
              <a:buChar char="•"/>
            </a:pPr>
            <a:r>
              <a:rPr lang="sv-SE" dirty="0">
                <a:ea typeface="Calibri" panose="020F0502020204030204" pitchFamily="34" charset="0"/>
                <a:cs typeface="Calibri" panose="020F0502020204030204" pitchFamily="34" charset="0"/>
              </a:rPr>
              <a:t>Stark </a:t>
            </a:r>
            <a:br>
              <a:rPr lang="en-US" sz="2000" dirty="0">
                <a:ea typeface="Calibri" panose="020F0502020204030204" pitchFamily="34" charset="0"/>
                <a:cs typeface="Calibri" panose="020F0502020204030204" pitchFamily="34" charset="0"/>
              </a:rPr>
            </a:br>
            <a:endParaRPr lang="en-US" sz="2000" dirty="0">
              <a:ea typeface="Calibri" panose="020F0502020204030204" pitchFamily="34" charset="0"/>
              <a:cs typeface="Calibri" panose="020F0502020204030204" pitchFamily="34" charset="0"/>
            </a:endParaRPr>
          </a:p>
          <a:p>
            <a:endParaRPr lang="sv-SE" dirty="0"/>
          </a:p>
        </p:txBody>
      </p:sp>
      <p:pic>
        <p:nvPicPr>
          <p:cNvPr id="7" name="Bildobjekt 6">
            <a:extLst>
              <a:ext uri="{FF2B5EF4-FFF2-40B4-BE49-F238E27FC236}">
                <a16:creationId xmlns:a16="http://schemas.microsoft.com/office/drawing/2014/main" id="{33E9447A-B739-43A6-B9E6-5C9ADD35BE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583" y="6294543"/>
            <a:ext cx="510740" cy="576642"/>
          </a:xfrm>
          <a:prstGeom prst="rect">
            <a:avLst/>
          </a:prstGeom>
        </p:spPr>
      </p:pic>
    </p:spTree>
    <p:extLst>
      <p:ext uri="{BB962C8B-B14F-4D97-AF65-F5344CB8AC3E}">
        <p14:creationId xmlns:p14="http://schemas.microsoft.com/office/powerpoint/2010/main" val="4244113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EE6F6AC4-D023-4936-9C0A-8B32DEA770F2}"/>
              </a:ext>
            </a:extLst>
          </p:cNvPr>
          <p:cNvSpPr>
            <a:spLocks noGrp="1"/>
          </p:cNvSpPr>
          <p:nvPr>
            <p:ph type="title"/>
          </p:nvPr>
        </p:nvSpPr>
        <p:spPr/>
        <p:txBody>
          <a:bodyPr/>
          <a:lstStyle/>
          <a:p>
            <a:r>
              <a:rPr lang="sv-SE" sz="4000" dirty="0"/>
              <a:t>Maskulinitetsnormer</a:t>
            </a:r>
          </a:p>
        </p:txBody>
      </p:sp>
      <p:sp>
        <p:nvSpPr>
          <p:cNvPr id="6" name="Platshållare för innehåll 5">
            <a:extLst>
              <a:ext uri="{FF2B5EF4-FFF2-40B4-BE49-F238E27FC236}">
                <a16:creationId xmlns:a16="http://schemas.microsoft.com/office/drawing/2014/main" id="{5E5B7AFD-AF3C-45E9-818A-DE8B0A521891}"/>
              </a:ext>
            </a:extLst>
          </p:cNvPr>
          <p:cNvSpPr>
            <a:spLocks noGrp="1"/>
          </p:cNvSpPr>
          <p:nvPr>
            <p:ph idx="1"/>
          </p:nvPr>
        </p:nvSpPr>
        <p:spPr>
          <a:xfrm>
            <a:off x="664232" y="1758462"/>
            <a:ext cx="10479390" cy="4475339"/>
          </a:xfrm>
        </p:spPr>
        <p:txBody>
          <a:bodyPr>
            <a:normAutofit/>
          </a:bodyPr>
          <a:lstStyle/>
          <a:p>
            <a:pPr marL="30163" indent="0">
              <a:buNone/>
            </a:pPr>
            <a:r>
              <a:rPr lang="sv-SE" dirty="0">
                <a:ea typeface="Calibri" panose="020F0502020204030204" pitchFamily="34" charset="0"/>
                <a:cs typeface="Calibri" panose="020F0502020204030204" pitchFamily="34" charset="0"/>
              </a:rPr>
              <a:t>Traditionell manlighet är intimt förknippad med förväntningar om att ha makt över kvinnor, barn och andra män. Förväntningarna på män kan utgöra hinder för att uttrycka svaghet och sårbarhet. </a:t>
            </a:r>
            <a:r>
              <a:rPr lang="sv-SE" dirty="0">
                <a:effectLst/>
              </a:rPr>
              <a:t>De traditionella maskulinitetsnormerna blir en riskfaktor för attityder och beteenden som drabbar kvinnor och barn och även utsatthet för enskilda män. Sammantaget försvårar maskulinitetsnormerna utvecklingen mot ett jämställt samhälle. </a:t>
            </a:r>
            <a:r>
              <a:rPr lang="sv-SE" dirty="0">
                <a:ea typeface="Calibri" panose="020F0502020204030204" pitchFamily="34" charset="0"/>
                <a:cs typeface="Calibri" panose="020F0502020204030204" pitchFamily="34" charset="0"/>
              </a:rPr>
              <a:t>Risken för utsatthet ökar dessutom ytterligare med faktorer som kort utbildning, fattigdom, funktionsnedsättning och tillhörighet till en etnisk minoritet. </a:t>
            </a:r>
          </a:p>
          <a:p>
            <a:endParaRPr lang="sv-SE" dirty="0"/>
          </a:p>
          <a:p>
            <a:endParaRPr lang="sv-SE" dirty="0"/>
          </a:p>
        </p:txBody>
      </p:sp>
      <p:pic>
        <p:nvPicPr>
          <p:cNvPr id="4" name="Bildobjekt 3">
            <a:extLst>
              <a:ext uri="{FF2B5EF4-FFF2-40B4-BE49-F238E27FC236}">
                <a16:creationId xmlns:a16="http://schemas.microsoft.com/office/drawing/2014/main" id="{991AD67D-71D4-4759-BE8B-944CFADDEB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583" y="6294543"/>
            <a:ext cx="510740" cy="576642"/>
          </a:xfrm>
          <a:prstGeom prst="rect">
            <a:avLst/>
          </a:prstGeom>
        </p:spPr>
      </p:pic>
    </p:spTree>
    <p:extLst>
      <p:ext uri="{BB962C8B-B14F-4D97-AF65-F5344CB8AC3E}">
        <p14:creationId xmlns:p14="http://schemas.microsoft.com/office/powerpoint/2010/main" val="3177713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F40A7875-6B26-44AB-A5E1-0564B3F2CDC8}"/>
              </a:ext>
            </a:extLst>
          </p:cNvPr>
          <p:cNvSpPr>
            <a:spLocks noGrp="1"/>
          </p:cNvSpPr>
          <p:nvPr>
            <p:ph type="title"/>
          </p:nvPr>
        </p:nvSpPr>
        <p:spPr/>
        <p:txBody>
          <a:bodyPr/>
          <a:lstStyle/>
          <a:p>
            <a:r>
              <a:rPr lang="sv-SE" sz="4000" dirty="0"/>
              <a:t>Femininitetsnormer</a:t>
            </a:r>
            <a:endParaRPr lang="sv-SE" sz="4000" dirty="0">
              <a:cs typeface="Calibri Light"/>
            </a:endParaRPr>
          </a:p>
        </p:txBody>
      </p:sp>
      <p:sp>
        <p:nvSpPr>
          <p:cNvPr id="6" name="Platshållare för innehåll 5">
            <a:extLst>
              <a:ext uri="{FF2B5EF4-FFF2-40B4-BE49-F238E27FC236}">
                <a16:creationId xmlns:a16="http://schemas.microsoft.com/office/drawing/2014/main" id="{5808EC3C-F555-43B0-B42A-25B68673322F}"/>
              </a:ext>
            </a:extLst>
          </p:cNvPr>
          <p:cNvSpPr>
            <a:spLocks noGrp="1"/>
          </p:cNvSpPr>
          <p:nvPr>
            <p:ph idx="1"/>
          </p:nvPr>
        </p:nvSpPr>
        <p:spPr>
          <a:xfrm>
            <a:off x="664233" y="1559701"/>
            <a:ext cx="10740646" cy="4710470"/>
          </a:xfrm>
        </p:spPr>
        <p:txBody>
          <a:bodyPr>
            <a:normAutofit/>
          </a:bodyPr>
          <a:lstStyle/>
          <a:p>
            <a:pPr marL="30163" indent="0">
              <a:buNone/>
            </a:pPr>
            <a:r>
              <a:rPr lang="sv-SE" dirty="0">
                <a:effectLst/>
              </a:rPr>
              <a:t>Femininitetsnormer handlar om föreställningar om hur en kvinna ska vara och göra. </a:t>
            </a:r>
            <a:r>
              <a:rPr lang="sv-SE" dirty="0">
                <a:ea typeface="Calibri" panose="020F0502020204030204" pitchFamily="34" charset="0"/>
                <a:cs typeface="Calibri" panose="020F0502020204030204" pitchFamily="34" charset="0"/>
              </a:rPr>
              <a:t>Normativ femininitet beskriver traditionellt kvinnliga egenskaper som att vara: </a:t>
            </a:r>
          </a:p>
          <a:p>
            <a:pPr marL="285750" indent="-285750">
              <a:buFont typeface="Arial"/>
              <a:buChar char="•"/>
            </a:pPr>
            <a:r>
              <a:rPr lang="sv-SE" dirty="0">
                <a:ea typeface="Calibri" panose="020F0502020204030204" pitchFamily="34" charset="0"/>
                <a:cs typeface="Calibri" panose="020F0502020204030204" pitchFamily="34" charset="0"/>
              </a:rPr>
              <a:t>Måttfull</a:t>
            </a:r>
          </a:p>
          <a:p>
            <a:pPr marL="285750" indent="-285750">
              <a:buFont typeface="Arial"/>
              <a:buChar char="•"/>
            </a:pPr>
            <a:r>
              <a:rPr lang="sv-SE" dirty="0">
                <a:ea typeface="Calibri" panose="020F0502020204030204" pitchFamily="34" charset="0"/>
                <a:cs typeface="Calibri" panose="020F0502020204030204" pitchFamily="34" charset="0"/>
              </a:rPr>
              <a:t>I kontroll</a:t>
            </a:r>
          </a:p>
          <a:p>
            <a:pPr marL="285750" indent="-285750">
              <a:buFont typeface="Arial"/>
              <a:buChar char="•"/>
            </a:pPr>
            <a:r>
              <a:rPr lang="sv-SE" dirty="0">
                <a:ea typeface="Calibri" panose="020F0502020204030204" pitchFamily="34" charset="0"/>
                <a:cs typeface="Calibri" panose="020F0502020204030204" pitchFamily="34" charset="0"/>
              </a:rPr>
              <a:t>Försiktig</a:t>
            </a:r>
          </a:p>
          <a:p>
            <a:pPr marL="285750" indent="-285750">
              <a:buFont typeface="Arial"/>
              <a:buChar char="•"/>
            </a:pPr>
            <a:r>
              <a:rPr lang="sv-SE" dirty="0">
                <a:ea typeface="Calibri" panose="020F0502020204030204" pitchFamily="34" charset="0"/>
                <a:cs typeface="Calibri" panose="020F0502020204030204" pitchFamily="34" charset="0"/>
              </a:rPr>
              <a:t>Omhändertagande</a:t>
            </a:r>
          </a:p>
          <a:p>
            <a:pPr marL="285750" indent="-285750">
              <a:buFont typeface="Arial"/>
              <a:buChar char="•"/>
            </a:pPr>
            <a:r>
              <a:rPr lang="sv-SE" dirty="0">
                <a:ea typeface="Calibri" panose="020F0502020204030204" pitchFamily="34" charset="0"/>
                <a:cs typeface="Calibri" panose="020F0502020204030204" pitchFamily="34" charset="0"/>
              </a:rPr>
              <a:t>Empatisk och inkännande </a:t>
            </a:r>
          </a:p>
          <a:p>
            <a:pPr marL="0" indent="0">
              <a:buNone/>
            </a:pPr>
            <a:endParaRPr lang="sv-SE" sz="8000" dirty="0">
              <a:ea typeface="Calibri" panose="020F0502020204030204" pitchFamily="34" charset="0"/>
              <a:cs typeface="Calibri" panose="020F0502020204030204" pitchFamily="34" charset="0"/>
            </a:endParaRPr>
          </a:p>
          <a:p>
            <a:pPr marL="30163" indent="0">
              <a:buNone/>
            </a:pPr>
            <a:endParaRPr lang="sv-SE" dirty="0"/>
          </a:p>
        </p:txBody>
      </p:sp>
      <p:pic>
        <p:nvPicPr>
          <p:cNvPr id="4" name="Bildobjekt 3">
            <a:extLst>
              <a:ext uri="{FF2B5EF4-FFF2-40B4-BE49-F238E27FC236}">
                <a16:creationId xmlns:a16="http://schemas.microsoft.com/office/drawing/2014/main" id="{F18CDD40-3329-4608-8CCE-CF73F65830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583" y="6294543"/>
            <a:ext cx="510740" cy="576642"/>
          </a:xfrm>
          <a:prstGeom prst="rect">
            <a:avLst/>
          </a:prstGeom>
        </p:spPr>
      </p:pic>
    </p:spTree>
    <p:extLst>
      <p:ext uri="{BB962C8B-B14F-4D97-AF65-F5344CB8AC3E}">
        <p14:creationId xmlns:p14="http://schemas.microsoft.com/office/powerpoint/2010/main" val="2648120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F40A7875-6B26-44AB-A5E1-0564B3F2CDC8}"/>
              </a:ext>
            </a:extLst>
          </p:cNvPr>
          <p:cNvSpPr>
            <a:spLocks noGrp="1"/>
          </p:cNvSpPr>
          <p:nvPr>
            <p:ph type="title"/>
          </p:nvPr>
        </p:nvSpPr>
        <p:spPr/>
        <p:txBody>
          <a:bodyPr/>
          <a:lstStyle/>
          <a:p>
            <a:r>
              <a:rPr lang="sv-SE" sz="4000" dirty="0"/>
              <a:t>Femininitetsnormer</a:t>
            </a:r>
            <a:endParaRPr lang="sv-SE" sz="4000" dirty="0">
              <a:cs typeface="Calibri Light"/>
            </a:endParaRPr>
          </a:p>
        </p:txBody>
      </p:sp>
      <p:sp>
        <p:nvSpPr>
          <p:cNvPr id="6" name="Platshållare för innehåll 5">
            <a:extLst>
              <a:ext uri="{FF2B5EF4-FFF2-40B4-BE49-F238E27FC236}">
                <a16:creationId xmlns:a16="http://schemas.microsoft.com/office/drawing/2014/main" id="{5808EC3C-F555-43B0-B42A-25B68673322F}"/>
              </a:ext>
            </a:extLst>
          </p:cNvPr>
          <p:cNvSpPr>
            <a:spLocks noGrp="1"/>
          </p:cNvSpPr>
          <p:nvPr>
            <p:ph idx="1"/>
          </p:nvPr>
        </p:nvSpPr>
        <p:spPr>
          <a:xfrm>
            <a:off x="664232" y="1616529"/>
            <a:ext cx="9679918" cy="3668903"/>
          </a:xfrm>
        </p:spPr>
        <p:txBody>
          <a:bodyPr>
            <a:normAutofit/>
          </a:bodyPr>
          <a:lstStyle/>
          <a:p>
            <a:pPr marL="30163" indent="0">
              <a:buNone/>
            </a:pPr>
            <a:r>
              <a:rPr lang="sv-SE" dirty="0">
                <a:ea typeface="Calibri" panose="020F0502020204030204" pitchFamily="34" charset="0"/>
                <a:cs typeface="Calibri" panose="020F0502020204030204" pitchFamily="34" charset="0"/>
              </a:rPr>
              <a:t>Femininitetsnormen förknippas också ofta med den kärleksfulla vårdande modern och husmodern som betonar vikten av sociala relationer och samhörighet. Det är inte bara de traditionella kvinnliga egenskaperna som utgör den normativa femininiteten utan även de kroppsideal som den rådande samhällsnormen anser att kvinnor ska eftersträva. Även kvinnans sexualitet regleras utifrån den normativa femininiteten. </a:t>
            </a:r>
          </a:p>
          <a:p>
            <a:pPr marL="285750" indent="-285750">
              <a:buFont typeface="Arial"/>
              <a:buChar char="•"/>
            </a:pPr>
            <a:endParaRPr lang="en-US" sz="6200" dirty="0">
              <a:latin typeface="Calibri" panose="020F0502020204030204" pitchFamily="34" charset="0"/>
              <a:ea typeface="Calibri" panose="020F0502020204030204" pitchFamily="34" charset="0"/>
              <a:cs typeface="Calibri" panose="020F0502020204030204" pitchFamily="34" charset="0"/>
            </a:endParaRPr>
          </a:p>
          <a:p>
            <a:pPr marL="30163" indent="0">
              <a:buNone/>
            </a:pPr>
            <a:endParaRPr lang="sv-SE" dirty="0"/>
          </a:p>
        </p:txBody>
      </p:sp>
      <p:pic>
        <p:nvPicPr>
          <p:cNvPr id="4" name="Bildobjekt 3">
            <a:extLst>
              <a:ext uri="{FF2B5EF4-FFF2-40B4-BE49-F238E27FC236}">
                <a16:creationId xmlns:a16="http://schemas.microsoft.com/office/drawing/2014/main" id="{2BF8C795-36A9-4C94-9595-573C65DB01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583" y="6294543"/>
            <a:ext cx="510740" cy="576642"/>
          </a:xfrm>
          <a:prstGeom prst="rect">
            <a:avLst/>
          </a:prstGeom>
        </p:spPr>
      </p:pic>
    </p:spTree>
    <p:extLst>
      <p:ext uri="{BB962C8B-B14F-4D97-AF65-F5344CB8AC3E}">
        <p14:creationId xmlns:p14="http://schemas.microsoft.com/office/powerpoint/2010/main" val="2697324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D66E826-2DA6-4D24-A54C-86773DE1F398}"/>
              </a:ext>
            </a:extLst>
          </p:cNvPr>
          <p:cNvSpPr>
            <a:spLocks noGrp="1"/>
          </p:cNvSpPr>
          <p:nvPr>
            <p:ph type="title"/>
          </p:nvPr>
        </p:nvSpPr>
        <p:spPr>
          <a:xfrm>
            <a:off x="664233" y="813916"/>
            <a:ext cx="10620066" cy="1292078"/>
          </a:xfrm>
        </p:spPr>
        <p:txBody>
          <a:bodyPr/>
          <a:lstStyle/>
          <a:p>
            <a:r>
              <a:rPr lang="sv-SE" sz="4000" dirty="0"/>
              <a:t>Den modercentrerad familjemodells logik</a:t>
            </a:r>
          </a:p>
        </p:txBody>
      </p:sp>
      <p:sp>
        <p:nvSpPr>
          <p:cNvPr id="3" name="Platshållare för innehåll 2">
            <a:extLst>
              <a:ext uri="{FF2B5EF4-FFF2-40B4-BE49-F238E27FC236}">
                <a16:creationId xmlns:a16="http://schemas.microsoft.com/office/drawing/2014/main" id="{C46FFAA8-F686-4E33-AA30-1B18A3DFF116}"/>
              </a:ext>
            </a:extLst>
          </p:cNvPr>
          <p:cNvSpPr>
            <a:spLocks noGrp="1"/>
          </p:cNvSpPr>
          <p:nvPr>
            <p:ph idx="1"/>
          </p:nvPr>
        </p:nvSpPr>
        <p:spPr>
          <a:xfrm>
            <a:off x="794861" y="1943100"/>
            <a:ext cx="10030982" cy="3943350"/>
          </a:xfrm>
        </p:spPr>
        <p:txBody>
          <a:bodyPr vert="horz" lIns="91440" tIns="45720" rIns="91440" bIns="45720" rtlCol="0" anchor="t">
            <a:normAutofit/>
          </a:bodyPr>
          <a:lstStyle/>
          <a:p>
            <a:pPr marL="0" indent="0">
              <a:lnSpc>
                <a:spcPct val="107000"/>
              </a:lnSpc>
              <a:buNone/>
            </a:pPr>
            <a:r>
              <a:rPr lang="sv-SE" dirty="0">
                <a:effectLst/>
                <a:ea typeface="Times New Roman" panose="02020603050405020304" pitchFamily="18" charset="0"/>
                <a:cs typeface="Calibri"/>
              </a:rPr>
              <a:t>I forskningen som rör bedömningar inom den sociala barn och ungdomsvården och i utvecklingen av metodstödet framkommer den modercentrerade familjemodellens logik tydligt. Den tycks fungera som en dominerande ram för tolkningar av relationer i familjer och barns </a:t>
            </a:r>
            <a:r>
              <a:rPr lang="sv-SE" dirty="0" err="1">
                <a:effectLst/>
                <a:ea typeface="Times New Roman" panose="02020603050405020304" pitchFamily="18" charset="0"/>
                <a:cs typeface="Calibri"/>
              </a:rPr>
              <a:t>behov.Den</a:t>
            </a:r>
            <a:r>
              <a:rPr lang="sv-SE" dirty="0">
                <a:effectLst/>
                <a:ea typeface="Times New Roman" panose="02020603050405020304" pitchFamily="18" charset="0"/>
                <a:cs typeface="Calibri"/>
              </a:rPr>
              <a:t> modercentrerade familjemodellens logik innebär att mamman är centralfiguren och den som har omsorgsmässigt huvudansvar för barnen. Mamman förutsätts även fungera som ett stöd i relationen pappa-barn.</a:t>
            </a:r>
            <a:r>
              <a:rPr lang="sv-SE" dirty="0">
                <a:ea typeface="Times New Roman" panose="02020603050405020304" pitchFamily="18" charset="0"/>
                <a:cs typeface="Calibri"/>
              </a:rPr>
              <a:t> </a:t>
            </a:r>
            <a:r>
              <a:rPr lang="sv-SE" dirty="0">
                <a:effectLst/>
                <a:ea typeface="Times New Roman" panose="02020603050405020304" pitchFamily="18" charset="0"/>
                <a:cs typeface="Calibri"/>
              </a:rPr>
              <a:t>En </a:t>
            </a:r>
            <a:r>
              <a:rPr lang="sv-SE" dirty="0">
                <a:ea typeface="Times New Roman" panose="02020603050405020304" pitchFamily="18" charset="0"/>
                <a:cs typeface="Calibri"/>
              </a:rPr>
              <a:t>"</a:t>
            </a:r>
            <a:r>
              <a:rPr lang="sv-SE" dirty="0">
                <a:effectLst/>
                <a:ea typeface="Times New Roman" panose="02020603050405020304" pitchFamily="18" charset="0"/>
                <a:cs typeface="Calibri"/>
              </a:rPr>
              <a:t>bra</a:t>
            </a:r>
            <a:r>
              <a:rPr lang="sv-SE" dirty="0">
                <a:ea typeface="Times New Roman" panose="02020603050405020304" pitchFamily="18" charset="0"/>
                <a:cs typeface="Calibri"/>
              </a:rPr>
              <a:t>"</a:t>
            </a:r>
            <a:r>
              <a:rPr lang="sv-SE" dirty="0">
                <a:effectLst/>
                <a:ea typeface="Times New Roman" panose="02020603050405020304" pitchFamily="18" charset="0"/>
                <a:cs typeface="Calibri"/>
              </a:rPr>
              <a:t> mamma får samtidigt inte missbruka sin ansvars- och maktposition genom att exempelvis utesluta pappan</a:t>
            </a:r>
            <a:r>
              <a:rPr lang="sv-SE" sz="2200" dirty="0">
                <a:effectLst/>
                <a:ea typeface="Times New Roman" panose="02020603050405020304" pitchFamily="18" charset="0"/>
                <a:cs typeface="Calibri"/>
              </a:rPr>
              <a:t>.</a:t>
            </a:r>
            <a:r>
              <a:rPr lang="sv-SE" sz="2200" dirty="0">
                <a:ea typeface="Times New Roman" panose="02020603050405020304" pitchFamily="18" charset="0"/>
                <a:cs typeface="Calibri"/>
              </a:rPr>
              <a:t> </a:t>
            </a:r>
            <a:endParaRPr lang="sv-SE" sz="2200" dirty="0">
              <a:effectLst/>
              <a:ea typeface="Calibri" panose="020F0502020204030204" pitchFamily="34" charset="0"/>
              <a:cs typeface="Times New Roman" panose="02020603050405020304" pitchFamily="18" charset="0"/>
            </a:endParaRPr>
          </a:p>
          <a:p>
            <a:pPr marL="227965" indent="-227965"/>
            <a:endParaRPr lang="sv-SE" dirty="0">
              <a:cs typeface="Calibri" panose="020F0502020204030204"/>
            </a:endParaRPr>
          </a:p>
        </p:txBody>
      </p:sp>
      <p:pic>
        <p:nvPicPr>
          <p:cNvPr id="4" name="Bildobjekt 3">
            <a:extLst>
              <a:ext uri="{FF2B5EF4-FFF2-40B4-BE49-F238E27FC236}">
                <a16:creationId xmlns:a16="http://schemas.microsoft.com/office/drawing/2014/main" id="{B7790E9C-2B83-438C-B4B3-2DAD4B9DB8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583" y="6294543"/>
            <a:ext cx="510740" cy="576642"/>
          </a:xfrm>
          <a:prstGeom prst="rect">
            <a:avLst/>
          </a:prstGeom>
        </p:spPr>
      </p:pic>
    </p:spTree>
    <p:extLst>
      <p:ext uri="{BB962C8B-B14F-4D97-AF65-F5344CB8AC3E}">
        <p14:creationId xmlns:p14="http://schemas.microsoft.com/office/powerpoint/2010/main" val="3852911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grpSp>
        <p:nvGrpSpPr>
          <p:cNvPr id="719" name="Google Shape;719;p32"/>
          <p:cNvGrpSpPr/>
          <p:nvPr/>
        </p:nvGrpSpPr>
        <p:grpSpPr>
          <a:xfrm>
            <a:off x="0" y="-1"/>
            <a:ext cx="12193795" cy="6267451"/>
            <a:chOff x="0" y="-1"/>
            <a:chExt cx="12193795" cy="6267451"/>
          </a:xfrm>
        </p:grpSpPr>
        <p:sp>
          <p:nvSpPr>
            <p:cNvPr id="720" name="Google Shape;720;p32"/>
            <p:cNvSpPr/>
            <p:nvPr/>
          </p:nvSpPr>
          <p:spPr>
            <a:xfrm>
              <a:off x="0" y="-1"/>
              <a:ext cx="12192000" cy="1418257"/>
            </a:xfrm>
            <a:prstGeom prst="rect">
              <a:avLst/>
            </a:prstGeom>
            <a:solidFill>
              <a:srgbClr val="F6F6D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721" name="Google Shape;721;p32" descr="En bild som visar Människoansikte, klädsel, illustration, rita&#10;&#10;Automatiskt genererad beskrivning"/>
            <p:cNvPicPr preferRelativeResize="0"/>
            <p:nvPr/>
          </p:nvPicPr>
          <p:blipFill rotWithShape="1">
            <a:blip r:embed="rId3">
              <a:alphaModFix/>
            </a:blip>
            <a:srcRect b="29291"/>
            <a:stretch/>
          </p:blipFill>
          <p:spPr>
            <a:xfrm>
              <a:off x="1795" y="1418257"/>
              <a:ext cx="12192000" cy="4849193"/>
            </a:xfrm>
            <a:prstGeom prst="rect">
              <a:avLst/>
            </a:prstGeom>
            <a:noFill/>
            <a:ln>
              <a:noFill/>
            </a:ln>
          </p:spPr>
        </p:pic>
      </p:grpSp>
      <p:sp>
        <p:nvSpPr>
          <p:cNvPr id="722" name="Google Shape;722;p32"/>
          <p:cNvSpPr txBox="1">
            <a:spLocks noGrp="1"/>
          </p:cNvSpPr>
          <p:nvPr>
            <p:ph type="title"/>
          </p:nvPr>
        </p:nvSpPr>
        <p:spPr>
          <a:xfrm>
            <a:off x="664232" y="301450"/>
            <a:ext cx="10650212" cy="1418257"/>
          </a:xfrm>
          <a:prstGeom prst="rect">
            <a:avLst/>
          </a:prstGeom>
          <a:noFill/>
          <a:ln>
            <a:noFill/>
          </a:ln>
        </p:spPr>
        <p:txBody>
          <a:bodyPr spcFirstLastPara="1" wrap="square" lIns="91425" tIns="45700" rIns="91425" bIns="45700" anchor="t" anchorCtr="0">
            <a:noAutofit/>
          </a:bodyPr>
          <a:lstStyle/>
          <a:p>
            <a:pPr marL="0" lvl="0" indent="0" algn="l" rtl="0">
              <a:lnSpc>
                <a:spcPct val="95000"/>
              </a:lnSpc>
              <a:spcBef>
                <a:spcPts val="0"/>
              </a:spcBef>
              <a:spcAft>
                <a:spcPts val="0"/>
              </a:spcAft>
              <a:buClr>
                <a:schemeClr val="dk1"/>
              </a:buClr>
              <a:buSzPts val="4400"/>
              <a:buFont typeface="Arial"/>
              <a:buNone/>
            </a:pPr>
            <a:r>
              <a:rPr lang="sv-SE" sz="3600" dirty="0">
                <a:solidFill>
                  <a:schemeClr val="tx1"/>
                </a:solidFill>
              </a:rPr>
              <a:t>Vad säger forskningen om ojämställdhet och ojämlikhet i sociala barn- och ungdomsvården?</a:t>
            </a:r>
            <a:br>
              <a:rPr lang="sv-SE" dirty="0"/>
            </a:br>
            <a:br>
              <a:rPr lang="sv-SE" dirty="0"/>
            </a:br>
            <a:endParaRPr dirty="0"/>
          </a:p>
        </p:txBody>
      </p:sp>
      <p:pic>
        <p:nvPicPr>
          <p:cNvPr id="6" name="Bildobjekt 5">
            <a:extLst>
              <a:ext uri="{FF2B5EF4-FFF2-40B4-BE49-F238E27FC236}">
                <a16:creationId xmlns:a16="http://schemas.microsoft.com/office/drawing/2014/main" id="{DE4350D4-E014-4102-BFA3-10F015E0D7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583" y="6294543"/>
            <a:ext cx="510740" cy="57664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33"/>
          <p:cNvSpPr txBox="1">
            <a:spLocks noGrp="1"/>
          </p:cNvSpPr>
          <p:nvPr>
            <p:ph type="title"/>
          </p:nvPr>
        </p:nvSpPr>
        <p:spPr>
          <a:xfrm>
            <a:off x="769008" y="425566"/>
            <a:ext cx="5326992" cy="1228518"/>
          </a:xfrm>
          <a:prstGeom prst="rect">
            <a:avLst/>
          </a:prstGeom>
          <a:noFill/>
          <a:ln>
            <a:noFill/>
          </a:ln>
        </p:spPr>
        <p:txBody>
          <a:bodyPr spcFirstLastPara="1" wrap="square" lIns="91425" tIns="45700" rIns="91425" bIns="45700" anchor="t" anchorCtr="0">
            <a:noAutofit/>
          </a:bodyPr>
          <a:lstStyle/>
          <a:p>
            <a:pPr marL="0" lvl="0" indent="0" algn="l" rtl="0">
              <a:lnSpc>
                <a:spcPct val="95000"/>
              </a:lnSpc>
              <a:spcBef>
                <a:spcPts val="0"/>
              </a:spcBef>
              <a:spcAft>
                <a:spcPts val="0"/>
              </a:spcAft>
              <a:buClr>
                <a:schemeClr val="dk1"/>
              </a:buClr>
              <a:buSzPts val="4400"/>
              <a:buFont typeface="Arial"/>
              <a:buNone/>
            </a:pPr>
            <a:r>
              <a:rPr lang="sv-SE" sz="4000" dirty="0"/>
              <a:t>Föräldrars förmågor bedöms olika</a:t>
            </a:r>
          </a:p>
        </p:txBody>
      </p:sp>
      <p:sp>
        <p:nvSpPr>
          <p:cNvPr id="729" name="Google Shape;729;p33"/>
          <p:cNvSpPr txBox="1">
            <a:spLocks noGrp="1"/>
          </p:cNvSpPr>
          <p:nvPr>
            <p:ph sz="half" idx="1"/>
          </p:nvPr>
        </p:nvSpPr>
        <p:spPr>
          <a:xfrm>
            <a:off x="696891" y="1799911"/>
            <a:ext cx="6120288" cy="4388618"/>
          </a:xfrm>
          <a:prstGeom prst="rect">
            <a:avLst/>
          </a:prstGeom>
          <a:noFill/>
          <a:ln>
            <a:noFill/>
          </a:ln>
        </p:spPr>
        <p:txBody>
          <a:bodyPr spcFirstLastPara="1" wrap="square" lIns="91425" tIns="45700" rIns="91425" bIns="45700" anchor="t" anchorCtr="0">
            <a:noAutofit/>
          </a:bodyPr>
          <a:lstStyle/>
          <a:p>
            <a:pPr marL="30163" lvl="0" indent="0" algn="l" rtl="0">
              <a:buClr>
                <a:schemeClr val="dk1"/>
              </a:buClr>
              <a:buSzPts val="1800"/>
              <a:buNone/>
            </a:pPr>
            <a:r>
              <a:rPr lang="sv-SE" sz="2000" b="0" i="0" dirty="0"/>
              <a:t>Föreställningar om mammor och pappor påverkar barnutredningar och beslut. Förväntningarna  på mammors och pappors föräldraförmåga skiljer sig</a:t>
            </a:r>
            <a:r>
              <a:rPr lang="sv-SE" sz="2000" dirty="0"/>
              <a:t> åt. </a:t>
            </a:r>
          </a:p>
          <a:p>
            <a:pPr marL="30163" lvl="0" indent="0" algn="l" rtl="0">
              <a:buClr>
                <a:schemeClr val="dk1"/>
              </a:buClr>
              <a:buSzPts val="1800"/>
              <a:buNone/>
            </a:pPr>
            <a:r>
              <a:rPr lang="sv-SE" sz="2000" b="0" i="0" dirty="0"/>
              <a:t>Mammors föräldraförmåga utreds/bedöms utifrån fler aspekter än pappors. Fokus för mammor är omsorg, närvaro och känslomässigt stöd. Mammor förväntas också vara den huvudansvariga föräldern. </a:t>
            </a:r>
            <a:endParaRPr lang="sv-SE" sz="2000" dirty="0"/>
          </a:p>
          <a:p>
            <a:pPr marL="30163" lvl="0" indent="0" algn="l" rtl="0">
              <a:buClr>
                <a:schemeClr val="dk1"/>
              </a:buClr>
              <a:buSzPts val="1800"/>
              <a:buNone/>
            </a:pPr>
            <a:r>
              <a:rPr lang="sv-SE" sz="2000" dirty="0"/>
              <a:t>P</a:t>
            </a:r>
            <a:r>
              <a:rPr lang="sv-SE" sz="2000" b="0" i="0" dirty="0"/>
              <a:t>appors ansvar och relationer till barnen riskerar</a:t>
            </a:r>
            <a:r>
              <a:rPr lang="sv-SE" sz="2000" dirty="0"/>
              <a:t> därmed att</a:t>
            </a:r>
            <a:r>
              <a:rPr lang="sv-SE" sz="2000" b="0" i="0" dirty="0"/>
              <a:t> osynliggöras</a:t>
            </a:r>
            <a:r>
              <a:rPr lang="sv-SE" sz="2000" dirty="0"/>
              <a:t>, och m</a:t>
            </a:r>
            <a:r>
              <a:rPr lang="sv-SE" sz="2000" b="0" i="0" dirty="0"/>
              <a:t>ammors behov av stöd och hjälp i sin föräldraroll riskerar att underskattas.  </a:t>
            </a:r>
            <a:endParaRPr lang="sv-SE" sz="2000" dirty="0"/>
          </a:p>
        </p:txBody>
      </p:sp>
      <p:pic>
        <p:nvPicPr>
          <p:cNvPr id="730" name="Google Shape;730;p33" descr="En bild som visar Människoansikte, klädsel, illustration, rita&#10;&#10;Automatiskt genererad beskrivning"/>
          <p:cNvPicPr preferRelativeResize="0"/>
          <p:nvPr/>
        </p:nvPicPr>
        <p:blipFill rotWithShape="1">
          <a:blip r:embed="rId3">
            <a:alphaModFix/>
          </a:blip>
          <a:srcRect l="42454" t="-240" r="14219" b="240"/>
          <a:stretch/>
        </p:blipFill>
        <p:spPr>
          <a:xfrm>
            <a:off x="7389425" y="118533"/>
            <a:ext cx="4709442" cy="6147016"/>
          </a:xfrm>
          <a:prstGeom prst="rect">
            <a:avLst/>
          </a:prstGeom>
          <a:noFill/>
          <a:ln>
            <a:noFill/>
          </a:ln>
        </p:spPr>
      </p:pic>
      <p:pic>
        <p:nvPicPr>
          <p:cNvPr id="5" name="Bildobjekt 4">
            <a:extLst>
              <a:ext uri="{FF2B5EF4-FFF2-40B4-BE49-F238E27FC236}">
                <a16:creationId xmlns:a16="http://schemas.microsoft.com/office/drawing/2014/main" id="{01B5F44A-D689-46B9-9ABD-08315B56B7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583" y="6294543"/>
            <a:ext cx="510740" cy="5766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2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2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p34"/>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lnSpc>
                <a:spcPct val="95000"/>
              </a:lnSpc>
              <a:spcBef>
                <a:spcPts val="0"/>
              </a:spcBef>
              <a:spcAft>
                <a:spcPts val="0"/>
              </a:spcAft>
              <a:buClr>
                <a:schemeClr val="dk1"/>
              </a:buClr>
              <a:buSzPts val="4400"/>
              <a:buFont typeface="Arial"/>
              <a:buNone/>
            </a:pPr>
            <a:r>
              <a:rPr lang="sv-SE" sz="4000" b="1" i="0" dirty="0"/>
              <a:t>Flickors utsatthet fångas bättre</a:t>
            </a:r>
            <a:endParaRPr sz="4000" dirty="0"/>
          </a:p>
        </p:txBody>
      </p:sp>
      <p:sp>
        <p:nvSpPr>
          <p:cNvPr id="738" name="Google Shape;738;p34"/>
          <p:cNvSpPr txBox="1">
            <a:spLocks noGrp="1"/>
          </p:cNvSpPr>
          <p:nvPr>
            <p:ph sz="half" idx="1"/>
          </p:nvPr>
        </p:nvSpPr>
        <p:spPr>
          <a:xfrm>
            <a:off x="665999" y="1758462"/>
            <a:ext cx="8055969" cy="4476738"/>
          </a:xfrm>
          <a:prstGeom prst="rect">
            <a:avLst/>
          </a:prstGeom>
          <a:noFill/>
          <a:ln>
            <a:noFill/>
          </a:ln>
        </p:spPr>
        <p:txBody>
          <a:bodyPr spcFirstLastPara="1" wrap="square" lIns="91425" tIns="45700" rIns="91425" bIns="45700" anchor="t" anchorCtr="0">
            <a:noAutofit/>
          </a:bodyPr>
          <a:lstStyle/>
          <a:p>
            <a:pPr marL="30163" lvl="0" indent="0" algn="l" rtl="0">
              <a:buClr>
                <a:schemeClr val="dk1"/>
              </a:buClr>
              <a:buSzPts val="1800"/>
              <a:buNone/>
            </a:pPr>
            <a:r>
              <a:rPr lang="sv-SE" sz="2000" b="0" i="0" dirty="0"/>
              <a:t>Utredningar inleds oftare för flickor än för pojkar oavsett anmälningsgrund. Flickor görs också </a:t>
            </a:r>
            <a:r>
              <a:rPr lang="sv-SE" sz="2000" dirty="0"/>
              <a:t>mer </a:t>
            </a:r>
            <a:r>
              <a:rPr lang="sv-SE" sz="2000" b="0" i="0" dirty="0"/>
              <a:t>delaktiga i utredningar</a:t>
            </a:r>
            <a:r>
              <a:rPr lang="sv-SE" sz="2000" dirty="0"/>
              <a:t> än pojkar. </a:t>
            </a:r>
            <a:r>
              <a:rPr lang="sv-SE" sz="2000" b="0" i="0" dirty="0"/>
              <a:t>Socialtjänsten fångar bättre upp signaler på allvarlig utsatthet hos flickor än hos pojkar. </a:t>
            </a:r>
            <a:r>
              <a:rPr lang="sv-SE" sz="2000" dirty="0"/>
              <a:t>Flickor bedöms ofta som sårbara och i behov av skydd, medan pojkar anses vara en fara för andra och tillskrivs större ansvar för sina handlingar.</a:t>
            </a:r>
          </a:p>
          <a:p>
            <a:pPr marL="30163" lvl="0" indent="0" algn="l" rtl="0">
              <a:buClr>
                <a:schemeClr val="dk1"/>
              </a:buClr>
              <a:buSzPts val="1800"/>
              <a:buNone/>
            </a:pPr>
            <a:r>
              <a:rPr lang="sv-SE" sz="2000" dirty="0"/>
              <a:t>Flickors egen beteendeproblematik uppfattas i större utsträckning som relationsproblem än pojkars. Detta innebär att det finns en ri</a:t>
            </a:r>
            <a:r>
              <a:rPr lang="sv-SE" sz="2000" b="0" i="0" dirty="0"/>
              <a:t>sk att pojkars utsatthet förbises och att flickors aktörskap och självständighet inte ges tillräckligt utrymme. </a:t>
            </a:r>
          </a:p>
          <a:p>
            <a:pPr marL="30163" lvl="0" indent="0" algn="l" rtl="0">
              <a:lnSpc>
                <a:spcPct val="90000"/>
              </a:lnSpc>
              <a:spcBef>
                <a:spcPts val="1200"/>
              </a:spcBef>
              <a:spcAft>
                <a:spcPts val="0"/>
              </a:spcAft>
              <a:buClr>
                <a:schemeClr val="dk1"/>
              </a:buClr>
              <a:buSzPts val="1800"/>
              <a:buNone/>
            </a:pPr>
            <a:endParaRPr dirty="0"/>
          </a:p>
        </p:txBody>
      </p:sp>
      <p:pic>
        <p:nvPicPr>
          <p:cNvPr id="5" name="Google Shape;746;p35">
            <a:extLst>
              <a:ext uri="{FF2B5EF4-FFF2-40B4-BE49-F238E27FC236}">
                <a16:creationId xmlns:a16="http://schemas.microsoft.com/office/drawing/2014/main" id="{8D06F259-7472-46A6-86F5-48703E514DF6}"/>
              </a:ext>
            </a:extLst>
          </p:cNvPr>
          <p:cNvPicPr preferRelativeResize="0"/>
          <p:nvPr/>
        </p:nvPicPr>
        <p:blipFill rotWithShape="1">
          <a:blip r:embed="rId3">
            <a:alphaModFix/>
          </a:blip>
          <a:srcRect/>
          <a:stretch/>
        </p:blipFill>
        <p:spPr>
          <a:xfrm>
            <a:off x="9061725" y="2103120"/>
            <a:ext cx="1250300" cy="4163051"/>
          </a:xfrm>
          <a:prstGeom prst="rect">
            <a:avLst/>
          </a:prstGeom>
          <a:noFill/>
          <a:ln>
            <a:noFill/>
          </a:ln>
        </p:spPr>
      </p:pic>
      <p:pic>
        <p:nvPicPr>
          <p:cNvPr id="6" name="Bildobjekt 5">
            <a:extLst>
              <a:ext uri="{FF2B5EF4-FFF2-40B4-BE49-F238E27FC236}">
                <a16:creationId xmlns:a16="http://schemas.microsoft.com/office/drawing/2014/main" id="{DB9B1038-C202-43BB-921F-FE1FC40FB8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583" y="6294543"/>
            <a:ext cx="510740" cy="576642"/>
          </a:xfrm>
          <a:prstGeom prst="rect">
            <a:avLst/>
          </a:prstGeom>
        </p:spPr>
      </p:pic>
    </p:spTree>
    <p:extLst>
      <p:ext uri="{BB962C8B-B14F-4D97-AF65-F5344CB8AC3E}">
        <p14:creationId xmlns:p14="http://schemas.microsoft.com/office/powerpoint/2010/main" val="3014186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E63EA2A-7CFC-4A23-B411-CD2287C341E9}"/>
              </a:ext>
            </a:extLst>
          </p:cNvPr>
          <p:cNvSpPr>
            <a:spLocks noGrp="1"/>
          </p:cNvSpPr>
          <p:nvPr>
            <p:ph type="title"/>
          </p:nvPr>
        </p:nvSpPr>
        <p:spPr/>
        <p:txBody>
          <a:bodyPr/>
          <a:lstStyle/>
          <a:p>
            <a:r>
              <a:rPr lang="sv-SE" sz="4000" dirty="0"/>
              <a:t>Film metodträff 1: </a:t>
            </a:r>
            <a:r>
              <a:rPr lang="sv-SE" sz="4000" dirty="0">
                <a:hlinkClick r:id="rId2"/>
              </a:rPr>
              <a:t>Introduktion om metodstödet</a:t>
            </a:r>
            <a:br>
              <a:rPr lang="sv-SE" sz="4000" dirty="0"/>
            </a:br>
            <a:br>
              <a:rPr lang="sv-SE" sz="4000" dirty="0"/>
            </a:br>
            <a:br>
              <a:rPr lang="sv-SE" sz="4000" dirty="0"/>
            </a:br>
            <a:br>
              <a:rPr lang="sv-SE" sz="1800" dirty="0">
                <a:effectLst/>
                <a:latin typeface="Calibri" panose="020F0502020204030204" pitchFamily="34" charset="0"/>
                <a:ea typeface="Calibri" panose="020F0502020204030204" pitchFamily="34" charset="0"/>
              </a:rPr>
            </a:br>
            <a:endParaRPr lang="sv-SE" sz="4000" dirty="0"/>
          </a:p>
        </p:txBody>
      </p:sp>
      <p:pic>
        <p:nvPicPr>
          <p:cNvPr id="4" name="Bildobjekt 3">
            <a:extLst>
              <a:ext uri="{FF2B5EF4-FFF2-40B4-BE49-F238E27FC236}">
                <a16:creationId xmlns:a16="http://schemas.microsoft.com/office/drawing/2014/main" id="{50801691-471E-42B8-8005-DB627D6D05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903" y="6077796"/>
            <a:ext cx="510740" cy="576642"/>
          </a:xfrm>
          <a:prstGeom prst="rect">
            <a:avLst/>
          </a:prstGeom>
        </p:spPr>
      </p:pic>
    </p:spTree>
    <p:extLst>
      <p:ext uri="{BB962C8B-B14F-4D97-AF65-F5344CB8AC3E}">
        <p14:creationId xmlns:p14="http://schemas.microsoft.com/office/powerpoint/2010/main" val="2105678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Google Shape;744;p35"/>
          <p:cNvSpPr txBox="1">
            <a:spLocks noGrp="1"/>
          </p:cNvSpPr>
          <p:nvPr>
            <p:ph type="title"/>
          </p:nvPr>
        </p:nvSpPr>
        <p:spPr>
          <a:xfrm>
            <a:off x="664233" y="783771"/>
            <a:ext cx="10027213" cy="1319349"/>
          </a:xfrm>
          <a:prstGeom prst="rect">
            <a:avLst/>
          </a:prstGeom>
          <a:noFill/>
          <a:ln>
            <a:noFill/>
          </a:ln>
        </p:spPr>
        <p:txBody>
          <a:bodyPr spcFirstLastPara="1" wrap="square" lIns="91425" tIns="45700" rIns="91425" bIns="45700" anchor="t" anchorCtr="0">
            <a:noAutofit/>
          </a:bodyPr>
          <a:lstStyle/>
          <a:p>
            <a:pPr marL="0" lvl="0" indent="0" algn="l" rtl="0">
              <a:lnSpc>
                <a:spcPct val="95000"/>
              </a:lnSpc>
              <a:spcBef>
                <a:spcPts val="0"/>
              </a:spcBef>
              <a:spcAft>
                <a:spcPts val="0"/>
              </a:spcAft>
              <a:buClr>
                <a:schemeClr val="dk1"/>
              </a:buClr>
              <a:buSzPts val="4400"/>
              <a:buFont typeface="Arial"/>
              <a:buNone/>
            </a:pPr>
            <a:r>
              <a:rPr lang="sv-SE" sz="4000" dirty="0"/>
              <a:t>Fler</a:t>
            </a:r>
            <a:r>
              <a:rPr lang="sv-SE" sz="4000" b="1" i="0" dirty="0"/>
              <a:t> insatser för våldsutsatta flickor</a:t>
            </a:r>
            <a:endParaRPr sz="4000" dirty="0"/>
          </a:p>
        </p:txBody>
      </p:sp>
      <p:sp>
        <p:nvSpPr>
          <p:cNvPr id="745" name="Google Shape;745;p35"/>
          <p:cNvSpPr txBox="1">
            <a:spLocks noGrp="1"/>
          </p:cNvSpPr>
          <p:nvPr>
            <p:ph sz="half" idx="1"/>
          </p:nvPr>
        </p:nvSpPr>
        <p:spPr>
          <a:xfrm>
            <a:off x="665999" y="2072149"/>
            <a:ext cx="7800667" cy="4163051"/>
          </a:xfrm>
          <a:prstGeom prst="rect">
            <a:avLst/>
          </a:prstGeom>
          <a:noFill/>
          <a:ln>
            <a:noFill/>
          </a:ln>
        </p:spPr>
        <p:txBody>
          <a:bodyPr spcFirstLastPara="1" wrap="square" lIns="91425" tIns="45700" rIns="91425" bIns="45700" anchor="t" anchorCtr="0">
            <a:noAutofit/>
          </a:bodyPr>
          <a:lstStyle/>
          <a:p>
            <a:pPr marL="30163" lvl="0" indent="0" algn="l" rtl="0">
              <a:buClr>
                <a:schemeClr val="dk1"/>
              </a:buClr>
              <a:buSzPts val="1800"/>
              <a:buNone/>
            </a:pPr>
            <a:r>
              <a:rPr lang="sv-SE" sz="2000" b="0" i="0" dirty="0"/>
              <a:t>Våld mot barn och eller upplevt våld mellan omsorgspersoner förekommer i lika stor utsträckning i pojkars och flickors utredningar. Sannolikheten att få insatser beviljade ökar emellertid om du är en flicka och över sex år</a:t>
            </a:r>
            <a:r>
              <a:rPr lang="sv-SE" sz="2000" dirty="0"/>
              <a:t>. Detta är </a:t>
            </a:r>
            <a:r>
              <a:rPr lang="sv-SE" sz="2000" b="0" i="0" dirty="0"/>
              <a:t>oavsett bedömd risk för fortsatt våld. Utomeuropeiskt ursprung minskar sannolikhet till beviljade insatser.  </a:t>
            </a:r>
            <a:endParaRPr sz="2000" dirty="0"/>
          </a:p>
          <a:p>
            <a:pPr marL="30163" lvl="0" indent="0" algn="l" rtl="0">
              <a:buClr>
                <a:schemeClr val="dk1"/>
              </a:buClr>
              <a:buSzPts val="1800"/>
              <a:buNone/>
            </a:pPr>
            <a:r>
              <a:rPr lang="sv-SE" sz="2000" b="0" i="0" dirty="0"/>
              <a:t>Vårdnadshavare till flickor som är äldre än sex år tackar i störst utsträckning ja till socialtjänstens insatser, medan vårdnadshavare till pojkar med utomeuropeiskt ursprung tackar ja i minst utsträckning.   </a:t>
            </a:r>
            <a:endParaRPr sz="2000" dirty="0"/>
          </a:p>
        </p:txBody>
      </p:sp>
      <p:pic>
        <p:nvPicPr>
          <p:cNvPr id="746" name="Google Shape;746;p35"/>
          <p:cNvPicPr preferRelativeResize="0"/>
          <p:nvPr/>
        </p:nvPicPr>
        <p:blipFill rotWithShape="1">
          <a:blip r:embed="rId3">
            <a:alphaModFix/>
          </a:blip>
          <a:srcRect/>
          <a:stretch/>
        </p:blipFill>
        <p:spPr>
          <a:xfrm>
            <a:off x="9061725" y="2103120"/>
            <a:ext cx="1250300" cy="4163051"/>
          </a:xfrm>
          <a:prstGeom prst="rect">
            <a:avLst/>
          </a:prstGeom>
          <a:noFill/>
          <a:ln>
            <a:noFill/>
          </a:ln>
        </p:spPr>
      </p:pic>
      <p:pic>
        <p:nvPicPr>
          <p:cNvPr id="5" name="Bildobjekt 4">
            <a:extLst>
              <a:ext uri="{FF2B5EF4-FFF2-40B4-BE49-F238E27FC236}">
                <a16:creationId xmlns:a16="http://schemas.microsoft.com/office/drawing/2014/main" id="{758178A0-4232-4AA2-B263-6408BC8607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583" y="6294543"/>
            <a:ext cx="510740" cy="5766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grpSp>
        <p:nvGrpSpPr>
          <p:cNvPr id="752" name="Google Shape;752;p36"/>
          <p:cNvGrpSpPr/>
          <p:nvPr/>
        </p:nvGrpSpPr>
        <p:grpSpPr>
          <a:xfrm>
            <a:off x="0" y="0"/>
            <a:ext cx="12147205" cy="6225442"/>
            <a:chOff x="-26504" y="0"/>
            <a:chExt cx="12218504" cy="6248413"/>
          </a:xfrm>
        </p:grpSpPr>
        <p:sp>
          <p:nvSpPr>
            <p:cNvPr id="753" name="Google Shape;753;p36"/>
            <p:cNvSpPr/>
            <p:nvPr/>
          </p:nvSpPr>
          <p:spPr>
            <a:xfrm>
              <a:off x="-26504" y="0"/>
              <a:ext cx="2544417" cy="5287617"/>
            </a:xfrm>
            <a:custGeom>
              <a:avLst/>
              <a:gdLst/>
              <a:ahLst/>
              <a:cxnLst/>
              <a:rect l="l" t="t" r="r" b="b"/>
              <a:pathLst>
                <a:path w="2544417" h="5287617" extrusionOk="0">
                  <a:moveTo>
                    <a:pt x="39756" y="13252"/>
                  </a:moveTo>
                  <a:lnTo>
                    <a:pt x="2517913" y="0"/>
                  </a:lnTo>
                  <a:lnTo>
                    <a:pt x="2544417" y="4916557"/>
                  </a:lnTo>
                  <a:lnTo>
                    <a:pt x="0" y="5287617"/>
                  </a:lnTo>
                  <a:cubicBezTo>
                    <a:pt x="4417" y="3529495"/>
                    <a:pt x="8835" y="1771374"/>
                    <a:pt x="39756" y="13252"/>
                  </a:cubicBezTo>
                  <a:close/>
                </a:path>
              </a:pathLst>
            </a:custGeom>
            <a:solidFill>
              <a:srgbClr val="F4F1E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754" name="Google Shape;754;p36" descr="En bild som visar klädsel, möbler, rita, pojke&#10;&#10;Automatiskt genererad beskrivning"/>
            <p:cNvPicPr preferRelativeResize="0"/>
            <p:nvPr/>
          </p:nvPicPr>
          <p:blipFill rotWithShape="1">
            <a:blip r:embed="rId3">
              <a:alphaModFix/>
            </a:blip>
            <a:srcRect r="14674" b="8889"/>
            <a:stretch/>
          </p:blipFill>
          <p:spPr>
            <a:xfrm>
              <a:off x="1789044" y="0"/>
              <a:ext cx="10402956" cy="6248400"/>
            </a:xfrm>
            <a:prstGeom prst="rect">
              <a:avLst/>
            </a:prstGeom>
            <a:noFill/>
            <a:ln>
              <a:noFill/>
            </a:ln>
          </p:spPr>
        </p:pic>
        <p:sp>
          <p:nvSpPr>
            <p:cNvPr id="755" name="Google Shape;755;p36"/>
            <p:cNvSpPr/>
            <p:nvPr/>
          </p:nvSpPr>
          <p:spPr>
            <a:xfrm>
              <a:off x="-22234" y="4792232"/>
              <a:ext cx="2543092" cy="1456182"/>
            </a:xfrm>
            <a:custGeom>
              <a:avLst/>
              <a:gdLst/>
              <a:ahLst/>
              <a:cxnLst/>
              <a:rect l="l" t="t" r="r" b="b"/>
              <a:pathLst>
                <a:path w="2517913" h="1948069" extrusionOk="0">
                  <a:moveTo>
                    <a:pt x="0" y="384313"/>
                  </a:moveTo>
                  <a:lnTo>
                    <a:pt x="2504661" y="0"/>
                  </a:lnTo>
                  <a:cubicBezTo>
                    <a:pt x="2509078" y="644939"/>
                    <a:pt x="2513496" y="1289878"/>
                    <a:pt x="2517913" y="1934817"/>
                  </a:cubicBezTo>
                  <a:lnTo>
                    <a:pt x="13252" y="1948069"/>
                  </a:lnTo>
                  <a:lnTo>
                    <a:pt x="0" y="384313"/>
                  </a:lnTo>
                  <a:close/>
                </a:path>
              </a:pathLst>
            </a:custGeom>
            <a:solidFill>
              <a:srgbClr val="DDD9D7"/>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sp>
        <p:nvSpPr>
          <p:cNvPr id="756" name="Google Shape;756;p36"/>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lnSpc>
                <a:spcPct val="95000"/>
              </a:lnSpc>
              <a:spcBef>
                <a:spcPts val="0"/>
              </a:spcBef>
              <a:spcAft>
                <a:spcPts val="0"/>
              </a:spcAft>
              <a:buClr>
                <a:schemeClr val="dk1"/>
              </a:buClr>
              <a:buSzPts val="4400"/>
              <a:buFont typeface="Arial"/>
              <a:buNone/>
            </a:pPr>
            <a:r>
              <a:rPr lang="sv-SE" sz="4000" dirty="0"/>
              <a:t>Familjerättsliga </a:t>
            </a:r>
            <a:br>
              <a:rPr lang="sv-SE" sz="4000" dirty="0"/>
            </a:br>
            <a:r>
              <a:rPr lang="sv-SE" sz="4000" dirty="0"/>
              <a:t>ärenden</a:t>
            </a:r>
            <a:br>
              <a:rPr lang="sv-SE" dirty="0"/>
            </a:br>
            <a:endParaRPr dirty="0"/>
          </a:p>
        </p:txBody>
      </p:sp>
      <p:pic>
        <p:nvPicPr>
          <p:cNvPr id="7" name="Bildobjekt 6">
            <a:extLst>
              <a:ext uri="{FF2B5EF4-FFF2-40B4-BE49-F238E27FC236}">
                <a16:creationId xmlns:a16="http://schemas.microsoft.com/office/drawing/2014/main" id="{5E5F7B29-5551-4A24-8EC8-392BC2256D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583" y="6294543"/>
            <a:ext cx="510740" cy="57664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Google Shape;762;p37"/>
          <p:cNvSpPr txBox="1">
            <a:spLocks noGrp="1"/>
          </p:cNvSpPr>
          <p:nvPr>
            <p:ph type="title"/>
          </p:nvPr>
        </p:nvSpPr>
        <p:spPr>
          <a:xfrm>
            <a:off x="665999" y="622800"/>
            <a:ext cx="5326992" cy="1228518"/>
          </a:xfrm>
          <a:prstGeom prst="rect">
            <a:avLst/>
          </a:prstGeom>
          <a:noFill/>
          <a:ln>
            <a:noFill/>
          </a:ln>
        </p:spPr>
        <p:txBody>
          <a:bodyPr spcFirstLastPara="1" wrap="square" lIns="91425" tIns="45700" rIns="91425" bIns="45700" anchor="t" anchorCtr="0">
            <a:noAutofit/>
          </a:bodyPr>
          <a:lstStyle/>
          <a:p>
            <a:pPr marL="0" lvl="0" indent="0" algn="l" rtl="0">
              <a:lnSpc>
                <a:spcPct val="95000"/>
              </a:lnSpc>
              <a:spcBef>
                <a:spcPts val="0"/>
              </a:spcBef>
              <a:spcAft>
                <a:spcPts val="0"/>
              </a:spcAft>
              <a:buClr>
                <a:schemeClr val="dk1"/>
              </a:buClr>
              <a:buSzPts val="3700"/>
              <a:buFont typeface="Arial"/>
              <a:buNone/>
            </a:pPr>
            <a:r>
              <a:rPr lang="sv-SE" sz="4000" dirty="0"/>
              <a:t>Intakta kärnfamiljer står över våld</a:t>
            </a:r>
            <a:endParaRPr sz="4000" dirty="0"/>
          </a:p>
        </p:txBody>
      </p:sp>
      <p:sp>
        <p:nvSpPr>
          <p:cNvPr id="763" name="Google Shape;763;p37"/>
          <p:cNvSpPr txBox="1">
            <a:spLocks noGrp="1"/>
          </p:cNvSpPr>
          <p:nvPr>
            <p:ph sz="half" idx="1"/>
          </p:nvPr>
        </p:nvSpPr>
        <p:spPr>
          <a:xfrm>
            <a:off x="665999" y="2009042"/>
            <a:ext cx="6143015" cy="4138665"/>
          </a:xfrm>
          <a:prstGeom prst="rect">
            <a:avLst/>
          </a:prstGeom>
          <a:noFill/>
          <a:ln>
            <a:noFill/>
          </a:ln>
        </p:spPr>
        <p:txBody>
          <a:bodyPr spcFirstLastPara="1" wrap="square" lIns="91425" tIns="45700" rIns="91425" bIns="45700" anchor="t" anchorCtr="0">
            <a:noAutofit/>
          </a:bodyPr>
          <a:lstStyle/>
          <a:p>
            <a:pPr marL="30163" lvl="0" indent="0" algn="l" rtl="0">
              <a:buClr>
                <a:schemeClr val="dk1"/>
              </a:buClr>
              <a:buSzPts val="1700"/>
              <a:buNone/>
            </a:pPr>
            <a:r>
              <a:rPr lang="sv-SE" sz="2000" b="0" i="0" dirty="0"/>
              <a:t>Det biologiska faderskapet värderas högt, vilket innebär att män som utövar våld kan bedömas som bra pappor. </a:t>
            </a:r>
            <a:endParaRPr sz="2000" dirty="0"/>
          </a:p>
          <a:p>
            <a:pPr marL="30163" lvl="0" indent="0" algn="l" rtl="0">
              <a:buClr>
                <a:schemeClr val="dk1"/>
              </a:buClr>
              <a:buSzPts val="1700"/>
              <a:buNone/>
            </a:pPr>
            <a:r>
              <a:rPr lang="sv-SE" sz="2000" b="0" i="0" dirty="0"/>
              <a:t>Mammors omsorgsförmåga bedöms utifrån om de kan skydda barnet från våld samt om de stödjer barnens relation till de våldsutövande papporna. </a:t>
            </a:r>
            <a:endParaRPr sz="2000" dirty="0"/>
          </a:p>
          <a:p>
            <a:pPr marL="30163" lvl="0" indent="0" algn="l" rtl="0">
              <a:buClr>
                <a:schemeClr val="dk1"/>
              </a:buClr>
              <a:buSzPts val="1700"/>
              <a:buNone/>
            </a:pPr>
            <a:r>
              <a:rPr lang="sv-SE" sz="2000" dirty="0"/>
              <a:t>Om pappan har ett i</a:t>
            </a:r>
            <a:r>
              <a:rPr lang="sv-SE" sz="2000" b="0" i="0" dirty="0"/>
              <a:t>cke-nordiskt namn är det större sannolikhet att umgänge med pappan begränsas till umgänge endast via telefon eller mejl eller inget umgänge alls. Detta är fyra gånger vanligare jämfört me</a:t>
            </a:r>
            <a:r>
              <a:rPr lang="sv-SE" sz="2000" dirty="0"/>
              <a:t>d pappor med ett nordiskt namn.</a:t>
            </a:r>
            <a:r>
              <a:rPr lang="sv-SE" sz="2000" b="0" i="0" dirty="0"/>
              <a:t>  </a:t>
            </a:r>
            <a:endParaRPr sz="2000" dirty="0"/>
          </a:p>
        </p:txBody>
      </p:sp>
      <p:pic>
        <p:nvPicPr>
          <p:cNvPr id="764" name="Google Shape;764;p37" descr="En bild som visar klädsel, möbler, rita, pojke&#10;&#10;Automatiskt genererad beskrivning"/>
          <p:cNvPicPr preferRelativeResize="0"/>
          <p:nvPr/>
        </p:nvPicPr>
        <p:blipFill rotWithShape="1">
          <a:blip r:embed="rId3">
            <a:alphaModFix/>
          </a:blip>
          <a:srcRect l="20758" r="36705"/>
          <a:stretch/>
        </p:blipFill>
        <p:spPr>
          <a:xfrm>
            <a:off x="7389426" y="135467"/>
            <a:ext cx="4692508" cy="6130009"/>
          </a:xfrm>
          <a:prstGeom prst="rect">
            <a:avLst/>
          </a:prstGeom>
          <a:noFill/>
          <a:ln>
            <a:noFill/>
          </a:ln>
        </p:spPr>
      </p:pic>
      <p:pic>
        <p:nvPicPr>
          <p:cNvPr id="5" name="Bildobjekt 4">
            <a:extLst>
              <a:ext uri="{FF2B5EF4-FFF2-40B4-BE49-F238E27FC236}">
                <a16:creationId xmlns:a16="http://schemas.microsoft.com/office/drawing/2014/main" id="{B5556925-624C-4329-A391-71ABD60114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583" y="6294543"/>
            <a:ext cx="510740" cy="5766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grpSp>
        <p:nvGrpSpPr>
          <p:cNvPr id="770" name="Google Shape;770;p38"/>
          <p:cNvGrpSpPr/>
          <p:nvPr/>
        </p:nvGrpSpPr>
        <p:grpSpPr>
          <a:xfrm>
            <a:off x="-11586" y="0"/>
            <a:ext cx="12203586" cy="6206345"/>
            <a:chOff x="0" y="0"/>
            <a:chExt cx="12192000" cy="6203576"/>
          </a:xfrm>
        </p:grpSpPr>
        <p:sp>
          <p:nvSpPr>
            <p:cNvPr id="771" name="Google Shape;771;p38"/>
            <p:cNvSpPr/>
            <p:nvPr/>
          </p:nvSpPr>
          <p:spPr>
            <a:xfrm>
              <a:off x="0" y="5626609"/>
              <a:ext cx="2411895" cy="576967"/>
            </a:xfrm>
            <a:prstGeom prst="rect">
              <a:avLst/>
            </a:prstGeom>
            <a:solidFill>
              <a:srgbClr val="F1F4EA"/>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772" name="Google Shape;772;p38" descr="En bild som visar rita, klädsel, illustration, skiss&#10;&#10;Automatiskt genererad beskrivning"/>
            <p:cNvPicPr preferRelativeResize="0"/>
            <p:nvPr/>
          </p:nvPicPr>
          <p:blipFill rotWithShape="1">
            <a:blip r:embed="rId3">
              <a:alphaModFix/>
            </a:blip>
            <a:srcRect t="3664" r="14041" b="19592"/>
            <a:stretch/>
          </p:blipFill>
          <p:spPr>
            <a:xfrm>
              <a:off x="1711871" y="0"/>
              <a:ext cx="10480129" cy="6203576"/>
            </a:xfrm>
            <a:prstGeom prst="rect">
              <a:avLst/>
            </a:prstGeom>
            <a:noFill/>
            <a:ln>
              <a:noFill/>
            </a:ln>
          </p:spPr>
        </p:pic>
        <p:sp>
          <p:nvSpPr>
            <p:cNvPr id="773" name="Google Shape;773;p38"/>
            <p:cNvSpPr/>
            <p:nvPr/>
          </p:nvSpPr>
          <p:spPr>
            <a:xfrm>
              <a:off x="0" y="0"/>
              <a:ext cx="1711871" cy="5773783"/>
            </a:xfrm>
            <a:prstGeom prst="rect">
              <a:avLst/>
            </a:prstGeom>
            <a:solidFill>
              <a:srgbClr val="FFE8A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sp>
        <p:nvSpPr>
          <p:cNvPr id="774" name="Google Shape;774;p38"/>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lnSpc>
                <a:spcPct val="95000"/>
              </a:lnSpc>
              <a:spcBef>
                <a:spcPts val="0"/>
              </a:spcBef>
              <a:spcAft>
                <a:spcPts val="0"/>
              </a:spcAft>
              <a:buClr>
                <a:schemeClr val="dk1"/>
              </a:buClr>
              <a:buSzPts val="4400"/>
              <a:buFont typeface="Arial"/>
              <a:buNone/>
            </a:pPr>
            <a:r>
              <a:rPr lang="sv-SE" sz="4000" dirty="0"/>
              <a:t>Våld i nära </a:t>
            </a:r>
            <a:endParaRPr sz="4000" dirty="0"/>
          </a:p>
          <a:p>
            <a:pPr marL="0" lvl="0" indent="0" algn="l" rtl="0">
              <a:lnSpc>
                <a:spcPct val="95000"/>
              </a:lnSpc>
              <a:spcBef>
                <a:spcPts val="0"/>
              </a:spcBef>
              <a:spcAft>
                <a:spcPts val="0"/>
              </a:spcAft>
              <a:buClr>
                <a:schemeClr val="dk1"/>
              </a:buClr>
              <a:buSzPts val="4400"/>
              <a:buFont typeface="Arial"/>
              <a:buNone/>
            </a:pPr>
            <a:r>
              <a:rPr lang="sv-SE" sz="4000" dirty="0"/>
              <a:t>relation</a:t>
            </a:r>
            <a:br>
              <a:rPr lang="sv-SE" dirty="0"/>
            </a:br>
            <a:endParaRPr dirty="0"/>
          </a:p>
        </p:txBody>
      </p:sp>
      <p:pic>
        <p:nvPicPr>
          <p:cNvPr id="7" name="Bildobjekt 6">
            <a:extLst>
              <a:ext uri="{FF2B5EF4-FFF2-40B4-BE49-F238E27FC236}">
                <a16:creationId xmlns:a16="http://schemas.microsoft.com/office/drawing/2014/main" id="{5E8C8E9F-2A69-4DBC-8612-452121A8FE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583" y="6294543"/>
            <a:ext cx="510740" cy="57664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sp>
        <p:nvSpPr>
          <p:cNvPr id="780" name="Google Shape;780;p39"/>
          <p:cNvSpPr txBox="1">
            <a:spLocks noGrp="1"/>
          </p:cNvSpPr>
          <p:nvPr>
            <p:ph type="title"/>
          </p:nvPr>
        </p:nvSpPr>
        <p:spPr>
          <a:xfrm>
            <a:off x="665999" y="419600"/>
            <a:ext cx="6625566" cy="1480320"/>
          </a:xfrm>
          <a:prstGeom prst="rect">
            <a:avLst/>
          </a:prstGeom>
          <a:noFill/>
          <a:ln>
            <a:noFill/>
          </a:ln>
        </p:spPr>
        <p:txBody>
          <a:bodyPr spcFirstLastPara="1" wrap="square" lIns="91425" tIns="45700" rIns="91425" bIns="45700" anchor="t" anchorCtr="0">
            <a:noAutofit/>
          </a:bodyPr>
          <a:lstStyle/>
          <a:p>
            <a:pPr marL="0" lvl="0" indent="0" algn="l" rtl="0">
              <a:lnSpc>
                <a:spcPct val="95000"/>
              </a:lnSpc>
              <a:spcBef>
                <a:spcPts val="0"/>
              </a:spcBef>
              <a:spcAft>
                <a:spcPts val="0"/>
              </a:spcAft>
              <a:buClr>
                <a:schemeClr val="dk1"/>
              </a:buClr>
              <a:buSzPts val="4400"/>
              <a:buFont typeface="Arial"/>
              <a:buNone/>
            </a:pPr>
            <a:r>
              <a:rPr lang="sv-SE" sz="4000" dirty="0"/>
              <a:t>Föreställningar om offer påverkar bemötandet</a:t>
            </a:r>
            <a:endParaRPr sz="4000" dirty="0"/>
          </a:p>
        </p:txBody>
      </p:sp>
      <p:sp>
        <p:nvSpPr>
          <p:cNvPr id="781" name="Google Shape;781;p39"/>
          <p:cNvSpPr txBox="1">
            <a:spLocks noGrp="1"/>
          </p:cNvSpPr>
          <p:nvPr>
            <p:ph sz="half" idx="1"/>
          </p:nvPr>
        </p:nvSpPr>
        <p:spPr>
          <a:xfrm>
            <a:off x="665999" y="1969477"/>
            <a:ext cx="6890361" cy="4265723"/>
          </a:xfrm>
          <a:prstGeom prst="rect">
            <a:avLst/>
          </a:prstGeom>
          <a:noFill/>
          <a:ln>
            <a:noFill/>
          </a:ln>
        </p:spPr>
        <p:txBody>
          <a:bodyPr spcFirstLastPara="1" wrap="square" lIns="91425" tIns="45700" rIns="91425" bIns="45700" anchor="t" anchorCtr="0">
            <a:noAutofit/>
          </a:bodyPr>
          <a:lstStyle/>
          <a:p>
            <a:pPr marL="30163" lvl="0" indent="0">
              <a:buClr>
                <a:schemeClr val="dk1"/>
              </a:buClr>
              <a:buSzPts val="1800"/>
              <a:buNone/>
            </a:pPr>
            <a:r>
              <a:rPr lang="sv-SE" sz="2000" dirty="0"/>
              <a:t>Kvinnor som upplevs tystlåtna, tillbakadragna och undergivna </a:t>
            </a:r>
            <a:r>
              <a:rPr lang="sv-SE" sz="2000" b="0" i="0" dirty="0"/>
              <a:t>har lättare att tas på allvar, medan kvinnor som klär sig ”utmanande”, dricker alkohol och är sexuellt aktiva oftare exkluderas från en offerposition.  </a:t>
            </a:r>
            <a:endParaRPr sz="2000" dirty="0"/>
          </a:p>
          <a:p>
            <a:pPr marL="30163" lvl="0" indent="0" algn="l" rtl="0">
              <a:buClr>
                <a:schemeClr val="dk1"/>
              </a:buClr>
              <a:buSzPts val="1800"/>
              <a:buNone/>
            </a:pPr>
            <a:r>
              <a:rPr lang="sv-SE" sz="2000" b="0" i="0" dirty="0"/>
              <a:t>Våld i ungas parrelationer riskerar att hamna mellan stolarna trots att utsatthet och våld har samma mönster och allvarlighetsgrad som </a:t>
            </a:r>
            <a:r>
              <a:rPr lang="sv-SE" sz="2000" dirty="0"/>
              <a:t>i andra relationer</a:t>
            </a:r>
            <a:r>
              <a:rPr lang="sv-SE" sz="2000" b="0" i="0" dirty="0"/>
              <a:t>. </a:t>
            </a:r>
            <a:endParaRPr sz="2000" dirty="0"/>
          </a:p>
          <a:p>
            <a:pPr marL="30163" lvl="0" indent="0" algn="l" rtl="0">
              <a:buClr>
                <a:schemeClr val="dk1"/>
              </a:buClr>
              <a:buSzPts val="1800"/>
              <a:buNone/>
            </a:pPr>
            <a:r>
              <a:rPr lang="sv-SE" sz="2000" b="0" i="0" dirty="0"/>
              <a:t>Professionella tillskriver lättast den våldsutsatta kvinnan aktörskap när hon agerar “rätt” och tar hjälp av myndigheter för att lämna en våldsam partner. </a:t>
            </a:r>
            <a:endParaRPr sz="2000" dirty="0"/>
          </a:p>
          <a:p>
            <a:pPr marL="30163" lvl="0" indent="0" algn="l" rtl="0">
              <a:buClr>
                <a:schemeClr val="dk1"/>
              </a:buClr>
              <a:buSzPts val="1800"/>
              <a:buNone/>
            </a:pPr>
            <a:r>
              <a:rPr lang="sv-SE" sz="2000" b="0" i="0" dirty="0"/>
              <a:t>Våldsutsatta män </a:t>
            </a:r>
            <a:r>
              <a:rPr lang="sv-SE" sz="2000" dirty="0"/>
              <a:t>har </a:t>
            </a:r>
            <a:r>
              <a:rPr lang="sv-SE" sz="2000" b="0" i="0" dirty="0"/>
              <a:t>generellt svårare att erkänna att de upplevt våld</a:t>
            </a:r>
            <a:r>
              <a:rPr lang="sv-SE" sz="2000" dirty="0"/>
              <a:t>, för att </a:t>
            </a:r>
            <a:r>
              <a:rPr lang="sv-SE" sz="2000" b="0" i="0" dirty="0"/>
              <a:t>söka hjälp och ta emot stöd.  </a:t>
            </a:r>
            <a:endParaRPr sz="2000" dirty="0"/>
          </a:p>
        </p:txBody>
      </p:sp>
      <p:pic>
        <p:nvPicPr>
          <p:cNvPr id="782" name="Google Shape;782;p39" descr="En bild som visar rita, klädsel, illustration, skiss&#10;&#10;Automatiskt genererad beskrivning"/>
          <p:cNvPicPr preferRelativeResize="0"/>
          <p:nvPr/>
        </p:nvPicPr>
        <p:blipFill rotWithShape="1">
          <a:blip r:embed="rId3">
            <a:alphaModFix/>
          </a:blip>
          <a:srcRect l="32990" t="3737" r="29559" b="11501"/>
          <a:stretch/>
        </p:blipFill>
        <p:spPr>
          <a:xfrm>
            <a:off x="8013450" y="67733"/>
            <a:ext cx="4178550" cy="6197742"/>
          </a:xfrm>
          <a:prstGeom prst="rect">
            <a:avLst/>
          </a:prstGeom>
          <a:noFill/>
          <a:ln>
            <a:noFill/>
          </a:ln>
        </p:spPr>
      </p:pic>
      <p:pic>
        <p:nvPicPr>
          <p:cNvPr id="5" name="Bildobjekt 4">
            <a:extLst>
              <a:ext uri="{FF2B5EF4-FFF2-40B4-BE49-F238E27FC236}">
                <a16:creationId xmlns:a16="http://schemas.microsoft.com/office/drawing/2014/main" id="{CC01175E-572E-4522-ADD2-9FFFB0F9AF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583" y="6294543"/>
            <a:ext cx="510740" cy="5766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8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8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Google Shape;788;p40"/>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lnSpc>
                <a:spcPct val="95000"/>
              </a:lnSpc>
              <a:spcBef>
                <a:spcPts val="0"/>
              </a:spcBef>
              <a:spcAft>
                <a:spcPts val="0"/>
              </a:spcAft>
              <a:buClr>
                <a:schemeClr val="dk1"/>
              </a:buClr>
              <a:buSzPts val="4400"/>
              <a:buFont typeface="Arial"/>
              <a:buNone/>
            </a:pPr>
            <a:r>
              <a:rPr lang="sv-SE" sz="4000" dirty="0"/>
              <a:t>Utmaningar inom hedersrelaterat våld och förtryck</a:t>
            </a:r>
            <a:endParaRPr sz="4000" dirty="0"/>
          </a:p>
        </p:txBody>
      </p:sp>
      <p:sp>
        <p:nvSpPr>
          <p:cNvPr id="789" name="Google Shape;789;p40"/>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0163" lvl="0" indent="0" algn="l" rtl="0">
              <a:lnSpc>
                <a:spcPct val="100000"/>
              </a:lnSpc>
              <a:buClr>
                <a:srgbClr val="000000"/>
              </a:buClr>
              <a:buSzPts val="1800"/>
              <a:buNone/>
            </a:pPr>
            <a:r>
              <a:rPr lang="sv-SE" sz="2000" dirty="0">
                <a:solidFill>
                  <a:srgbClr val="000000"/>
                </a:solidFill>
                <a:ea typeface="Arial"/>
                <a:cs typeface="Arial"/>
                <a:sym typeface="Arial"/>
              </a:rPr>
              <a:t>Det finns stora kunskapsluckor om hedersrelaterat våld och förtryck och relevanta insatser från socialtjänsten. Det är betydligt vanligare att flickor och kvinnor utsätts för hedersrelaterat våld och förtryck än pojkar och män. </a:t>
            </a:r>
            <a:r>
              <a:rPr lang="sv-SE" sz="2000" dirty="0">
                <a:solidFill>
                  <a:srgbClr val="000000"/>
                </a:solidFill>
              </a:rPr>
              <a:t>Samtidigt är det i forskningen också störst fokus på flickors och kvinnors utsatthet.</a:t>
            </a:r>
            <a:endParaRPr lang="sv-SE" sz="2000" dirty="0"/>
          </a:p>
          <a:p>
            <a:pPr marL="30163" lvl="0" indent="0" algn="l" rtl="0">
              <a:lnSpc>
                <a:spcPct val="100000"/>
              </a:lnSpc>
              <a:buClr>
                <a:srgbClr val="000000"/>
              </a:buClr>
              <a:buSzPts val="1800"/>
              <a:buNone/>
            </a:pPr>
            <a:r>
              <a:rPr lang="sv-SE" sz="2000" dirty="0">
                <a:solidFill>
                  <a:srgbClr val="000000"/>
                </a:solidFill>
              </a:rPr>
              <a:t>Studier pekar på att pojkars utsatthet är betydligt mer omfattande än vad som tidigare antagits, både när det gäller fysiskt och sexuellt våld samt begränsningar i sättet att leva sitt liv.</a:t>
            </a:r>
            <a:endParaRPr lang="sv-SE" sz="2000" dirty="0"/>
          </a:p>
        </p:txBody>
      </p:sp>
      <p:pic>
        <p:nvPicPr>
          <p:cNvPr id="4" name="Google Shape;746;p35">
            <a:extLst>
              <a:ext uri="{FF2B5EF4-FFF2-40B4-BE49-F238E27FC236}">
                <a16:creationId xmlns:a16="http://schemas.microsoft.com/office/drawing/2014/main" id="{DE9E0B37-DB47-46DC-9EAC-782F495D6191}"/>
              </a:ext>
            </a:extLst>
          </p:cNvPr>
          <p:cNvPicPr preferRelativeResize="0"/>
          <p:nvPr/>
        </p:nvPicPr>
        <p:blipFill rotWithShape="1">
          <a:blip r:embed="rId3">
            <a:alphaModFix/>
          </a:blip>
          <a:srcRect/>
          <a:stretch/>
        </p:blipFill>
        <p:spPr>
          <a:xfrm>
            <a:off x="10274057" y="1800250"/>
            <a:ext cx="1250300" cy="4163051"/>
          </a:xfrm>
          <a:prstGeom prst="rect">
            <a:avLst/>
          </a:prstGeom>
          <a:noFill/>
          <a:ln>
            <a:noFill/>
          </a:ln>
        </p:spPr>
      </p:pic>
      <p:pic>
        <p:nvPicPr>
          <p:cNvPr id="5" name="Bildobjekt 4">
            <a:extLst>
              <a:ext uri="{FF2B5EF4-FFF2-40B4-BE49-F238E27FC236}">
                <a16:creationId xmlns:a16="http://schemas.microsoft.com/office/drawing/2014/main" id="{F2E6AF45-544A-492F-9A31-E142A62D80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583" y="6294543"/>
            <a:ext cx="510740" cy="5766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grpSp>
        <p:nvGrpSpPr>
          <p:cNvPr id="752" name="Google Shape;752;p36"/>
          <p:cNvGrpSpPr/>
          <p:nvPr/>
        </p:nvGrpSpPr>
        <p:grpSpPr>
          <a:xfrm>
            <a:off x="0" y="0"/>
            <a:ext cx="12147205" cy="6225442"/>
            <a:chOff x="-26504" y="0"/>
            <a:chExt cx="12218504" cy="6248413"/>
          </a:xfrm>
        </p:grpSpPr>
        <p:sp>
          <p:nvSpPr>
            <p:cNvPr id="753" name="Google Shape;753;p36"/>
            <p:cNvSpPr/>
            <p:nvPr/>
          </p:nvSpPr>
          <p:spPr>
            <a:xfrm>
              <a:off x="-26504" y="0"/>
              <a:ext cx="2544417" cy="5287617"/>
            </a:xfrm>
            <a:custGeom>
              <a:avLst/>
              <a:gdLst/>
              <a:ahLst/>
              <a:cxnLst/>
              <a:rect l="l" t="t" r="r" b="b"/>
              <a:pathLst>
                <a:path w="2544417" h="5287617" extrusionOk="0">
                  <a:moveTo>
                    <a:pt x="39756" y="13252"/>
                  </a:moveTo>
                  <a:lnTo>
                    <a:pt x="2517913" y="0"/>
                  </a:lnTo>
                  <a:lnTo>
                    <a:pt x="2544417" y="4916557"/>
                  </a:lnTo>
                  <a:lnTo>
                    <a:pt x="0" y="5287617"/>
                  </a:lnTo>
                  <a:cubicBezTo>
                    <a:pt x="4417" y="3529495"/>
                    <a:pt x="8835" y="1771374"/>
                    <a:pt x="39756" y="13252"/>
                  </a:cubicBezTo>
                  <a:close/>
                </a:path>
              </a:pathLst>
            </a:custGeom>
            <a:solidFill>
              <a:srgbClr val="F4F1E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754" name="Google Shape;754;p36" descr="En bild som visar klädsel, möbler, rita, pojke&#10;&#10;Automatiskt genererad beskrivning"/>
            <p:cNvPicPr preferRelativeResize="0"/>
            <p:nvPr/>
          </p:nvPicPr>
          <p:blipFill rotWithShape="1">
            <a:blip r:embed="rId3">
              <a:alphaModFix/>
            </a:blip>
            <a:srcRect r="14674" b="8889"/>
            <a:stretch/>
          </p:blipFill>
          <p:spPr>
            <a:xfrm>
              <a:off x="1789044" y="0"/>
              <a:ext cx="10402956" cy="6248400"/>
            </a:xfrm>
            <a:prstGeom prst="rect">
              <a:avLst/>
            </a:prstGeom>
            <a:noFill/>
            <a:ln>
              <a:noFill/>
            </a:ln>
          </p:spPr>
        </p:pic>
        <p:sp>
          <p:nvSpPr>
            <p:cNvPr id="755" name="Google Shape;755;p36"/>
            <p:cNvSpPr/>
            <p:nvPr/>
          </p:nvSpPr>
          <p:spPr>
            <a:xfrm>
              <a:off x="-22234" y="4792232"/>
              <a:ext cx="2543092" cy="1456182"/>
            </a:xfrm>
            <a:custGeom>
              <a:avLst/>
              <a:gdLst/>
              <a:ahLst/>
              <a:cxnLst/>
              <a:rect l="l" t="t" r="r" b="b"/>
              <a:pathLst>
                <a:path w="2517913" h="1948069" extrusionOk="0">
                  <a:moveTo>
                    <a:pt x="0" y="384313"/>
                  </a:moveTo>
                  <a:lnTo>
                    <a:pt x="2504661" y="0"/>
                  </a:lnTo>
                  <a:cubicBezTo>
                    <a:pt x="2509078" y="644939"/>
                    <a:pt x="2513496" y="1289878"/>
                    <a:pt x="2517913" y="1934817"/>
                  </a:cubicBezTo>
                  <a:lnTo>
                    <a:pt x="13252" y="1948069"/>
                  </a:lnTo>
                  <a:lnTo>
                    <a:pt x="0" y="384313"/>
                  </a:lnTo>
                  <a:close/>
                </a:path>
              </a:pathLst>
            </a:custGeom>
            <a:solidFill>
              <a:srgbClr val="DDD9D7"/>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sp>
        <p:nvSpPr>
          <p:cNvPr id="756" name="Google Shape;756;p36"/>
          <p:cNvSpPr txBox="1">
            <a:spLocks noGrp="1"/>
          </p:cNvSpPr>
          <p:nvPr>
            <p:ph type="title"/>
          </p:nvPr>
        </p:nvSpPr>
        <p:spPr>
          <a:xfrm>
            <a:off x="178775" y="272291"/>
            <a:ext cx="5619124" cy="2635061"/>
          </a:xfrm>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4400"/>
            </a:pPr>
            <a:r>
              <a:rPr lang="sv-SE" sz="2400" dirty="0"/>
              <a:t>Vad säger forskningen om faktorer som kan leda till omotiverade skillnader utifrån utländsk härkomst, ålder och funktionsnedsättning?</a:t>
            </a:r>
            <a:br>
              <a:rPr lang="sv-SE" sz="3200" dirty="0"/>
            </a:br>
            <a:br>
              <a:rPr lang="sv-SE" dirty="0"/>
            </a:br>
            <a:endParaRPr dirty="0"/>
          </a:p>
        </p:txBody>
      </p:sp>
      <p:pic>
        <p:nvPicPr>
          <p:cNvPr id="7" name="Bildobjekt 6">
            <a:extLst>
              <a:ext uri="{FF2B5EF4-FFF2-40B4-BE49-F238E27FC236}">
                <a16:creationId xmlns:a16="http://schemas.microsoft.com/office/drawing/2014/main" id="{7EBC89CF-058A-4C7A-B692-A93D35B618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583" y="6294543"/>
            <a:ext cx="510740" cy="576642"/>
          </a:xfrm>
          <a:prstGeom prst="rect">
            <a:avLst/>
          </a:prstGeom>
        </p:spPr>
      </p:pic>
    </p:spTree>
    <p:extLst>
      <p:ext uri="{BB962C8B-B14F-4D97-AF65-F5344CB8AC3E}">
        <p14:creationId xmlns:p14="http://schemas.microsoft.com/office/powerpoint/2010/main" val="20833421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Google Shape;762;p37"/>
          <p:cNvSpPr txBox="1">
            <a:spLocks noGrp="1"/>
          </p:cNvSpPr>
          <p:nvPr>
            <p:ph type="title"/>
          </p:nvPr>
        </p:nvSpPr>
        <p:spPr>
          <a:xfrm>
            <a:off x="664234" y="482719"/>
            <a:ext cx="5326992" cy="1228518"/>
          </a:xfrm>
          <a:prstGeom prst="rect">
            <a:avLst/>
          </a:prstGeom>
          <a:noFill/>
          <a:ln>
            <a:noFill/>
          </a:ln>
        </p:spPr>
        <p:txBody>
          <a:bodyPr spcFirstLastPara="1" wrap="square" lIns="91425" tIns="45700" rIns="91425" bIns="45700" anchor="t" anchorCtr="0">
            <a:normAutofit/>
          </a:bodyPr>
          <a:lstStyle/>
          <a:p>
            <a:pPr marL="0" lvl="0" indent="0" algn="l" rtl="0">
              <a:lnSpc>
                <a:spcPct val="95000"/>
              </a:lnSpc>
              <a:spcBef>
                <a:spcPts val="0"/>
              </a:spcBef>
              <a:spcAft>
                <a:spcPts val="0"/>
              </a:spcAft>
              <a:buClr>
                <a:schemeClr val="dk1"/>
              </a:buClr>
              <a:buSzPts val="3700"/>
              <a:buFont typeface="Arial"/>
              <a:buNone/>
            </a:pPr>
            <a:r>
              <a:rPr lang="sv-SE" sz="4000" dirty="0"/>
              <a:t>Utländsk härkomst</a:t>
            </a:r>
            <a:endParaRPr sz="4000" dirty="0"/>
          </a:p>
        </p:txBody>
      </p:sp>
      <p:sp>
        <p:nvSpPr>
          <p:cNvPr id="763" name="Google Shape;763;p37"/>
          <p:cNvSpPr txBox="1">
            <a:spLocks noGrp="1"/>
          </p:cNvSpPr>
          <p:nvPr>
            <p:ph sz="half" idx="1"/>
          </p:nvPr>
        </p:nvSpPr>
        <p:spPr>
          <a:xfrm>
            <a:off x="665999" y="1266093"/>
            <a:ext cx="6166879" cy="4969108"/>
          </a:xfrm>
          <a:prstGeom prst="rect">
            <a:avLst/>
          </a:prstGeom>
          <a:noFill/>
          <a:ln>
            <a:noFill/>
          </a:ln>
        </p:spPr>
        <p:txBody>
          <a:bodyPr spcFirstLastPara="1" wrap="square" lIns="91425" tIns="45700" rIns="91425" bIns="45700" anchor="t" anchorCtr="0">
            <a:noAutofit/>
          </a:bodyPr>
          <a:lstStyle/>
          <a:p>
            <a:pPr marL="30163" indent="0">
              <a:buNone/>
            </a:pPr>
            <a:r>
              <a:rPr lang="sv-SE" sz="2000" dirty="0"/>
              <a:t>En utmaning professionella kan ha är vårdnadshavares rädsla och motstånd för socialtjänsten. Det kan också finnas en annan syn på barns behov och bristande kunskap om samhällets stöd.</a:t>
            </a:r>
          </a:p>
          <a:p>
            <a:pPr marL="30163" indent="0">
              <a:buNone/>
            </a:pPr>
            <a:r>
              <a:rPr lang="sv-SE" sz="2000" dirty="0"/>
              <a:t>En annan utmaning är att det finns stora svårigheter med att få tag på bra tolkar, samt bristande resurser och möjligheter till anpassningar under utredningsarbete, men också i planering och genomförande av insatser. Detta kan påverka i vilken utsträckning socialtjänsten försöker motivera vårdnadshavare till öppenvårdsinsatser. Samtidigt finns det risk för en lägre tröskel för tvångsomhändertagande på grund av svårigheter att arbeta tillsammans med det privata nätverket.  </a:t>
            </a:r>
          </a:p>
          <a:p>
            <a:pPr marL="30163" lvl="0" indent="0" algn="l" rtl="0">
              <a:lnSpc>
                <a:spcPct val="90000"/>
              </a:lnSpc>
              <a:spcBef>
                <a:spcPts val="0"/>
              </a:spcBef>
              <a:spcAft>
                <a:spcPts val="0"/>
              </a:spcAft>
              <a:buClr>
                <a:schemeClr val="dk1"/>
              </a:buClr>
              <a:buSzPts val="1700"/>
              <a:buNone/>
            </a:pPr>
            <a:endParaRPr dirty="0"/>
          </a:p>
        </p:txBody>
      </p:sp>
      <p:pic>
        <p:nvPicPr>
          <p:cNvPr id="764" name="Google Shape;764;p37" descr="En bild som visar klädsel, möbler, rita, pojke&#10;&#10;Automatiskt genererad beskrivning"/>
          <p:cNvPicPr preferRelativeResize="0"/>
          <p:nvPr/>
        </p:nvPicPr>
        <p:blipFill rotWithShape="1">
          <a:blip r:embed="rId3">
            <a:alphaModFix/>
          </a:blip>
          <a:srcRect l="20758" r="36705"/>
          <a:stretch/>
        </p:blipFill>
        <p:spPr>
          <a:xfrm>
            <a:off x="7389426" y="76200"/>
            <a:ext cx="4717908" cy="6189276"/>
          </a:xfrm>
          <a:prstGeom prst="rect">
            <a:avLst/>
          </a:prstGeom>
          <a:noFill/>
          <a:ln>
            <a:noFill/>
          </a:ln>
        </p:spPr>
      </p:pic>
      <p:pic>
        <p:nvPicPr>
          <p:cNvPr id="5" name="Bildobjekt 4">
            <a:extLst>
              <a:ext uri="{FF2B5EF4-FFF2-40B4-BE49-F238E27FC236}">
                <a16:creationId xmlns:a16="http://schemas.microsoft.com/office/drawing/2014/main" id="{89D564A5-210F-49C8-B74A-58DB5BED8A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583" y="6294543"/>
            <a:ext cx="510740" cy="576642"/>
          </a:xfrm>
          <a:prstGeom prst="rect">
            <a:avLst/>
          </a:prstGeom>
        </p:spPr>
      </p:pic>
    </p:spTree>
    <p:extLst>
      <p:ext uri="{BB962C8B-B14F-4D97-AF65-F5344CB8AC3E}">
        <p14:creationId xmlns:p14="http://schemas.microsoft.com/office/powerpoint/2010/main" val="2776951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Google Shape;762;p37"/>
          <p:cNvSpPr txBox="1">
            <a:spLocks noGrp="1"/>
          </p:cNvSpPr>
          <p:nvPr>
            <p:ph type="title"/>
          </p:nvPr>
        </p:nvSpPr>
        <p:spPr>
          <a:xfrm>
            <a:off x="664234" y="482719"/>
            <a:ext cx="5326992" cy="1228518"/>
          </a:xfrm>
          <a:prstGeom prst="rect">
            <a:avLst/>
          </a:prstGeom>
          <a:noFill/>
          <a:ln>
            <a:noFill/>
          </a:ln>
        </p:spPr>
        <p:txBody>
          <a:bodyPr spcFirstLastPara="1" wrap="square" lIns="91425" tIns="45700" rIns="91425" bIns="45700" anchor="t" anchorCtr="0">
            <a:normAutofit/>
          </a:bodyPr>
          <a:lstStyle/>
          <a:p>
            <a:pPr marL="0" lvl="0" indent="0" algn="l" rtl="0">
              <a:lnSpc>
                <a:spcPct val="95000"/>
              </a:lnSpc>
              <a:spcBef>
                <a:spcPts val="0"/>
              </a:spcBef>
              <a:spcAft>
                <a:spcPts val="0"/>
              </a:spcAft>
              <a:buClr>
                <a:schemeClr val="dk1"/>
              </a:buClr>
              <a:buSzPts val="3700"/>
              <a:buFont typeface="Arial"/>
              <a:buNone/>
            </a:pPr>
            <a:r>
              <a:rPr lang="sv-SE" sz="4000" dirty="0"/>
              <a:t>Ålder</a:t>
            </a:r>
            <a:endParaRPr sz="4000" dirty="0"/>
          </a:p>
        </p:txBody>
      </p:sp>
      <p:sp>
        <p:nvSpPr>
          <p:cNvPr id="763" name="Google Shape;763;p37"/>
          <p:cNvSpPr txBox="1">
            <a:spLocks noGrp="1"/>
          </p:cNvSpPr>
          <p:nvPr>
            <p:ph sz="half" idx="1"/>
          </p:nvPr>
        </p:nvSpPr>
        <p:spPr>
          <a:xfrm>
            <a:off x="665999" y="1440873"/>
            <a:ext cx="6122727" cy="4794327"/>
          </a:xfrm>
          <a:prstGeom prst="rect">
            <a:avLst/>
          </a:prstGeom>
          <a:noFill/>
          <a:ln>
            <a:noFill/>
          </a:ln>
        </p:spPr>
        <p:txBody>
          <a:bodyPr spcFirstLastPara="1" wrap="square" lIns="91425" tIns="45700" rIns="91425" bIns="45700" anchor="t" anchorCtr="0">
            <a:noAutofit/>
          </a:bodyPr>
          <a:lstStyle/>
          <a:p>
            <a:pPr marL="30163" indent="0">
              <a:buNone/>
            </a:pPr>
            <a:r>
              <a:rPr lang="sv-SE" sz="2000" dirty="0"/>
              <a:t>Få utredningar som rör yngre barn leder till insatser trots socialtjänstens oro. Vårdnadshavare och socialtjänst går ofta i otakt i relation till barnets ålder, vilket innebär att socialtjänsten oroar sig redan när barnet är yngre men då har föräldrar störst motstånd till att ta emot hjälp. </a:t>
            </a:r>
          </a:p>
          <a:p>
            <a:pPr marL="30163" indent="0">
              <a:buNone/>
            </a:pPr>
            <a:r>
              <a:rPr lang="sv-SE" sz="2000" dirty="0"/>
              <a:t>För att motverka en negativ utveckling i barnets utveckling är det viktigt att prioritera utredningar för yngre barn.</a:t>
            </a:r>
          </a:p>
          <a:p>
            <a:pPr marL="30163" lvl="0" indent="0" algn="l" rtl="0">
              <a:lnSpc>
                <a:spcPct val="90000"/>
              </a:lnSpc>
              <a:spcBef>
                <a:spcPts val="0"/>
              </a:spcBef>
              <a:spcAft>
                <a:spcPts val="0"/>
              </a:spcAft>
              <a:buClr>
                <a:schemeClr val="dk1"/>
              </a:buClr>
              <a:buSzPts val="1700"/>
              <a:buNone/>
            </a:pPr>
            <a:endParaRPr dirty="0"/>
          </a:p>
        </p:txBody>
      </p:sp>
      <p:pic>
        <p:nvPicPr>
          <p:cNvPr id="764" name="Google Shape;764;p37" descr="En bild som visar klädsel, möbler, rita, pojke&#10;&#10;Automatiskt genererad beskrivning"/>
          <p:cNvPicPr preferRelativeResize="0"/>
          <p:nvPr/>
        </p:nvPicPr>
        <p:blipFill rotWithShape="1">
          <a:blip r:embed="rId3">
            <a:alphaModFix/>
          </a:blip>
          <a:srcRect l="20758" r="36705"/>
          <a:stretch/>
        </p:blipFill>
        <p:spPr>
          <a:xfrm>
            <a:off x="7389426" y="76200"/>
            <a:ext cx="4717908" cy="6189276"/>
          </a:xfrm>
          <a:prstGeom prst="rect">
            <a:avLst/>
          </a:prstGeom>
          <a:noFill/>
          <a:ln>
            <a:noFill/>
          </a:ln>
        </p:spPr>
      </p:pic>
      <p:pic>
        <p:nvPicPr>
          <p:cNvPr id="5" name="Bildobjekt 4">
            <a:extLst>
              <a:ext uri="{FF2B5EF4-FFF2-40B4-BE49-F238E27FC236}">
                <a16:creationId xmlns:a16="http://schemas.microsoft.com/office/drawing/2014/main" id="{8EE7A40D-CF22-43DF-A5C7-A481A2E8C8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583" y="6294543"/>
            <a:ext cx="510740" cy="576642"/>
          </a:xfrm>
          <a:prstGeom prst="rect">
            <a:avLst/>
          </a:prstGeom>
        </p:spPr>
      </p:pic>
    </p:spTree>
    <p:extLst>
      <p:ext uri="{BB962C8B-B14F-4D97-AF65-F5344CB8AC3E}">
        <p14:creationId xmlns:p14="http://schemas.microsoft.com/office/powerpoint/2010/main" val="241772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Google Shape;762;p37"/>
          <p:cNvSpPr txBox="1">
            <a:spLocks noGrp="1"/>
          </p:cNvSpPr>
          <p:nvPr>
            <p:ph type="title"/>
          </p:nvPr>
        </p:nvSpPr>
        <p:spPr>
          <a:xfrm>
            <a:off x="664233" y="482719"/>
            <a:ext cx="5827001" cy="1228518"/>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5000"/>
              </a:lnSpc>
              <a:spcBef>
                <a:spcPts val="0"/>
              </a:spcBef>
              <a:spcAft>
                <a:spcPts val="0"/>
              </a:spcAft>
              <a:buClr>
                <a:schemeClr val="dk1"/>
              </a:buClr>
              <a:buSzPts val="3700"/>
              <a:buFont typeface="Arial"/>
              <a:buNone/>
            </a:pPr>
            <a:r>
              <a:rPr lang="sv-SE" dirty="0"/>
              <a:t>Funktionsnedsättning hos barnet</a:t>
            </a:r>
            <a:endParaRPr dirty="0"/>
          </a:p>
        </p:txBody>
      </p:sp>
      <p:sp>
        <p:nvSpPr>
          <p:cNvPr id="763" name="Google Shape;763;p37"/>
          <p:cNvSpPr txBox="1">
            <a:spLocks noGrp="1"/>
          </p:cNvSpPr>
          <p:nvPr>
            <p:ph sz="half" idx="1"/>
          </p:nvPr>
        </p:nvSpPr>
        <p:spPr>
          <a:xfrm>
            <a:off x="666000" y="1798656"/>
            <a:ext cx="5325226" cy="4245626"/>
          </a:xfrm>
          <a:prstGeom prst="rect">
            <a:avLst/>
          </a:prstGeom>
          <a:noFill/>
          <a:ln>
            <a:noFill/>
          </a:ln>
        </p:spPr>
        <p:txBody>
          <a:bodyPr spcFirstLastPara="1" wrap="square" lIns="91425" tIns="45700" rIns="91425" bIns="45700" anchor="t" anchorCtr="0">
            <a:noAutofit/>
          </a:bodyPr>
          <a:lstStyle/>
          <a:p>
            <a:pPr marL="30163" indent="0">
              <a:buNone/>
            </a:pPr>
            <a:r>
              <a:rPr lang="sv-SE" sz="2000" dirty="0"/>
              <a:t>Studier visar på behov av särskild kompetens för att kunna anpassa utredning och insatser på bästa sätt. Kompetens behövs om:</a:t>
            </a:r>
          </a:p>
          <a:p>
            <a:pPr>
              <a:buFont typeface="Arial" panose="020B0604020202020204" pitchFamily="34" charset="0"/>
              <a:buChar char="•"/>
            </a:pPr>
            <a:r>
              <a:rPr lang="sv-SE" sz="2000" dirty="0"/>
              <a:t>vad olika funktionsnedsättningar innebär för barnet själv, för föräldrarna och för nätverket</a:t>
            </a:r>
          </a:p>
          <a:p>
            <a:pPr>
              <a:buFont typeface="Arial" panose="020B0604020202020204" pitchFamily="34" charset="0"/>
              <a:buChar char="•"/>
            </a:pPr>
            <a:r>
              <a:rPr lang="sv-SE" sz="2000" dirty="0"/>
              <a:t>samtalsmetodik och kommunikationsstöd</a:t>
            </a:r>
          </a:p>
          <a:p>
            <a:pPr marL="30163" indent="0">
              <a:buNone/>
            </a:pPr>
            <a:r>
              <a:rPr lang="sv-SE" sz="2000" dirty="0"/>
              <a:t>Studier tydliggör också behovet av fungerande  samverkan med hälso- och sjukvården och LSS-enheter under såväl utredning som insatser. </a:t>
            </a:r>
            <a:endParaRPr dirty="0"/>
          </a:p>
        </p:txBody>
      </p:sp>
      <p:pic>
        <p:nvPicPr>
          <p:cNvPr id="764" name="Google Shape;764;p37" descr="En bild som visar klädsel, möbler, rita, pojke&#10;&#10;Automatiskt genererad beskrivning"/>
          <p:cNvPicPr preferRelativeResize="0"/>
          <p:nvPr/>
        </p:nvPicPr>
        <p:blipFill rotWithShape="1">
          <a:blip r:embed="rId3">
            <a:alphaModFix/>
          </a:blip>
          <a:srcRect l="20758" r="36705"/>
          <a:stretch/>
        </p:blipFill>
        <p:spPr>
          <a:xfrm>
            <a:off x="7389426" y="76200"/>
            <a:ext cx="4717908" cy="6189276"/>
          </a:xfrm>
          <a:prstGeom prst="rect">
            <a:avLst/>
          </a:prstGeom>
          <a:noFill/>
          <a:ln>
            <a:noFill/>
          </a:ln>
        </p:spPr>
      </p:pic>
      <p:pic>
        <p:nvPicPr>
          <p:cNvPr id="5" name="Bildobjekt 4">
            <a:extLst>
              <a:ext uri="{FF2B5EF4-FFF2-40B4-BE49-F238E27FC236}">
                <a16:creationId xmlns:a16="http://schemas.microsoft.com/office/drawing/2014/main" id="{B7B804C5-F3B2-4ECE-897C-F18A853AAC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583" y="6294543"/>
            <a:ext cx="510740" cy="576642"/>
          </a:xfrm>
          <a:prstGeom prst="rect">
            <a:avLst/>
          </a:prstGeom>
        </p:spPr>
      </p:pic>
    </p:spTree>
    <p:extLst>
      <p:ext uri="{BB962C8B-B14F-4D97-AF65-F5344CB8AC3E}">
        <p14:creationId xmlns:p14="http://schemas.microsoft.com/office/powerpoint/2010/main" val="156947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A9398C-21D0-4CE2-A961-1C3C6A493B4A}"/>
              </a:ext>
            </a:extLst>
          </p:cNvPr>
          <p:cNvSpPr>
            <a:spLocks noGrp="1"/>
          </p:cNvSpPr>
          <p:nvPr>
            <p:ph type="title"/>
          </p:nvPr>
        </p:nvSpPr>
        <p:spPr>
          <a:xfrm>
            <a:off x="666000" y="2722564"/>
            <a:ext cx="9608400" cy="1966912"/>
          </a:xfrm>
        </p:spPr>
        <p:txBody>
          <a:bodyPr>
            <a:normAutofit/>
          </a:bodyPr>
          <a:lstStyle/>
          <a:p>
            <a:r>
              <a:rPr lang="sv-SE" sz="4000" dirty="0"/>
              <a:t>Metodträff 1</a:t>
            </a:r>
            <a:br>
              <a:rPr lang="sv-SE" dirty="0">
                <a:latin typeface="+mn-lt"/>
              </a:rPr>
            </a:br>
            <a:r>
              <a:rPr lang="sv-SE" sz="2200" dirty="0">
                <a:latin typeface="+mn-lt"/>
              </a:rPr>
              <a:t>Introduktion om ojämställdhet och ojämlikhet i socialtjänsten</a:t>
            </a:r>
          </a:p>
        </p:txBody>
      </p:sp>
      <p:sp>
        <p:nvSpPr>
          <p:cNvPr id="3" name="Underrubrik 2">
            <a:extLst>
              <a:ext uri="{FF2B5EF4-FFF2-40B4-BE49-F238E27FC236}">
                <a16:creationId xmlns:a16="http://schemas.microsoft.com/office/drawing/2014/main" id="{9B025C43-9B8E-4EC4-A6A0-49D439011E0E}"/>
              </a:ext>
            </a:extLst>
          </p:cNvPr>
          <p:cNvSpPr>
            <a:spLocks noGrp="1"/>
          </p:cNvSpPr>
          <p:nvPr>
            <p:ph type="subTitle" idx="4294967295"/>
          </p:nvPr>
        </p:nvSpPr>
        <p:spPr>
          <a:xfrm>
            <a:off x="898200" y="4609571"/>
            <a:ext cx="9144000" cy="1655762"/>
          </a:xfrm>
        </p:spPr>
        <p:txBody>
          <a:bodyPr/>
          <a:lstStyle/>
          <a:p>
            <a:endParaRPr lang="sv-SE" dirty="0"/>
          </a:p>
        </p:txBody>
      </p:sp>
      <p:pic>
        <p:nvPicPr>
          <p:cNvPr id="5" name="Bildobjekt 4">
            <a:extLst>
              <a:ext uri="{FF2B5EF4-FFF2-40B4-BE49-F238E27FC236}">
                <a16:creationId xmlns:a16="http://schemas.microsoft.com/office/drawing/2014/main" id="{F321B121-C2C3-4644-A195-D24686FB44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360" y="6077796"/>
            <a:ext cx="510740" cy="576642"/>
          </a:xfrm>
          <a:prstGeom prst="rect">
            <a:avLst/>
          </a:prstGeom>
        </p:spPr>
      </p:pic>
    </p:spTree>
    <p:extLst>
      <p:ext uri="{BB962C8B-B14F-4D97-AF65-F5344CB8AC3E}">
        <p14:creationId xmlns:p14="http://schemas.microsoft.com/office/powerpoint/2010/main" val="31439669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641B456-25A3-4A53-9FDD-AC6AD4E2E8AC}"/>
              </a:ext>
            </a:extLst>
          </p:cNvPr>
          <p:cNvSpPr>
            <a:spLocks noGrp="1"/>
          </p:cNvSpPr>
          <p:nvPr>
            <p:ph type="title"/>
          </p:nvPr>
        </p:nvSpPr>
        <p:spPr>
          <a:xfrm>
            <a:off x="664232" y="663587"/>
            <a:ext cx="9609825" cy="1231392"/>
          </a:xfrm>
        </p:spPr>
        <p:txBody>
          <a:bodyPr/>
          <a:lstStyle/>
          <a:p>
            <a:r>
              <a:rPr lang="sv-SE" sz="4000" dirty="0"/>
              <a:t>Reflektionsfrågor metodträff 1</a:t>
            </a:r>
          </a:p>
        </p:txBody>
      </p:sp>
      <p:sp>
        <p:nvSpPr>
          <p:cNvPr id="3" name="Platshållare för innehåll 2">
            <a:extLst>
              <a:ext uri="{FF2B5EF4-FFF2-40B4-BE49-F238E27FC236}">
                <a16:creationId xmlns:a16="http://schemas.microsoft.com/office/drawing/2014/main" id="{CBF1B5A2-7CC0-47A1-A60B-7378556D3B47}"/>
              </a:ext>
            </a:extLst>
          </p:cNvPr>
          <p:cNvSpPr>
            <a:spLocks noGrp="1"/>
          </p:cNvSpPr>
          <p:nvPr>
            <p:ph idx="1"/>
          </p:nvPr>
        </p:nvSpPr>
        <p:spPr>
          <a:xfrm>
            <a:off x="664232" y="1587640"/>
            <a:ext cx="11102388" cy="4803112"/>
          </a:xfrm>
        </p:spPr>
        <p:txBody>
          <a:bodyPr vert="horz" lIns="91440" tIns="45720" rIns="91440" bIns="45720" rtlCol="0" anchor="t">
            <a:normAutofit/>
          </a:bodyPr>
          <a:lstStyle/>
          <a:p>
            <a:pPr marL="342900" marR="0" lvl="0" indent="-342900">
              <a:lnSpc>
                <a:spcPct val="120000"/>
              </a:lnSpc>
              <a:spcBef>
                <a:spcPts val="0"/>
              </a:spcBef>
              <a:buFont typeface="Arial" panose="020B0604020202020204" pitchFamily="34" charset="0"/>
              <a:buChar char="•"/>
            </a:pPr>
            <a:r>
              <a:rPr lang="sv-SE" sz="2200" dirty="0">
                <a:effectLst/>
                <a:ea typeface="Calibri" panose="020F0502020204030204" pitchFamily="34" charset="0"/>
                <a:cs typeface="Times New Roman" panose="02020603050405020304" pitchFamily="18" charset="0"/>
              </a:rPr>
              <a:t>Var något begrepp nytt för dig? </a:t>
            </a:r>
          </a:p>
          <a:p>
            <a:pPr marL="342900" indent="-342900">
              <a:lnSpc>
                <a:spcPct val="120000"/>
              </a:lnSpc>
              <a:buFont typeface="Arial" panose="020B0604020202020204" pitchFamily="34" charset="0"/>
              <a:buChar char="•"/>
            </a:pPr>
            <a:r>
              <a:rPr lang="sv-SE" sz="2200" dirty="0">
                <a:effectLst/>
                <a:ea typeface="Calibri" panose="020F0502020204030204" pitchFamily="34" charset="0"/>
                <a:cs typeface="Times New Roman"/>
              </a:rPr>
              <a:t>Vad betyder jämställdhet för dig? </a:t>
            </a:r>
          </a:p>
          <a:p>
            <a:pPr marL="342900" indent="-342900">
              <a:lnSpc>
                <a:spcPct val="120000"/>
              </a:lnSpc>
              <a:buFont typeface="Arial" panose="020B0604020202020204" pitchFamily="34" charset="0"/>
              <a:buChar char="•"/>
            </a:pPr>
            <a:r>
              <a:rPr lang="sv-SE" sz="2200" dirty="0">
                <a:ea typeface="Calibri" panose="020F0502020204030204" pitchFamily="34" charset="0"/>
                <a:cs typeface="Times New Roman"/>
              </a:rPr>
              <a:t>Vad betyder jämlikhet för dig?</a:t>
            </a:r>
          </a:p>
          <a:p>
            <a:pPr marL="342900" indent="-342900">
              <a:lnSpc>
                <a:spcPct val="120000"/>
              </a:lnSpc>
              <a:buFont typeface="Arial" panose="020B0604020202020204" pitchFamily="34" charset="0"/>
              <a:buChar char="•"/>
            </a:pPr>
            <a:r>
              <a:rPr lang="sv-SE" sz="2200" dirty="0">
                <a:effectLst/>
                <a:ea typeface="Calibri" panose="020F0502020204030204" pitchFamily="34" charset="0"/>
                <a:cs typeface="Times New Roman" panose="02020603050405020304" pitchFamily="18" charset="0"/>
              </a:rPr>
              <a:t>Hur ser du på manligt och kvinnligt, och när och hur formades din syn och dina värderingar?</a:t>
            </a:r>
          </a:p>
          <a:p>
            <a:pPr marL="342900" indent="-342900">
              <a:lnSpc>
                <a:spcPct val="120000"/>
              </a:lnSpc>
              <a:buFont typeface="Arial" panose="020B0604020202020204" pitchFamily="34" charset="0"/>
              <a:buChar char="•"/>
            </a:pPr>
            <a:r>
              <a:rPr lang="sv-SE" sz="2200" dirty="0">
                <a:effectLst/>
                <a:ea typeface="Calibri" panose="020F0502020204030204" pitchFamily="34" charset="0"/>
                <a:cs typeface="Times New Roman"/>
              </a:rPr>
              <a:t>Vad betyder jämställdhet </a:t>
            </a:r>
            <a:r>
              <a:rPr lang="sv-SE" sz="2200" dirty="0">
                <a:ea typeface="Calibri" panose="020F0502020204030204" pitchFamily="34" charset="0"/>
                <a:cs typeface="Times New Roman"/>
              </a:rPr>
              <a:t>och jämlikhet i </a:t>
            </a:r>
            <a:r>
              <a:rPr lang="sv-SE" sz="2200" dirty="0">
                <a:effectLst/>
                <a:ea typeface="Calibri" panose="020F0502020204030204" pitchFamily="34" charset="0"/>
                <a:cs typeface="Times New Roman"/>
              </a:rPr>
              <a:t>din roll som socialsekreterare?</a:t>
            </a:r>
            <a:r>
              <a:rPr lang="sv-SE" sz="2200" dirty="0">
                <a:ea typeface="Calibri" panose="020F0502020204030204" pitchFamily="34" charset="0"/>
                <a:cs typeface="Times New Roman"/>
              </a:rPr>
              <a:t> </a:t>
            </a:r>
            <a:endParaRPr lang="sv-SE" sz="2200" dirty="0">
              <a:effectLst/>
              <a:ea typeface="Calibri" panose="020F0502020204030204" pitchFamily="34" charset="0"/>
              <a:cs typeface="Times New Roman" panose="02020603050405020304" pitchFamily="18" charset="0"/>
            </a:endParaRPr>
          </a:p>
          <a:p>
            <a:pPr marL="342900" indent="-342900">
              <a:lnSpc>
                <a:spcPct val="120000"/>
              </a:lnSpc>
              <a:buFont typeface="Arial" panose="020B0604020202020204" pitchFamily="34" charset="0"/>
              <a:buChar char="•"/>
              <a:tabLst>
                <a:tab pos="457200" algn="l"/>
              </a:tabLst>
            </a:pPr>
            <a:r>
              <a:rPr lang="sv-SE" sz="2200" dirty="0">
                <a:effectLst/>
                <a:ea typeface="Calibri" panose="020F0502020204030204" pitchFamily="34" charset="0"/>
                <a:cs typeface="Times New Roman" panose="02020603050405020304" pitchFamily="18" charset="0"/>
              </a:rPr>
              <a:t>Jobbar du/ni på något särskilt sätt för att främja jämställdhet och jämlikhet?</a:t>
            </a:r>
          </a:p>
          <a:p>
            <a:pPr marL="342900" indent="-342900">
              <a:lnSpc>
                <a:spcPct val="120000"/>
              </a:lnSpc>
              <a:buFont typeface="Arial" panose="020B0604020202020204" pitchFamily="34" charset="0"/>
              <a:buChar char="•"/>
              <a:tabLst>
                <a:tab pos="457200" algn="l"/>
              </a:tabLst>
            </a:pPr>
            <a:r>
              <a:rPr lang="sv-SE" sz="2200" dirty="0">
                <a:effectLst/>
                <a:ea typeface="Calibri" panose="020F0502020204030204" pitchFamily="34" charset="0"/>
                <a:cs typeface="Times New Roman" panose="02020603050405020304" pitchFamily="18" charset="0"/>
              </a:rPr>
              <a:t>Har du/ni reflekterat över skillnader som kan uppstå i bemötande, bedömning och insatser för olika grupper av flickor och pojkar och vad dessa kan bero på?</a:t>
            </a:r>
          </a:p>
          <a:p>
            <a:pPr marL="0" indent="0">
              <a:buNone/>
            </a:pPr>
            <a:endParaRPr lang="sv-SE" dirty="0"/>
          </a:p>
        </p:txBody>
      </p:sp>
      <p:pic>
        <p:nvPicPr>
          <p:cNvPr id="4" name="Bildobjekt 3">
            <a:extLst>
              <a:ext uri="{FF2B5EF4-FFF2-40B4-BE49-F238E27FC236}">
                <a16:creationId xmlns:a16="http://schemas.microsoft.com/office/drawing/2014/main" id="{4714B6C1-78CF-4164-BE63-AD487224D1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583" y="6294543"/>
            <a:ext cx="510740" cy="576642"/>
          </a:xfrm>
          <a:prstGeom prst="rect">
            <a:avLst/>
          </a:prstGeom>
        </p:spPr>
      </p:pic>
    </p:spTree>
    <p:extLst>
      <p:ext uri="{BB962C8B-B14F-4D97-AF65-F5344CB8AC3E}">
        <p14:creationId xmlns:p14="http://schemas.microsoft.com/office/powerpoint/2010/main" val="30899001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7E8968-B38E-4E08-AC20-291A2D9E860A}"/>
              </a:ext>
            </a:extLst>
          </p:cNvPr>
          <p:cNvSpPr>
            <a:spLocks noGrp="1"/>
          </p:cNvSpPr>
          <p:nvPr>
            <p:ph type="title"/>
          </p:nvPr>
        </p:nvSpPr>
        <p:spPr/>
        <p:txBody>
          <a:bodyPr/>
          <a:lstStyle/>
          <a:p>
            <a:r>
              <a:rPr lang="sv-SE" dirty="0"/>
              <a:t>Lycka till med ert arbete!</a:t>
            </a:r>
            <a:br>
              <a:rPr lang="sv-SE" dirty="0"/>
            </a:br>
            <a:br>
              <a:rPr lang="sv-SE" dirty="0"/>
            </a:br>
            <a:r>
              <a:rPr lang="sv-SE" sz="2800" dirty="0"/>
              <a:t>Kontakt om materialet: </a:t>
            </a:r>
            <a:r>
              <a:rPr lang="sv-SE" sz="2800" dirty="0">
                <a:hlinkClick r:id="rId2"/>
              </a:rPr>
              <a:t>birgitta.persdotter@kau.se</a:t>
            </a:r>
            <a:r>
              <a:rPr lang="sv-SE" sz="2800" dirty="0"/>
              <a:t> </a:t>
            </a:r>
          </a:p>
        </p:txBody>
      </p:sp>
      <p:pic>
        <p:nvPicPr>
          <p:cNvPr id="3" name="Bildobjekt 2">
            <a:extLst>
              <a:ext uri="{FF2B5EF4-FFF2-40B4-BE49-F238E27FC236}">
                <a16:creationId xmlns:a16="http://schemas.microsoft.com/office/drawing/2014/main" id="{2512829C-7C25-4060-B709-864D443807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899" y="6102442"/>
            <a:ext cx="510740" cy="576642"/>
          </a:xfrm>
          <a:prstGeom prst="rect">
            <a:avLst/>
          </a:prstGeom>
        </p:spPr>
      </p:pic>
    </p:spTree>
    <p:extLst>
      <p:ext uri="{BB962C8B-B14F-4D97-AF65-F5344CB8AC3E}">
        <p14:creationId xmlns:p14="http://schemas.microsoft.com/office/powerpoint/2010/main" val="2251312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grpSp>
        <p:nvGrpSpPr>
          <p:cNvPr id="719" name="Google Shape;719;p32"/>
          <p:cNvGrpSpPr/>
          <p:nvPr/>
        </p:nvGrpSpPr>
        <p:grpSpPr>
          <a:xfrm>
            <a:off x="0" y="-1"/>
            <a:ext cx="12193795" cy="6267451"/>
            <a:chOff x="0" y="-1"/>
            <a:chExt cx="12193795" cy="6267451"/>
          </a:xfrm>
        </p:grpSpPr>
        <p:sp>
          <p:nvSpPr>
            <p:cNvPr id="720" name="Google Shape;720;p32"/>
            <p:cNvSpPr/>
            <p:nvPr/>
          </p:nvSpPr>
          <p:spPr>
            <a:xfrm>
              <a:off x="0" y="-1"/>
              <a:ext cx="12192000" cy="1418257"/>
            </a:xfrm>
            <a:prstGeom prst="rect">
              <a:avLst/>
            </a:prstGeom>
            <a:solidFill>
              <a:srgbClr val="F6F6D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721" name="Google Shape;721;p32" descr="En bild som visar Människoansikte, klädsel, illustration, rita&#10;&#10;Automatiskt genererad beskrivning"/>
            <p:cNvPicPr preferRelativeResize="0"/>
            <p:nvPr/>
          </p:nvPicPr>
          <p:blipFill rotWithShape="1">
            <a:blip r:embed="rId3">
              <a:alphaModFix/>
            </a:blip>
            <a:srcRect b="29291"/>
            <a:stretch/>
          </p:blipFill>
          <p:spPr>
            <a:xfrm>
              <a:off x="1795" y="1418257"/>
              <a:ext cx="12192000" cy="4849193"/>
            </a:xfrm>
            <a:prstGeom prst="rect">
              <a:avLst/>
            </a:prstGeom>
            <a:noFill/>
            <a:ln>
              <a:noFill/>
            </a:ln>
          </p:spPr>
        </p:pic>
      </p:grpSp>
      <p:sp>
        <p:nvSpPr>
          <p:cNvPr id="722" name="Google Shape;722;p32"/>
          <p:cNvSpPr txBox="1">
            <a:spLocks noGrp="1"/>
          </p:cNvSpPr>
          <p:nvPr>
            <p:ph type="title"/>
          </p:nvPr>
        </p:nvSpPr>
        <p:spPr>
          <a:xfrm>
            <a:off x="664233" y="359471"/>
            <a:ext cx="9609900" cy="1231500"/>
          </a:xfrm>
          <a:prstGeom prst="rect">
            <a:avLst/>
          </a:prstGeom>
          <a:noFill/>
          <a:ln>
            <a:noFill/>
          </a:ln>
        </p:spPr>
        <p:txBody>
          <a:bodyPr spcFirstLastPara="1" wrap="square" lIns="91425" tIns="45700" rIns="91425" bIns="45700" anchor="t" anchorCtr="0">
            <a:noAutofit/>
          </a:bodyPr>
          <a:lstStyle/>
          <a:p>
            <a:pPr marL="0" lvl="0" indent="0" algn="ctr" rtl="0">
              <a:lnSpc>
                <a:spcPct val="95000"/>
              </a:lnSpc>
              <a:spcBef>
                <a:spcPts val="0"/>
              </a:spcBef>
              <a:spcAft>
                <a:spcPts val="0"/>
              </a:spcAft>
              <a:buClr>
                <a:schemeClr val="dk1"/>
              </a:buClr>
              <a:buSzPts val="4400"/>
              <a:buFont typeface="Arial"/>
              <a:buNone/>
            </a:pPr>
            <a:r>
              <a:rPr lang="sv-SE" sz="4000" dirty="0">
                <a:solidFill>
                  <a:schemeClr val="tx1"/>
                </a:solidFill>
              </a:rPr>
              <a:t>Centrala begrepp och normer</a:t>
            </a:r>
            <a:br>
              <a:rPr lang="sv-SE" dirty="0"/>
            </a:br>
            <a:br>
              <a:rPr lang="sv-SE" dirty="0"/>
            </a:br>
            <a:endParaRPr dirty="0"/>
          </a:p>
        </p:txBody>
      </p:sp>
      <p:pic>
        <p:nvPicPr>
          <p:cNvPr id="6" name="Bildobjekt 5">
            <a:extLst>
              <a:ext uri="{FF2B5EF4-FFF2-40B4-BE49-F238E27FC236}">
                <a16:creationId xmlns:a16="http://schemas.microsoft.com/office/drawing/2014/main" id="{A39476A8-887A-4382-B2D3-50997E5C45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036" y="6091343"/>
            <a:ext cx="510740" cy="576642"/>
          </a:xfrm>
          <a:prstGeom prst="rect">
            <a:avLst/>
          </a:prstGeom>
        </p:spPr>
      </p:pic>
    </p:spTree>
    <p:extLst>
      <p:ext uri="{BB962C8B-B14F-4D97-AF65-F5344CB8AC3E}">
        <p14:creationId xmlns:p14="http://schemas.microsoft.com/office/powerpoint/2010/main" val="3361065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98275A8-FDF2-4108-9846-0CA277DC6145}"/>
              </a:ext>
            </a:extLst>
          </p:cNvPr>
          <p:cNvSpPr>
            <a:spLocks noGrp="1"/>
          </p:cNvSpPr>
          <p:nvPr>
            <p:ph type="title"/>
          </p:nvPr>
        </p:nvSpPr>
        <p:spPr/>
        <p:txBody>
          <a:bodyPr/>
          <a:lstStyle/>
          <a:p>
            <a:r>
              <a:rPr lang="sv-SE" sz="4000" dirty="0"/>
              <a:t>Begreppsförklaringar</a:t>
            </a:r>
            <a:endParaRPr lang="sv-SE" sz="2800" dirty="0"/>
          </a:p>
        </p:txBody>
      </p:sp>
      <p:sp>
        <p:nvSpPr>
          <p:cNvPr id="3" name="Platshållare för innehåll 2">
            <a:extLst>
              <a:ext uri="{FF2B5EF4-FFF2-40B4-BE49-F238E27FC236}">
                <a16:creationId xmlns:a16="http://schemas.microsoft.com/office/drawing/2014/main" id="{B71FE96E-EA19-42E7-83C7-E0320D7DEF1E}"/>
              </a:ext>
            </a:extLst>
          </p:cNvPr>
          <p:cNvSpPr>
            <a:spLocks noGrp="1"/>
          </p:cNvSpPr>
          <p:nvPr>
            <p:ph idx="1"/>
          </p:nvPr>
        </p:nvSpPr>
        <p:spPr/>
        <p:txBody>
          <a:bodyPr vert="horz" lIns="91440" tIns="45720" rIns="91440" bIns="45720" rtlCol="0" anchor="t">
            <a:normAutofit fontScale="70000" lnSpcReduction="20000"/>
          </a:bodyPr>
          <a:lstStyle/>
          <a:p>
            <a:pPr>
              <a:lnSpc>
                <a:spcPct val="120000"/>
              </a:lnSpc>
              <a:buFont typeface="Arial" panose="020B0604020202020204" pitchFamily="34" charset="0"/>
              <a:buChar char="•"/>
            </a:pPr>
            <a:r>
              <a:rPr lang="sv-SE" dirty="0"/>
              <a:t>Socialtjänsten är skyldig att verka för jämställdhet och jämlikhet. Begreppen hänger nära samman men är inte samma sak.</a:t>
            </a:r>
          </a:p>
          <a:p>
            <a:pPr>
              <a:lnSpc>
                <a:spcPct val="120000"/>
              </a:lnSpc>
              <a:buFont typeface="Arial" panose="020B0604020202020204" pitchFamily="34" charset="0"/>
              <a:buChar char="•"/>
            </a:pPr>
            <a:r>
              <a:rPr lang="sv-SE" b="1" dirty="0"/>
              <a:t>Jämlikhet</a:t>
            </a:r>
            <a:r>
              <a:rPr lang="sv-SE" dirty="0"/>
              <a:t> handlar om rättvisa villkor mellan individer och grupper i samhället medan </a:t>
            </a:r>
            <a:r>
              <a:rPr lang="sv-SE" b="1" dirty="0"/>
              <a:t>jämställdhet </a:t>
            </a:r>
            <a:r>
              <a:rPr lang="sv-SE" dirty="0"/>
              <a:t>särskilt fokuserar på förhållandet mellan kvinnor och män, flickor och pojkar. </a:t>
            </a:r>
          </a:p>
          <a:p>
            <a:pPr>
              <a:lnSpc>
                <a:spcPct val="120000"/>
              </a:lnSpc>
              <a:buFont typeface="Arial" panose="020B0604020202020204" pitchFamily="34" charset="0"/>
              <a:buChar char="•"/>
            </a:pPr>
            <a:r>
              <a:rPr lang="sv-SE" dirty="0"/>
              <a:t>Jämställdhetsarbetet måste dock alltid ta hänsyn även till andra maktordningar/faktorer som kan påverka, till exempel ålder, socioekonomi, etnicitet/hudfärg och funktionsvariationer, eftersom de samspelar med kön och både påverkar och förstärker varandra. </a:t>
            </a:r>
          </a:p>
          <a:p>
            <a:pPr>
              <a:lnSpc>
                <a:spcPct val="120000"/>
              </a:lnSpc>
              <a:buFont typeface="Arial" panose="020B0604020202020204" pitchFamily="34" charset="0"/>
              <a:buChar char="•"/>
            </a:pPr>
            <a:r>
              <a:rPr lang="sv-SE" dirty="0"/>
              <a:t>Även personer som inte identifierar sig som kvinnor eller män, flickor eller pojkar påverkas av ojämställdheten och det är viktigt att inom ramen för arbetet även belysa deras livsvillkor. Här behövs dock mer kunskap och forskning. </a:t>
            </a:r>
          </a:p>
          <a:p>
            <a:endParaRPr lang="sv-SE" dirty="0">
              <a:cs typeface="Calibri" panose="020F0502020204030204"/>
            </a:endParaRPr>
          </a:p>
        </p:txBody>
      </p:sp>
      <p:pic>
        <p:nvPicPr>
          <p:cNvPr id="5" name="Bildobjekt 4">
            <a:extLst>
              <a:ext uri="{FF2B5EF4-FFF2-40B4-BE49-F238E27FC236}">
                <a16:creationId xmlns:a16="http://schemas.microsoft.com/office/drawing/2014/main" id="{252EE00B-DFDF-4C43-A520-5BAEF68E34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583" y="6294543"/>
            <a:ext cx="510740" cy="576642"/>
          </a:xfrm>
          <a:prstGeom prst="rect">
            <a:avLst/>
          </a:prstGeom>
        </p:spPr>
      </p:pic>
    </p:spTree>
    <p:extLst>
      <p:ext uri="{BB962C8B-B14F-4D97-AF65-F5344CB8AC3E}">
        <p14:creationId xmlns:p14="http://schemas.microsoft.com/office/powerpoint/2010/main" val="3464175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98275A8-FDF2-4108-9846-0CA277DC6145}"/>
              </a:ext>
            </a:extLst>
          </p:cNvPr>
          <p:cNvSpPr>
            <a:spLocks noGrp="1"/>
          </p:cNvSpPr>
          <p:nvPr>
            <p:ph type="title"/>
          </p:nvPr>
        </p:nvSpPr>
        <p:spPr/>
        <p:txBody>
          <a:bodyPr/>
          <a:lstStyle/>
          <a:p>
            <a:r>
              <a:rPr lang="sv-SE" sz="4000" dirty="0"/>
              <a:t>Begreppsförklaringar</a:t>
            </a:r>
            <a:endParaRPr lang="sv-SE" sz="2800" dirty="0"/>
          </a:p>
        </p:txBody>
      </p:sp>
      <p:sp>
        <p:nvSpPr>
          <p:cNvPr id="3" name="Platshållare för innehåll 2">
            <a:extLst>
              <a:ext uri="{FF2B5EF4-FFF2-40B4-BE49-F238E27FC236}">
                <a16:creationId xmlns:a16="http://schemas.microsoft.com/office/drawing/2014/main" id="{B71FE96E-EA19-42E7-83C7-E0320D7DEF1E}"/>
              </a:ext>
            </a:extLst>
          </p:cNvPr>
          <p:cNvSpPr>
            <a:spLocks noGrp="1"/>
          </p:cNvSpPr>
          <p:nvPr>
            <p:ph idx="1"/>
          </p:nvPr>
        </p:nvSpPr>
        <p:spPr/>
        <p:txBody>
          <a:bodyPr vert="horz" lIns="91440" tIns="45720" rIns="91440" bIns="45720" rtlCol="0" anchor="t">
            <a:normAutofit lnSpcReduction="10000"/>
          </a:bodyPr>
          <a:lstStyle/>
          <a:p>
            <a:pPr marL="30163" indent="0">
              <a:buNone/>
            </a:pPr>
            <a:r>
              <a:rPr lang="sv-SE" dirty="0"/>
              <a:t>Ordet bias kan översättas med partiskhet, snedvridning eller skevhet.</a:t>
            </a:r>
          </a:p>
          <a:p>
            <a:pPr marL="30163" indent="0">
              <a:buNone/>
            </a:pPr>
            <a:r>
              <a:rPr lang="sv-SE" b="1" dirty="0"/>
              <a:t>Genusbias</a:t>
            </a:r>
            <a:r>
              <a:rPr lang="sv-SE" dirty="0"/>
              <a:t> innebär därmed att våra föreställningar om vad en kvinna respektive man är och gör, bör vara och bör göra, kan påverka hur vi bedömer eller behandlar människor, ibland utan att vi ens är medvetna om det. </a:t>
            </a:r>
          </a:p>
          <a:p>
            <a:pPr marL="30163" indent="0">
              <a:buNone/>
            </a:pPr>
            <a:r>
              <a:rPr lang="sv-SE" dirty="0"/>
              <a:t>Det finns olika aspekter av genusbias: Att utgångspunkten är könsstereotyp, att könsskillnader förstärks eller att de bortses ifrån. Det handlar om att göra antaganden eller ha stereotypa uppfattningar om kön som kan leda till </a:t>
            </a:r>
            <a:r>
              <a:rPr lang="sv-SE" dirty="0" err="1"/>
              <a:t>ojämställda</a:t>
            </a:r>
            <a:r>
              <a:rPr lang="sv-SE" dirty="0"/>
              <a:t> bedömningar.</a:t>
            </a:r>
          </a:p>
          <a:p>
            <a:pPr marL="30163" indent="0">
              <a:buNone/>
            </a:pPr>
            <a:endParaRPr lang="sv-SE" dirty="0"/>
          </a:p>
          <a:p>
            <a:endParaRPr lang="sv-SE" dirty="0">
              <a:cs typeface="Calibri" panose="020F0502020204030204"/>
            </a:endParaRPr>
          </a:p>
        </p:txBody>
      </p:sp>
      <p:pic>
        <p:nvPicPr>
          <p:cNvPr id="5" name="Bildobjekt 4">
            <a:extLst>
              <a:ext uri="{FF2B5EF4-FFF2-40B4-BE49-F238E27FC236}">
                <a16:creationId xmlns:a16="http://schemas.microsoft.com/office/drawing/2014/main" id="{B726BC8F-7EDF-4A26-911C-01C878C874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583" y="6294543"/>
            <a:ext cx="510740" cy="576642"/>
          </a:xfrm>
          <a:prstGeom prst="rect">
            <a:avLst/>
          </a:prstGeom>
        </p:spPr>
      </p:pic>
    </p:spTree>
    <p:extLst>
      <p:ext uri="{BB962C8B-B14F-4D97-AF65-F5344CB8AC3E}">
        <p14:creationId xmlns:p14="http://schemas.microsoft.com/office/powerpoint/2010/main" val="2597269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98275A8-FDF2-4108-9846-0CA277DC6145}"/>
              </a:ext>
            </a:extLst>
          </p:cNvPr>
          <p:cNvSpPr>
            <a:spLocks noGrp="1"/>
          </p:cNvSpPr>
          <p:nvPr>
            <p:ph type="title"/>
          </p:nvPr>
        </p:nvSpPr>
        <p:spPr/>
        <p:txBody>
          <a:bodyPr/>
          <a:lstStyle/>
          <a:p>
            <a:r>
              <a:rPr lang="sv-SE" sz="4000" dirty="0"/>
              <a:t>Begreppsförklaringar</a:t>
            </a:r>
            <a:endParaRPr lang="sv-SE" sz="2800" dirty="0"/>
          </a:p>
        </p:txBody>
      </p:sp>
      <p:sp>
        <p:nvSpPr>
          <p:cNvPr id="3" name="Platshållare för innehåll 2">
            <a:extLst>
              <a:ext uri="{FF2B5EF4-FFF2-40B4-BE49-F238E27FC236}">
                <a16:creationId xmlns:a16="http://schemas.microsoft.com/office/drawing/2014/main" id="{B71FE96E-EA19-42E7-83C7-E0320D7DEF1E}"/>
              </a:ext>
            </a:extLst>
          </p:cNvPr>
          <p:cNvSpPr>
            <a:spLocks noGrp="1"/>
          </p:cNvSpPr>
          <p:nvPr>
            <p:ph idx="1"/>
          </p:nvPr>
        </p:nvSpPr>
        <p:spPr/>
        <p:txBody>
          <a:bodyPr vert="horz" lIns="91440" tIns="45720" rIns="91440" bIns="45720" rtlCol="0" anchor="t">
            <a:normAutofit fontScale="92500" lnSpcReduction="10000"/>
          </a:bodyPr>
          <a:lstStyle/>
          <a:p>
            <a:pPr>
              <a:buFont typeface="Arial" panose="020B0604020202020204" pitchFamily="34" charset="0"/>
              <a:buChar char="•"/>
            </a:pPr>
            <a:r>
              <a:rPr lang="sv-SE" b="1" dirty="0"/>
              <a:t>Omotiverade skillnader </a:t>
            </a:r>
            <a:r>
              <a:rPr lang="sv-SE" dirty="0"/>
              <a:t>innebär att skillnader i handläggningen inte kan förklaras av faktiska skillnader mellan olika grupper. Syftet med begreppen omotiverad och motiverad skillnad är därmed att komma åt skillnader som kan bero på normer och föreställningar, snarare än skillnader som beror på individers behov, situation eller önskemål, och alltså kan motiveras.</a:t>
            </a:r>
          </a:p>
          <a:p>
            <a:pPr>
              <a:buFont typeface="Arial" panose="020B0604020202020204" pitchFamily="34" charset="0"/>
              <a:buChar char="•"/>
            </a:pPr>
            <a:r>
              <a:rPr lang="sv-SE" b="1" dirty="0"/>
              <a:t>Diskriminering</a:t>
            </a:r>
            <a:r>
              <a:rPr lang="sv-SE" dirty="0"/>
              <a:t> betyder att behandlas sämre än en annan person utifrån någon av de sju diskrimineringsgrunderna i diskrimineringslagen; kön, könsöverskridande identitet eller uttryck, etnisk tillhörighet, religion eller annan trosuppfattning, funktionsnedsättning, sexuell läggning och ålder.</a:t>
            </a:r>
          </a:p>
          <a:p>
            <a:pPr marL="30163" indent="0">
              <a:buNone/>
            </a:pPr>
            <a:endParaRPr lang="sv-SE" dirty="0"/>
          </a:p>
          <a:p>
            <a:endParaRPr lang="sv-SE" dirty="0">
              <a:cs typeface="Calibri" panose="020F0502020204030204"/>
            </a:endParaRPr>
          </a:p>
        </p:txBody>
      </p:sp>
      <p:pic>
        <p:nvPicPr>
          <p:cNvPr id="5" name="Bildobjekt 4">
            <a:extLst>
              <a:ext uri="{FF2B5EF4-FFF2-40B4-BE49-F238E27FC236}">
                <a16:creationId xmlns:a16="http://schemas.microsoft.com/office/drawing/2014/main" id="{A960B40F-8DDC-4ABD-8DCF-A19CE3CEFF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583" y="6294543"/>
            <a:ext cx="510740" cy="576642"/>
          </a:xfrm>
          <a:prstGeom prst="rect">
            <a:avLst/>
          </a:prstGeom>
        </p:spPr>
      </p:pic>
    </p:spTree>
    <p:extLst>
      <p:ext uri="{BB962C8B-B14F-4D97-AF65-F5344CB8AC3E}">
        <p14:creationId xmlns:p14="http://schemas.microsoft.com/office/powerpoint/2010/main" val="4263450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664233" y="844062"/>
            <a:ext cx="10479389" cy="1261932"/>
          </a:xfrm>
        </p:spPr>
        <p:txBody>
          <a:bodyPr/>
          <a:lstStyle/>
          <a:p>
            <a:r>
              <a:rPr lang="sv-SE" sz="4000" dirty="0"/>
              <a:t>Normer som är synliggörs i metodstödet</a:t>
            </a:r>
          </a:p>
        </p:txBody>
      </p:sp>
      <p:sp>
        <p:nvSpPr>
          <p:cNvPr id="3" name="Platshållare för innehåll 2"/>
          <p:cNvSpPr>
            <a:spLocks noGrp="1"/>
          </p:cNvSpPr>
          <p:nvPr>
            <p:ph idx="1"/>
          </p:nvPr>
        </p:nvSpPr>
        <p:spPr>
          <a:xfrm>
            <a:off x="664233" y="1982737"/>
            <a:ext cx="9990160" cy="4173134"/>
          </a:xfrm>
        </p:spPr>
        <p:txBody>
          <a:bodyPr vert="horz" lIns="91440" tIns="45720" rIns="91440" bIns="45720" rtlCol="0" anchor="t">
            <a:normAutofit/>
          </a:bodyPr>
          <a:lstStyle/>
          <a:p>
            <a:pPr marL="0" indent="0">
              <a:buNone/>
            </a:pPr>
            <a:r>
              <a:rPr lang="sv-SE" dirty="0"/>
              <a:t>Normer är oskrivna regler eller förväntningar som i vissa fall kan vara begränsande både för de som inkluderas och de som är utanför. De skapar hierarkier som kan leda till både ojämställdhet och ojämlikhet. Normer är inte statiska utan föränderliga. </a:t>
            </a:r>
            <a:r>
              <a:rPr lang="sv-SE" dirty="0">
                <a:solidFill>
                  <a:srgbClr val="000000"/>
                </a:solidFill>
              </a:rPr>
              <a:t>De</a:t>
            </a:r>
            <a:r>
              <a:rPr lang="sv-SE" dirty="0"/>
              <a:t> normer som är särskilt relevanta och aktuella i relation till metodstödet är:</a:t>
            </a:r>
          </a:p>
          <a:p>
            <a:pPr lvl="1">
              <a:spcAft>
                <a:spcPts val="1200"/>
              </a:spcAft>
              <a:buFont typeface="Arial" panose="020B0604020202020204" pitchFamily="34" charset="0"/>
              <a:buChar char="•"/>
            </a:pPr>
            <a:r>
              <a:rPr lang="sv-SE" sz="2400" dirty="0"/>
              <a:t>Neutralitetsnorm</a:t>
            </a:r>
            <a:endParaRPr lang="sv-SE" sz="2400" dirty="0">
              <a:cs typeface="Calibri"/>
            </a:endParaRPr>
          </a:p>
          <a:p>
            <a:pPr lvl="1">
              <a:spcAft>
                <a:spcPts val="1200"/>
              </a:spcAft>
              <a:buFont typeface="Arial" panose="020B0604020202020204" pitchFamily="34" charset="0"/>
              <a:buChar char="•"/>
            </a:pPr>
            <a:r>
              <a:rPr lang="sv-SE" sz="2400" dirty="0"/>
              <a:t>Maskulinitetsnormer </a:t>
            </a:r>
            <a:endParaRPr lang="sv-SE" sz="2400" dirty="0">
              <a:cs typeface="Calibri"/>
            </a:endParaRPr>
          </a:p>
          <a:p>
            <a:pPr lvl="1">
              <a:spcAft>
                <a:spcPts val="1200"/>
              </a:spcAft>
              <a:buFont typeface="Arial" panose="020B0604020202020204" pitchFamily="34" charset="0"/>
              <a:buChar char="•"/>
            </a:pPr>
            <a:r>
              <a:rPr lang="sv-SE" sz="2400" dirty="0"/>
              <a:t>Feministnormer</a:t>
            </a:r>
            <a:endParaRPr lang="sv-SE" sz="2400" dirty="0">
              <a:cs typeface="Calibri"/>
            </a:endParaRPr>
          </a:p>
          <a:p>
            <a:pPr lvl="1">
              <a:spcAft>
                <a:spcPts val="1200"/>
              </a:spcAft>
              <a:buFont typeface="Arial" panose="020B0604020202020204" pitchFamily="34" charset="0"/>
              <a:buChar char="•"/>
            </a:pPr>
            <a:r>
              <a:rPr lang="sv-SE" sz="2400" dirty="0"/>
              <a:t>Den modercentrerade familjemodellens logik</a:t>
            </a:r>
            <a:endParaRPr lang="sv-SE" sz="2400" dirty="0">
              <a:cs typeface="Calibri"/>
            </a:endParaRPr>
          </a:p>
          <a:p>
            <a:pPr marL="0" indent="0">
              <a:buNone/>
            </a:pPr>
            <a:endParaRPr lang="sv-SE" dirty="0"/>
          </a:p>
        </p:txBody>
      </p:sp>
      <p:pic>
        <p:nvPicPr>
          <p:cNvPr id="6" name="Bildobjekt 5">
            <a:extLst>
              <a:ext uri="{FF2B5EF4-FFF2-40B4-BE49-F238E27FC236}">
                <a16:creationId xmlns:a16="http://schemas.microsoft.com/office/drawing/2014/main" id="{B4B4056A-23FA-40D1-91D3-D10C021227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583" y="6294543"/>
            <a:ext cx="510740" cy="576642"/>
          </a:xfrm>
          <a:prstGeom prst="rect">
            <a:avLst/>
          </a:prstGeom>
        </p:spPr>
      </p:pic>
    </p:spTree>
    <p:extLst>
      <p:ext uri="{BB962C8B-B14F-4D97-AF65-F5344CB8AC3E}">
        <p14:creationId xmlns:p14="http://schemas.microsoft.com/office/powerpoint/2010/main" val="2659381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400EF2A-236C-11C2-734F-29D1DE22C4F7}"/>
              </a:ext>
            </a:extLst>
          </p:cNvPr>
          <p:cNvSpPr>
            <a:spLocks noGrp="1"/>
          </p:cNvSpPr>
          <p:nvPr>
            <p:ph type="title"/>
          </p:nvPr>
        </p:nvSpPr>
        <p:spPr/>
        <p:txBody>
          <a:bodyPr/>
          <a:lstStyle/>
          <a:p>
            <a:r>
              <a:rPr lang="sv-SE" dirty="0"/>
              <a:t>Könsnormer </a:t>
            </a:r>
          </a:p>
        </p:txBody>
      </p:sp>
      <p:sp>
        <p:nvSpPr>
          <p:cNvPr id="3" name="Platshållare för innehåll 2">
            <a:extLst>
              <a:ext uri="{FF2B5EF4-FFF2-40B4-BE49-F238E27FC236}">
                <a16:creationId xmlns:a16="http://schemas.microsoft.com/office/drawing/2014/main" id="{761E7E78-D74A-0604-0C22-8670D5EBB331}"/>
              </a:ext>
            </a:extLst>
          </p:cNvPr>
          <p:cNvSpPr>
            <a:spLocks noGrp="1"/>
          </p:cNvSpPr>
          <p:nvPr>
            <p:ph idx="1"/>
          </p:nvPr>
        </p:nvSpPr>
        <p:spPr>
          <a:xfrm>
            <a:off x="664232" y="1669143"/>
            <a:ext cx="10863535" cy="4564658"/>
          </a:xfrm>
        </p:spPr>
        <p:txBody>
          <a:bodyPr/>
          <a:lstStyle/>
          <a:p>
            <a:pPr marL="30163" indent="0">
              <a:buNone/>
            </a:pPr>
            <a:r>
              <a:rPr lang="sv-SE" spc="10" dirty="0">
                <a:solidFill>
                  <a:srgbClr val="222222"/>
                </a:solidFill>
                <a:effectLst/>
                <a:ea typeface="Times New Roman" panose="02020603050405020304" pitchFamily="18" charset="0"/>
              </a:rPr>
              <a:t>Samhällets könsnormer återspeglar sig också i socialtjänstens handläggning. En handläggning som utgår ifrån föreställningar om hur flickor, pojkar, kvinnor och män “är” och “gör” får konsekvenser för brukare/klienter som söker och får stöd av socialtjänsten. Samtidigt påverkas individer ifall socialtjänsten inte ser de faktiska skillnader som finns i livsvillkor för kvinnor, män, flickor och pojkar eller personer med annan könsidentitet. Det är därför viktigt med ökad kunskap och medvetenhet kring de normer och omotiverade skillnader som finns. Detta innebär också att handläggningen behöver förändras för att minska risken för</a:t>
            </a:r>
            <a:r>
              <a:rPr lang="sv-SE" spc="10" dirty="0">
                <a:solidFill>
                  <a:srgbClr val="222222"/>
                </a:solidFill>
                <a:ea typeface="Times New Roman" panose="02020603050405020304" pitchFamily="18" charset="0"/>
              </a:rPr>
              <a:t> en</a:t>
            </a:r>
            <a:r>
              <a:rPr lang="sv-SE" spc="10" dirty="0">
                <a:solidFill>
                  <a:srgbClr val="222222"/>
                </a:solidFill>
                <a:effectLst/>
                <a:ea typeface="Times New Roman" panose="02020603050405020304" pitchFamily="18" charset="0"/>
              </a:rPr>
              <a:t> </a:t>
            </a:r>
            <a:r>
              <a:rPr lang="sv-SE" spc="10" dirty="0" err="1">
                <a:solidFill>
                  <a:srgbClr val="222222"/>
                </a:solidFill>
                <a:effectLst/>
                <a:ea typeface="Times New Roman" panose="02020603050405020304" pitchFamily="18" charset="0"/>
              </a:rPr>
              <a:t>ojämställd</a:t>
            </a:r>
            <a:r>
              <a:rPr lang="sv-SE" spc="10" dirty="0">
                <a:solidFill>
                  <a:srgbClr val="222222"/>
                </a:solidFill>
                <a:effectLst/>
                <a:ea typeface="Times New Roman" panose="02020603050405020304" pitchFamily="18" charset="0"/>
              </a:rPr>
              <a:t> och ojämlik handläggning.</a:t>
            </a:r>
            <a:endParaRPr lang="sv-SE" dirty="0">
              <a:effectLst/>
              <a:ea typeface="Times New Roman" panose="02020603050405020304" pitchFamily="18" charset="0"/>
            </a:endParaRPr>
          </a:p>
          <a:p>
            <a:pPr marL="30163" indent="0">
              <a:buNone/>
            </a:pPr>
            <a:endParaRPr lang="sv-SE" dirty="0"/>
          </a:p>
        </p:txBody>
      </p:sp>
      <p:pic>
        <p:nvPicPr>
          <p:cNvPr id="5" name="Bildobjekt 4">
            <a:extLst>
              <a:ext uri="{FF2B5EF4-FFF2-40B4-BE49-F238E27FC236}">
                <a16:creationId xmlns:a16="http://schemas.microsoft.com/office/drawing/2014/main" id="{30B659AF-F5A0-48B3-8050-0604463FFE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583" y="6294543"/>
            <a:ext cx="510740" cy="576642"/>
          </a:xfrm>
          <a:prstGeom prst="rect">
            <a:avLst/>
          </a:prstGeom>
        </p:spPr>
      </p:pic>
    </p:spTree>
    <p:extLst>
      <p:ext uri="{BB962C8B-B14F-4D97-AF65-F5344CB8AC3E}">
        <p14:creationId xmlns:p14="http://schemas.microsoft.com/office/powerpoint/2010/main" val="4070171104"/>
      </p:ext>
    </p:extLst>
  </p:cSld>
  <p:clrMapOvr>
    <a:masterClrMapping/>
  </p:clrMapOvr>
</p:sld>
</file>

<file path=ppt/theme/theme1.xml><?xml version="1.0" encoding="utf-8"?>
<a:theme xmlns:a="http://schemas.openxmlformats.org/drawingml/2006/main" name="SKL PPT Gul">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EC5BD669-B808-43D7-A840-7CCC150A1FAC}" vid="{01F93999-08CE-41FA-883E-1669D7EB9E7B}"/>
    </a:ext>
  </a:extLst>
</a:theme>
</file>

<file path=ppt/theme/theme2.xml><?xml version="1.0" encoding="utf-8"?>
<a:theme xmlns:a="http://schemas.openxmlformats.org/drawingml/2006/main" name="SKL PPT Röd">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EC5BD669-B808-43D7-A840-7CCC150A1FAC}" vid="{1AA3F3F2-E1F6-4BDC-9014-4C60F25729FC}"/>
    </a:ext>
  </a:extLst>
</a:theme>
</file>

<file path=ppt/theme/theme3.xml><?xml version="1.0" encoding="utf-8"?>
<a:theme xmlns:a="http://schemas.openxmlformats.org/drawingml/2006/main" name="Inledningsbilder">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EC5BD669-B808-43D7-A840-7CCC150A1FAC}" vid="{A02260FF-F8BB-40F7-ADC8-3E0340951A3A}"/>
    </a:ext>
  </a:extLst>
</a:theme>
</file>

<file path=ppt/theme/theme4.xml><?xml version="1.0" encoding="utf-8"?>
<a:theme xmlns:a="http://schemas.openxmlformats.org/drawingml/2006/main" name="SKL PPT Mörk">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EC5BD669-B808-43D7-A840-7CCC150A1FAC}" vid="{EDDBDDDF-3891-42A2-AB83-82AAAD6634BA}"/>
    </a:ext>
  </a:extLst>
</a:theme>
</file>

<file path=ppt/theme/theme5.xml><?xml version="1.0" encoding="utf-8"?>
<a:theme xmlns:a="http://schemas.openxmlformats.org/drawingml/2006/main" name="SKL PPT Svart">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EC5BD669-B808-43D7-A840-7CCC150A1FAC}" vid="{D2379710-E034-4836-B277-CA16D73A5516}"/>
    </a:ext>
  </a:extLst>
</a:theme>
</file>

<file path=ppt/theme/theme6.xml><?xml version="1.0" encoding="utf-8"?>
<a:theme xmlns:a="http://schemas.openxmlformats.org/drawingml/2006/main" name="SKL PPT Vit">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EC5BD669-B808-43D7-A840-7CCC150A1FAC}" vid="{6ABA7A87-D65F-407C-944F-2403548ED770}"/>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7A7BA1582E593841BBD1B0B2B78E6F5F" ma:contentTypeVersion="2" ma:contentTypeDescription="Skapa ett nytt dokument." ma:contentTypeScope="" ma:versionID="d4baa276416b3116939fc8e3b15157d2">
  <xsd:schema xmlns:xsd="http://www.w3.org/2001/XMLSchema" xmlns:xs="http://www.w3.org/2001/XMLSchema" xmlns:p="http://schemas.microsoft.com/office/2006/metadata/properties" xmlns:ns2="af9b82fd-bfdc-4181-a204-e623554e49e7" targetNamespace="http://schemas.microsoft.com/office/2006/metadata/properties" ma:root="true" ma:fieldsID="b1dbe32e354da759c11f5f85ef55cf20" ns2:_="">
    <xsd:import namespace="af9b82fd-bfdc-4181-a204-e623554e49e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9b82fd-bfdc-4181-a204-e623554e49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EDF193E-878D-4275-B13F-FF8B00D19F8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52C8A4A-7A9E-44B0-94E2-F6F4B5981D5C}">
  <ds:schemaRefs>
    <ds:schemaRef ds:uri="http://schemas.microsoft.com/sharepoint/v3/contenttype/forms"/>
  </ds:schemaRefs>
</ds:datastoreItem>
</file>

<file path=customXml/itemProps3.xml><?xml version="1.0" encoding="utf-8"?>
<ds:datastoreItem xmlns:ds="http://schemas.openxmlformats.org/officeDocument/2006/customXml" ds:itemID="{B41DFFF8-5A1D-4CFD-B976-963A170187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9b82fd-bfdc-4181-a204-e623554e49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SKR</Template>
  <TotalTime>430</TotalTime>
  <Words>2594</Words>
  <Application>Microsoft Office PowerPoint</Application>
  <PresentationFormat>Bredbild</PresentationFormat>
  <Paragraphs>167</Paragraphs>
  <Slides>31</Slides>
  <Notes>23</Notes>
  <HiddenSlides>0</HiddenSlides>
  <MMClips>0</MMClips>
  <ScaleCrop>false</ScaleCrop>
  <HeadingPairs>
    <vt:vector size="6" baseType="variant">
      <vt:variant>
        <vt:lpstr>Använt teckensnitt</vt:lpstr>
      </vt:variant>
      <vt:variant>
        <vt:i4>3</vt:i4>
      </vt:variant>
      <vt:variant>
        <vt:lpstr>Tema</vt:lpstr>
      </vt:variant>
      <vt:variant>
        <vt:i4>6</vt:i4>
      </vt:variant>
      <vt:variant>
        <vt:lpstr>Bildrubriker</vt:lpstr>
      </vt:variant>
      <vt:variant>
        <vt:i4>31</vt:i4>
      </vt:variant>
    </vt:vector>
  </HeadingPairs>
  <TitlesOfParts>
    <vt:vector size="40" baseType="lpstr">
      <vt:lpstr>Arial</vt:lpstr>
      <vt:lpstr>Calibri</vt:lpstr>
      <vt:lpstr>Symbol</vt:lpstr>
      <vt:lpstr>SKL PPT Gul</vt:lpstr>
      <vt:lpstr>SKL PPT Röd</vt:lpstr>
      <vt:lpstr>Inledningsbilder</vt:lpstr>
      <vt:lpstr>SKL PPT Mörk</vt:lpstr>
      <vt:lpstr>SKL PPT Svart</vt:lpstr>
      <vt:lpstr>SKL PPT Vit</vt:lpstr>
      <vt:lpstr>Med öppna ögon på mitt ärende   Metodstöd för att främja jämställdhet och jämlikhet i handläggningen  av den sociala barn- och ungdomsvården    </vt:lpstr>
      <vt:lpstr>Film metodträff 1: Introduktion om metodstödet    </vt:lpstr>
      <vt:lpstr>Metodträff 1 Introduktion om ojämställdhet och ojämlikhet i socialtjänsten</vt:lpstr>
      <vt:lpstr>Centrala begrepp och normer  </vt:lpstr>
      <vt:lpstr>Begreppsförklaringar</vt:lpstr>
      <vt:lpstr>Begreppsförklaringar</vt:lpstr>
      <vt:lpstr>Begreppsförklaringar</vt:lpstr>
      <vt:lpstr>Normer som är synliggörs i metodstödet</vt:lpstr>
      <vt:lpstr>Könsnormer </vt:lpstr>
      <vt:lpstr>Neutralitetsnorm</vt:lpstr>
      <vt:lpstr>Maskulinitetsnormer och feminitetsnormer</vt:lpstr>
      <vt:lpstr>Maskulinitetsnormer</vt:lpstr>
      <vt:lpstr>Maskulinitetsnormer</vt:lpstr>
      <vt:lpstr>Femininitetsnormer</vt:lpstr>
      <vt:lpstr>Femininitetsnormer</vt:lpstr>
      <vt:lpstr>Den modercentrerad familjemodells logik</vt:lpstr>
      <vt:lpstr>Vad säger forskningen om ojämställdhet och ojämlikhet i sociala barn- och ungdomsvården?  </vt:lpstr>
      <vt:lpstr>Föräldrars förmågor bedöms olika</vt:lpstr>
      <vt:lpstr>Flickors utsatthet fångas bättre</vt:lpstr>
      <vt:lpstr>Fler insatser för våldsutsatta flickor</vt:lpstr>
      <vt:lpstr>Familjerättsliga  ärenden </vt:lpstr>
      <vt:lpstr>Intakta kärnfamiljer står över våld</vt:lpstr>
      <vt:lpstr>Våld i nära  relation </vt:lpstr>
      <vt:lpstr>Föreställningar om offer påverkar bemötandet</vt:lpstr>
      <vt:lpstr>Utmaningar inom hedersrelaterat våld och förtryck</vt:lpstr>
      <vt:lpstr>Vad säger forskningen om faktorer som kan leda till omotiverade skillnader utifrån utländsk härkomst, ålder och funktionsnedsättning?  </vt:lpstr>
      <vt:lpstr>Utländsk härkomst</vt:lpstr>
      <vt:lpstr>Ålder</vt:lpstr>
      <vt:lpstr>Funktionsnedsättning hos barnet</vt:lpstr>
      <vt:lpstr>Reflektionsfrågor metodträff 1</vt:lpstr>
      <vt:lpstr>Lycka till med ert arbete!  Kontakt om materialet: birgitta.persdotter@kau.se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Forsbrand Malin</dc:creator>
  <cp:lastModifiedBy>Högkvist Maria</cp:lastModifiedBy>
  <cp:revision>102</cp:revision>
  <dcterms:created xsi:type="dcterms:W3CDTF">2023-11-07T12:27:10Z</dcterms:created>
  <dcterms:modified xsi:type="dcterms:W3CDTF">2024-02-01T18:47:43Z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0x0101007A7BA1582E593841BBD1B0B2B78E6F5F</vt:lpwstr>
  </property>
</Properties>
</file>