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notesMasterIdLst>
    <p:notesMasterId r:id="rId40"/>
  </p:notesMasterIdLst>
  <p:sldIdLst>
    <p:sldId id="433" r:id="rId10"/>
    <p:sldId id="473" r:id="rId11"/>
    <p:sldId id="468" r:id="rId12"/>
    <p:sldId id="447" r:id="rId13"/>
    <p:sldId id="480" r:id="rId14"/>
    <p:sldId id="448" r:id="rId15"/>
    <p:sldId id="258" r:id="rId16"/>
    <p:sldId id="475" r:id="rId17"/>
    <p:sldId id="449" r:id="rId18"/>
    <p:sldId id="476" r:id="rId19"/>
    <p:sldId id="450" r:id="rId20"/>
    <p:sldId id="451" r:id="rId21"/>
    <p:sldId id="474" r:id="rId22"/>
    <p:sldId id="452" r:id="rId23"/>
    <p:sldId id="453" r:id="rId24"/>
    <p:sldId id="477" r:id="rId25"/>
    <p:sldId id="268" r:id="rId26"/>
    <p:sldId id="454" r:id="rId27"/>
    <p:sldId id="274" r:id="rId28"/>
    <p:sldId id="275" r:id="rId29"/>
    <p:sldId id="273" r:id="rId30"/>
    <p:sldId id="277" r:id="rId31"/>
    <p:sldId id="271" r:id="rId32"/>
    <p:sldId id="276" r:id="rId33"/>
    <p:sldId id="455" r:id="rId34"/>
    <p:sldId id="471" r:id="rId35"/>
    <p:sldId id="482" r:id="rId36"/>
    <p:sldId id="486" r:id="rId37"/>
    <p:sldId id="458" r:id="rId38"/>
    <p:sldId id="487" r:id="rId3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era Khan" initials="SK" lastIdx="7" clrIdx="0">
    <p:extLst>
      <p:ext uri="{19B8F6BF-5375-455C-9EA6-DF929625EA0E}">
        <p15:presenceInfo xmlns:p15="http://schemas.microsoft.com/office/powerpoint/2012/main" userId="S::Saera.Khan@goteborgsregionen.se::6ac6c92a-ef0d-49f3-aa29-a1003e08ea41" providerId="AD"/>
      </p:ext>
    </p:extLst>
  </p:cmAuthor>
  <p:cmAuthor id="2" name="Anna J Bohlin" initials="AJB" lastIdx="17" clrIdx="1">
    <p:extLst>
      <p:ext uri="{19B8F6BF-5375-455C-9EA6-DF929625EA0E}">
        <p15:presenceInfo xmlns:p15="http://schemas.microsoft.com/office/powerpoint/2012/main" userId="S::anna.j.bohlin@regionvasterbotten.se::4f5fafe7-d48e-4bae-822d-9b8d7878dc8c" providerId="AD"/>
      </p:ext>
    </p:extLst>
  </p:cmAuthor>
  <p:cmAuthor id="3" name="Saera Khan" initials="SK [2]" lastIdx="2" clrIdx="2">
    <p:extLst>
      <p:ext uri="{19B8F6BF-5375-455C-9EA6-DF929625EA0E}">
        <p15:presenceInfo xmlns:p15="http://schemas.microsoft.com/office/powerpoint/2012/main" userId="8bb16122a83046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3589" autoAdjust="0"/>
  </p:normalViewPr>
  <p:slideViewPr>
    <p:cSldViewPr snapToGrid="0">
      <p:cViewPr varScale="1">
        <p:scale>
          <a:sx n="95" d="100"/>
          <a:sy n="95" d="100"/>
        </p:scale>
        <p:origin x="119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C306A-9BA3-48C9-BE13-C8DC44C7AAD3}" type="datetimeFigureOut">
              <a:rPr lang="sv-SE" smtClean="0"/>
              <a:t>2024-02-01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72508-843B-402E-9ED2-E7AEECCE9120}" type="slidenum">
              <a:rPr lang="sv-SE" smtClean="0"/>
              <a:t>‹#›</a:t>
            </a:fld>
            <a:endParaRPr lang="sv-SE"/>
          </a:p>
        </p:txBody>
      </p:sp>
    </p:spTree>
    <p:extLst>
      <p:ext uri="{BB962C8B-B14F-4D97-AF65-F5344CB8AC3E}">
        <p14:creationId xmlns:p14="http://schemas.microsoft.com/office/powerpoint/2010/main" val="19351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BFC93F2-A38D-4167-A1E0-C9BF02D0A076}" type="slidenum">
              <a:rPr lang="sv-SE" smtClean="0"/>
              <a:t>1</a:t>
            </a:fld>
            <a:endParaRPr lang="sv-SE" dirty="0"/>
          </a:p>
        </p:txBody>
      </p:sp>
    </p:spTree>
    <p:extLst>
      <p:ext uri="{BB962C8B-B14F-4D97-AF65-F5344CB8AC3E}">
        <p14:creationId xmlns:p14="http://schemas.microsoft.com/office/powerpoint/2010/main" val="2525431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4</a:t>
            </a:fld>
            <a:endParaRPr lang="sv-SE" dirty="0"/>
          </a:p>
        </p:txBody>
      </p:sp>
    </p:spTree>
    <p:extLst>
      <p:ext uri="{BB962C8B-B14F-4D97-AF65-F5344CB8AC3E}">
        <p14:creationId xmlns:p14="http://schemas.microsoft.com/office/powerpoint/2010/main" val="383160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Se </a:t>
            </a:r>
            <a:r>
              <a:rPr lang="en-US" dirty="0" err="1">
                <a:cs typeface="Calibri"/>
              </a:rPr>
              <a:t>kommentar</a:t>
            </a:r>
            <a:r>
              <a:rPr lang="en-US">
                <a:cs typeface="Calibri"/>
              </a:rPr>
              <a:t> I </a:t>
            </a:r>
            <a:r>
              <a:rPr lang="en-US" err="1">
                <a:cs typeface="Calibri"/>
              </a:rPr>
              <a:t>studiehandledningen</a:t>
            </a:r>
            <a:r>
              <a:rPr lang="en-US">
                <a:cs typeface="Calibri"/>
              </a:rPr>
              <a:t> om </a:t>
            </a:r>
            <a:r>
              <a:rPr lang="en-US" err="1">
                <a:cs typeface="Calibri"/>
              </a:rPr>
              <a:t>avgränsningen</a:t>
            </a:r>
            <a:r>
              <a:rPr lang="en-US">
                <a:cs typeface="Calibri"/>
              </a:rPr>
              <a:t> </a:t>
            </a:r>
            <a:r>
              <a:rPr lang="en-US" err="1">
                <a:cs typeface="Calibri"/>
              </a:rPr>
              <a:t>rörande</a:t>
            </a:r>
            <a:r>
              <a:rPr lang="en-US">
                <a:cs typeface="Calibri"/>
              </a:rPr>
              <a:t> </a:t>
            </a:r>
            <a:r>
              <a:rPr lang="en-US" err="1">
                <a:cs typeface="Calibri"/>
              </a:rPr>
              <a:t>mammor</a:t>
            </a:r>
            <a:r>
              <a:rPr lang="en-US">
                <a:cs typeface="Calibri"/>
              </a:rPr>
              <a:t> </a:t>
            </a:r>
            <a:r>
              <a:rPr lang="en-US" err="1">
                <a:cs typeface="Calibri"/>
              </a:rPr>
              <a:t>och</a:t>
            </a:r>
            <a:r>
              <a:rPr lang="en-US">
                <a:cs typeface="Calibri"/>
              </a:rPr>
              <a:t> pappor. </a:t>
            </a:r>
          </a:p>
        </p:txBody>
      </p:sp>
      <p:sp>
        <p:nvSpPr>
          <p:cNvPr id="4" name="Platshållare för bildnummer 3"/>
          <p:cNvSpPr>
            <a:spLocks noGrp="1"/>
          </p:cNvSpPr>
          <p:nvPr>
            <p:ph type="sldNum" sz="quarter" idx="5"/>
          </p:nvPr>
        </p:nvSpPr>
        <p:spPr/>
        <p:txBody>
          <a:bodyPr/>
          <a:lstStyle/>
          <a:p>
            <a:fld id="{9BFC93F2-A38D-4167-A1E0-C9BF02D0A076}" type="slidenum">
              <a:rPr lang="sv-SE" smtClean="0"/>
              <a:t>6</a:t>
            </a:fld>
            <a:endParaRPr lang="sv-SE"/>
          </a:p>
        </p:txBody>
      </p:sp>
    </p:spTree>
    <p:extLst>
      <p:ext uri="{BB962C8B-B14F-4D97-AF65-F5344CB8AC3E}">
        <p14:creationId xmlns:p14="http://schemas.microsoft.com/office/powerpoint/2010/main" val="183803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9BFC93F2-A38D-4167-A1E0-C9BF02D0A076}" type="slidenum">
              <a:rPr lang="sv-SE" smtClean="0"/>
              <a:t>10</a:t>
            </a:fld>
            <a:endParaRPr lang="sv-SE"/>
          </a:p>
        </p:txBody>
      </p:sp>
    </p:spTree>
    <p:extLst>
      <p:ext uri="{BB962C8B-B14F-4D97-AF65-F5344CB8AC3E}">
        <p14:creationId xmlns:p14="http://schemas.microsoft.com/office/powerpoint/2010/main" val="183639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9BFC93F2-A38D-4167-A1E0-C9BF02D0A076}" type="slidenum">
              <a:rPr lang="sv-SE" smtClean="0"/>
              <a:t>11</a:t>
            </a:fld>
            <a:endParaRPr lang="sv-SE"/>
          </a:p>
        </p:txBody>
      </p:sp>
    </p:spTree>
    <p:extLst>
      <p:ext uri="{BB962C8B-B14F-4D97-AF65-F5344CB8AC3E}">
        <p14:creationId xmlns:p14="http://schemas.microsoft.com/office/powerpoint/2010/main" val="324304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15</a:t>
            </a:fld>
            <a:endParaRPr lang="sv-SE"/>
          </a:p>
        </p:txBody>
      </p:sp>
    </p:spTree>
    <p:extLst>
      <p:ext uri="{BB962C8B-B14F-4D97-AF65-F5344CB8AC3E}">
        <p14:creationId xmlns:p14="http://schemas.microsoft.com/office/powerpoint/2010/main" val="10407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6172508-843B-402E-9ED2-E7AEECCE9120}" type="slidenum">
              <a:rPr lang="sv-SE" smtClean="0"/>
              <a:t>16</a:t>
            </a:fld>
            <a:endParaRPr lang="sv-SE"/>
          </a:p>
        </p:txBody>
      </p:sp>
    </p:spTree>
    <p:extLst>
      <p:ext uri="{BB962C8B-B14F-4D97-AF65-F5344CB8AC3E}">
        <p14:creationId xmlns:p14="http://schemas.microsoft.com/office/powerpoint/2010/main" val="126919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BB577-7199-4458-816C-A7120D085FE9}"/>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5215C7-FAC4-4F63-A145-8458609B21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652A0A8-9C69-4D2B-A3E3-A423DFC89C8A}"/>
              </a:ext>
            </a:extLst>
          </p:cNvPr>
          <p:cNvSpPr>
            <a:spLocks noGrp="1"/>
          </p:cNvSpPr>
          <p:nvPr>
            <p:ph type="dt" sz="half" idx="10"/>
          </p:nvPr>
        </p:nvSpPr>
        <p:spPr/>
        <p:txBody>
          <a:bodyPr/>
          <a:lstStyle/>
          <a:p>
            <a:fld id="{2600E8AB-790F-461C-9BDA-E373AA2402CE}" type="datetimeFigureOut">
              <a:rPr lang="sv-SE" smtClean="0"/>
              <a:t>2024-02-01</a:t>
            </a:fld>
            <a:endParaRPr lang="sv-SE"/>
          </a:p>
        </p:txBody>
      </p:sp>
      <p:sp>
        <p:nvSpPr>
          <p:cNvPr id="5" name="Platshållare för sidfot 4">
            <a:extLst>
              <a:ext uri="{FF2B5EF4-FFF2-40B4-BE49-F238E27FC236}">
                <a16:creationId xmlns:a16="http://schemas.microsoft.com/office/drawing/2014/main" id="{C5246350-7389-47C2-90D2-00A8E0DC088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F618B0F-73DF-4525-B5A9-148E9F60CE82}"/>
              </a:ext>
            </a:extLst>
          </p:cNvPr>
          <p:cNvSpPr>
            <a:spLocks noGrp="1"/>
          </p:cNvSpPr>
          <p:nvPr>
            <p:ph type="sldNum" sz="quarter" idx="12"/>
          </p:nvPr>
        </p:nvSpPr>
        <p:spPr/>
        <p:txBody>
          <a:bodyPr/>
          <a:lstStyle/>
          <a:p>
            <a:fld id="{C80F76E0-7AD5-4572-83FA-78E3AF1E1B70}" type="slidenum">
              <a:rPr lang="sv-SE" smtClean="0"/>
              <a:t>‹#›</a:t>
            </a:fld>
            <a:endParaRPr lang="sv-SE"/>
          </a:p>
        </p:txBody>
      </p:sp>
    </p:spTree>
    <p:extLst>
      <p:ext uri="{BB962C8B-B14F-4D97-AF65-F5344CB8AC3E}">
        <p14:creationId xmlns:p14="http://schemas.microsoft.com/office/powerpoint/2010/main" val="2630404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E7AF44FB-9D2A-4354-827B-58CFB7577F61}" type="datetimeFigureOut">
              <a:rPr lang="sv-SE" smtClean="0"/>
              <a:t>2024-02-01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9542364-F0D3-4190-AEA1-1D008845D8E8}" type="slidenum">
              <a:rPr lang="sv-SE" smtClean="0"/>
              <a:t>‹#›</a:t>
            </a:fld>
            <a:endParaRPr lang="sv-SE"/>
          </a:p>
        </p:txBody>
      </p:sp>
    </p:spTree>
    <p:extLst>
      <p:ext uri="{BB962C8B-B14F-4D97-AF65-F5344CB8AC3E}">
        <p14:creationId xmlns:p14="http://schemas.microsoft.com/office/powerpoint/2010/main" val="170179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1" y="1709740"/>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E7AF44FB-9D2A-4354-827B-58CFB7577F61}" type="datetimeFigureOut">
              <a:rPr lang="sv-SE" smtClean="0"/>
              <a:t>2024-02-01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9542364-F0D3-4190-AEA1-1D008845D8E8}" type="slidenum">
              <a:rPr lang="sv-SE" smtClean="0"/>
              <a:t>‹#›</a:t>
            </a:fld>
            <a:endParaRPr lang="sv-SE"/>
          </a:p>
        </p:txBody>
      </p:sp>
    </p:spTree>
    <p:extLst>
      <p:ext uri="{BB962C8B-B14F-4D97-AF65-F5344CB8AC3E}">
        <p14:creationId xmlns:p14="http://schemas.microsoft.com/office/powerpoint/2010/main" val="162258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Jämförelse" type="twoTxTwoObj">
  <p:cSld name="Jämförelse">
    <p:spTree>
      <p:nvGrpSpPr>
        <p:cNvPr id="1" name="Shape 90"/>
        <p:cNvGrpSpPr/>
        <p:nvPr/>
      </p:nvGrpSpPr>
      <p:grpSpPr>
        <a:xfrm>
          <a:off x="0" y="0"/>
          <a:ext cx="0" cy="0"/>
          <a:chOff x="0" y="0"/>
          <a:chExt cx="0" cy="0"/>
        </a:xfrm>
      </p:grpSpPr>
      <p:sp>
        <p:nvSpPr>
          <p:cNvPr id="91" name="Google Shape;91;p73"/>
          <p:cNvSpPr txBox="1">
            <a:spLocks noGrp="1"/>
          </p:cNvSpPr>
          <p:nvPr>
            <p:ph type="title"/>
          </p:nvPr>
        </p:nvSpPr>
        <p:spPr>
          <a:xfrm>
            <a:off x="666000" y="875015"/>
            <a:ext cx="9608400" cy="1228105"/>
          </a:xfrm>
          <a:prstGeom prst="rect">
            <a:avLst/>
          </a:prstGeom>
          <a:noFill/>
          <a:ln>
            <a:noFill/>
          </a:ln>
        </p:spPr>
        <p:txBody>
          <a:bodyPr spcFirstLastPara="1" wrap="square" lIns="91425" tIns="45700" rIns="91425" bIns="45700" anchor="t"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73"/>
          <p:cNvSpPr txBox="1">
            <a:spLocks noGrp="1"/>
          </p:cNvSpPr>
          <p:nvPr>
            <p:ph type="body" idx="1"/>
          </p:nvPr>
        </p:nvSpPr>
        <p:spPr>
          <a:xfrm>
            <a:off x="666001" y="2162175"/>
            <a:ext cx="47160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1"/>
              </a:buClr>
              <a:buSzPts val="2000"/>
              <a:buNone/>
              <a:defRPr sz="20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2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3" name="Google Shape;93;p73"/>
          <p:cNvSpPr txBox="1">
            <a:spLocks noGrp="1"/>
          </p:cNvSpPr>
          <p:nvPr>
            <p:ph type="body" idx="2"/>
          </p:nvPr>
        </p:nvSpPr>
        <p:spPr>
          <a:xfrm>
            <a:off x="666000" y="2845950"/>
            <a:ext cx="4716000" cy="339133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73"/>
          <p:cNvSpPr txBox="1">
            <a:spLocks noGrp="1"/>
          </p:cNvSpPr>
          <p:nvPr>
            <p:ph type="body" idx="3"/>
          </p:nvPr>
        </p:nvSpPr>
        <p:spPr>
          <a:xfrm>
            <a:off x="5551200" y="2162175"/>
            <a:ext cx="4723200" cy="6096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Clr>
                <a:schemeClr val="dk1"/>
              </a:buClr>
              <a:buSzPts val="2000"/>
              <a:buNone/>
              <a:defRPr sz="2000" b="1"/>
            </a:lvl1pPr>
            <a:lvl2pPr marL="914400" lvl="1" indent="-228600" algn="l">
              <a:lnSpc>
                <a:spcPct val="100000"/>
              </a:lnSpc>
              <a:spcBef>
                <a:spcPts val="1200"/>
              </a:spcBef>
              <a:spcAft>
                <a:spcPts val="0"/>
              </a:spcAft>
              <a:buClr>
                <a:schemeClr val="dk1"/>
              </a:buClr>
              <a:buSzPts val="2000"/>
              <a:buNone/>
              <a:defRPr sz="2000" b="1"/>
            </a:lvl2pPr>
            <a:lvl3pPr marL="1371600" lvl="2" indent="-228600" algn="l">
              <a:lnSpc>
                <a:spcPct val="100000"/>
              </a:lnSpc>
              <a:spcBef>
                <a:spcPts val="600"/>
              </a:spcBef>
              <a:spcAft>
                <a:spcPts val="0"/>
              </a:spcAft>
              <a:buClr>
                <a:schemeClr val="dk1"/>
              </a:buClr>
              <a:buSzPts val="1800"/>
              <a:buNone/>
              <a:defRPr sz="1800" b="1"/>
            </a:lvl3pPr>
            <a:lvl4pPr marL="1828800" lvl="3" indent="-228600" algn="l">
              <a:lnSpc>
                <a:spcPct val="100000"/>
              </a:lnSpc>
              <a:spcBef>
                <a:spcPts val="200"/>
              </a:spcBef>
              <a:spcAft>
                <a:spcPts val="0"/>
              </a:spcAft>
              <a:buClr>
                <a:schemeClr val="dk1"/>
              </a:buClr>
              <a:buSzPts val="1600"/>
              <a:buNone/>
              <a:defRPr sz="1600" b="1"/>
            </a:lvl4pPr>
            <a:lvl5pPr marL="2286000" lvl="4" indent="-228600" algn="l">
              <a:lnSpc>
                <a:spcPct val="100000"/>
              </a:lnSpc>
              <a:spcBef>
                <a:spcPts val="2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5" name="Google Shape;95;p73"/>
          <p:cNvSpPr txBox="1">
            <a:spLocks noGrp="1"/>
          </p:cNvSpPr>
          <p:nvPr>
            <p:ph type="body" idx="4"/>
          </p:nvPr>
        </p:nvSpPr>
        <p:spPr>
          <a:xfrm>
            <a:off x="5551200" y="2847600"/>
            <a:ext cx="4716000" cy="3391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200"/>
              </a:spcBef>
              <a:spcAft>
                <a:spcPts val="0"/>
              </a:spcAft>
              <a:buClr>
                <a:schemeClr val="dk1"/>
              </a:buClr>
              <a:buSzPts val="1800"/>
              <a:buChar char="−"/>
              <a:defRPr/>
            </a:lvl4pPr>
            <a:lvl5pPr marL="2286000" lvl="4" indent="-342900" algn="l">
              <a:lnSpc>
                <a:spcPct val="100000"/>
              </a:lnSpc>
              <a:spcBef>
                <a:spcPts val="2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73"/>
          <p:cNvSpPr txBox="1">
            <a:spLocks noGrp="1"/>
          </p:cNvSpPr>
          <p:nvPr>
            <p:ph type="ftr" idx="11"/>
          </p:nvPr>
        </p:nvSpPr>
        <p:spPr>
          <a:xfrm>
            <a:off x="2457449" y="6356350"/>
            <a:ext cx="602932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73"/>
          <p:cNvSpPr txBox="1">
            <a:spLocks noGrp="1"/>
          </p:cNvSpPr>
          <p:nvPr>
            <p:ph type="dt" idx="10"/>
          </p:nvPr>
        </p:nvSpPr>
        <p:spPr>
          <a:xfrm>
            <a:off x="664232" y="6356350"/>
            <a:ext cx="12693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3"/>
          <p:cNvSpPr txBox="1">
            <a:spLocks noGrp="1"/>
          </p:cNvSpPr>
          <p:nvPr>
            <p:ph type="sldNum" idx="12"/>
          </p:nvPr>
        </p:nvSpPr>
        <p:spPr>
          <a:xfrm>
            <a:off x="9009033" y="6356350"/>
            <a:ext cx="1270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extLst>
      <p:ext uri="{BB962C8B-B14F-4D97-AF65-F5344CB8AC3E}">
        <p14:creationId xmlns:p14="http://schemas.microsoft.com/office/powerpoint/2010/main" val="266548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4.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emf"/><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9.png"/><Relationship Id="rId4" Type="http://schemas.openxmlformats.org/officeDocument/2006/relationships/slideLayout" Target="../slideLayouts/slideLayout2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0.pn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4.jp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2024-02-01</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 id="2147483756" r:id="rId6"/>
    <p:sldLayoutId id="2147483758" r:id="rId7"/>
    <p:sldLayoutId id="2147483759" r:id="rId8"/>
    <p:sldLayoutId id="2147483760" r:id="rId9"/>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2024-02-01</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birgitta.persdotter@kau.se"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krplay.screen9.tv/media/q34riJdYR8v81LEiWhn_LQ/metodtraff-2-skillnader-som-uppmarksammats"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1F73036-3C6C-49E8-B91B-FFFE3FEFE775}"/>
              </a:ext>
            </a:extLst>
          </p:cNvPr>
          <p:cNvSpPr>
            <a:spLocks noGrp="1"/>
          </p:cNvSpPr>
          <p:nvPr>
            <p:ph type="title"/>
          </p:nvPr>
        </p:nvSpPr>
        <p:spPr/>
        <p:txBody>
          <a:bodyPr>
            <a:normAutofit/>
          </a:bodyPr>
          <a:lstStyle/>
          <a:p>
            <a:r>
              <a:rPr lang="sv-SE" sz="4400" dirty="0"/>
              <a:t>Metodträff 2</a:t>
            </a:r>
            <a:br>
              <a:rPr lang="sv-SE" sz="5400" dirty="0"/>
            </a:br>
            <a:r>
              <a:rPr lang="sv-SE" sz="2200" dirty="0">
                <a:latin typeface="+mn-lt"/>
              </a:rPr>
              <a:t>Att upptäcka skillnader och reflektera över orsaker</a:t>
            </a:r>
          </a:p>
        </p:txBody>
      </p:sp>
      <p:sp>
        <p:nvSpPr>
          <p:cNvPr id="5" name="Underrubrik 4">
            <a:extLst>
              <a:ext uri="{FF2B5EF4-FFF2-40B4-BE49-F238E27FC236}">
                <a16:creationId xmlns:a16="http://schemas.microsoft.com/office/drawing/2014/main" id="{84FCFD88-CEC9-4B9E-AC3E-B8C61A8FDD47}"/>
              </a:ext>
            </a:extLst>
          </p:cNvPr>
          <p:cNvSpPr>
            <a:spLocks noGrp="1"/>
          </p:cNvSpPr>
          <p:nvPr>
            <p:ph type="subTitle" idx="4294967295"/>
          </p:nvPr>
        </p:nvSpPr>
        <p:spPr>
          <a:xfrm>
            <a:off x="1366577" y="4476244"/>
            <a:ext cx="9144000" cy="1655762"/>
          </a:xfrm>
        </p:spPr>
        <p:txBody>
          <a:bodyPr/>
          <a:lstStyle/>
          <a:p>
            <a:endParaRPr lang="sv-SE" dirty="0"/>
          </a:p>
        </p:txBody>
      </p:sp>
      <p:pic>
        <p:nvPicPr>
          <p:cNvPr id="6" name="Bildobjekt 5">
            <a:extLst>
              <a:ext uri="{FF2B5EF4-FFF2-40B4-BE49-F238E27FC236}">
                <a16:creationId xmlns:a16="http://schemas.microsoft.com/office/drawing/2014/main" id="{4FE2E066-1526-43F2-B818-E1DBDF654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31" y="6132006"/>
            <a:ext cx="510740" cy="576642"/>
          </a:xfrm>
          <a:prstGeom prst="rect">
            <a:avLst/>
          </a:prstGeom>
        </p:spPr>
      </p:pic>
    </p:spTree>
    <p:extLst>
      <p:ext uri="{BB962C8B-B14F-4D97-AF65-F5344CB8AC3E}">
        <p14:creationId xmlns:p14="http://schemas.microsoft.com/office/powerpoint/2010/main" val="2637518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D0DC856-31E2-487A-09B4-C21C6AB2D22C}"/>
              </a:ext>
            </a:extLst>
          </p:cNvPr>
          <p:cNvSpPr>
            <a:spLocks noGrp="1"/>
          </p:cNvSpPr>
          <p:nvPr>
            <p:ph idx="4294967295"/>
          </p:nvPr>
        </p:nvSpPr>
        <p:spPr>
          <a:xfrm>
            <a:off x="492369" y="632366"/>
            <a:ext cx="11034713" cy="6154737"/>
          </a:xfrm>
        </p:spPr>
        <p:txBody>
          <a:bodyPr>
            <a:noAutofit/>
          </a:bodyPr>
          <a:lstStyle/>
          <a:p>
            <a:pPr marL="342900" indent="-342900">
              <a:lnSpc>
                <a:spcPct val="107000"/>
              </a:lnSpc>
              <a:buFont typeface="Arial" panose="020B0604020202020204" pitchFamily="34" charset="0"/>
              <a:buChar char="–"/>
            </a:pPr>
            <a:r>
              <a:rPr lang="sv-SE" sz="2000" dirty="0">
                <a:ea typeface="Calibri" panose="020F0502020204030204" pitchFamily="34" charset="0"/>
                <a:cs typeface="Times New Roman" panose="02020603050405020304" pitchFamily="18" charset="0"/>
              </a:rPr>
              <a:t>Socialsekreterare upplever att det finns </a:t>
            </a:r>
            <a:r>
              <a:rPr lang="sv-SE" sz="2000" dirty="0">
                <a:effectLst/>
                <a:ea typeface="Calibri" panose="020F0502020204030204" pitchFamily="34" charset="0"/>
                <a:cs typeface="Times New Roman" panose="02020603050405020304" pitchFamily="18" charset="0"/>
              </a:rPr>
              <a:t>en risk att fokusera mer på mamman vid utredningssamtal genom att ge mamman fler frågor att besvara. </a:t>
            </a:r>
          </a:p>
          <a:p>
            <a:pPr marL="342900" indent="-342900">
              <a:lnSpc>
                <a:spcPct val="107000"/>
              </a:lnSpc>
              <a:buFont typeface="Arial" panose="020B0604020202020204" pitchFamily="34" charset="0"/>
              <a:buChar char="–"/>
            </a:pPr>
            <a:r>
              <a:rPr lang="sv-SE" sz="2000" dirty="0">
                <a:ea typeface="Calibri" panose="020F0502020204030204" pitchFamily="34" charset="0"/>
                <a:cs typeface="Times New Roman" panose="02020603050405020304" pitchFamily="18" charset="0"/>
              </a:rPr>
              <a:t>Socialsekreterare upplever också att det finns också en risk att man ställer andra frågor till mamman än till pappan, och inte ställer frågor kring mående </a:t>
            </a:r>
            <a:r>
              <a:rPr lang="sv-SE" sz="2000" dirty="0" err="1">
                <a:ea typeface="Calibri" panose="020F0502020204030204" pitchFamily="34" charset="0"/>
                <a:cs typeface="Times New Roman" panose="02020603050405020304" pitchFamily="18" charset="0"/>
              </a:rPr>
              <a:t>etc</a:t>
            </a:r>
            <a:r>
              <a:rPr lang="sv-SE" sz="2000" dirty="0">
                <a:ea typeface="Calibri" panose="020F0502020204030204" pitchFamily="34" charset="0"/>
                <a:cs typeface="Times New Roman" panose="02020603050405020304" pitchFamily="18" charset="0"/>
              </a:rPr>
              <a:t> (mjuka frågor) till pappan. </a:t>
            </a:r>
          </a:p>
          <a:p>
            <a:pPr marL="342900" indent="-342900">
              <a:lnSpc>
                <a:spcPct val="107000"/>
              </a:lnSpc>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Socialsekreterarna upplever att de inte har samma förväntningar på att pappan ska delta eller svara på frågor. </a:t>
            </a:r>
          </a:p>
          <a:p>
            <a:pPr marL="342900" indent="-342900">
              <a:lnSpc>
                <a:spcPct val="107000"/>
              </a:lnSpc>
              <a:buFont typeface="Arial" panose="020B0604020202020204" pitchFamily="34" charset="0"/>
              <a:buChar char="–"/>
            </a:pPr>
            <a:r>
              <a:rPr lang="sv-SE" sz="2000" kern="100" dirty="0">
                <a:effectLst/>
                <a:ea typeface="Calibri" panose="020F0502020204030204" pitchFamily="34" charset="0"/>
                <a:cs typeface="Arial" panose="020B0604020202020204" pitchFamily="34" charset="0"/>
              </a:rPr>
              <a:t>Socialsekreterarna beskriver att när mamman utövat våld mot barn används vanligtvis bedömningsinstrumentet FREDA för att utreda om mamman också är våldsutsatt, vilket inte görs på motsvarande vis för pappor. Denna skillnad kan bero på kunskap om att det finns ett samband mellan förälderns våldsutsatthet och barnets våldsutsatthet och att detta samband är vanligast bland mammor. </a:t>
            </a:r>
          </a:p>
          <a:p>
            <a:pPr marL="342900" indent="-342900">
              <a:lnSpc>
                <a:spcPct val="107000"/>
              </a:lnSpc>
              <a:buFont typeface="Arial" panose="020B0604020202020204" pitchFamily="34" charset="0"/>
              <a:buChar char="–"/>
            </a:pPr>
            <a:r>
              <a:rPr lang="sv-SE" sz="2000" kern="100" dirty="0">
                <a:ea typeface="Calibri" panose="020F0502020204030204" pitchFamily="34" charset="0"/>
                <a:cs typeface="Arial" panose="020B0604020202020204" pitchFamily="34" charset="0"/>
              </a:rPr>
              <a:t>S</a:t>
            </a:r>
            <a:r>
              <a:rPr lang="sv-SE" sz="2000" kern="100" dirty="0">
                <a:effectLst/>
                <a:ea typeface="Calibri" panose="020F0502020204030204" pitchFamily="34" charset="0"/>
                <a:cs typeface="Arial" panose="020B0604020202020204" pitchFamily="34" charset="0"/>
              </a:rPr>
              <a:t>ocialsekreterarna upplever att det finns en risk att man missar pappans eventuella utsatthet och att man oreflekterat tar för givet att pappor inte kan vara utsatta för våld av mammor.  </a:t>
            </a:r>
          </a:p>
          <a:p>
            <a:pPr marL="0" indent="0">
              <a:lnSpc>
                <a:spcPct val="107000"/>
              </a:lnSpc>
              <a:buNone/>
            </a:pPr>
            <a:endParaRPr lang="sv-SE" sz="2000" dirty="0">
              <a:effectLst/>
              <a:ea typeface="Calibri" panose="020F0502020204030204" pitchFamily="34" charset="0"/>
              <a:cs typeface="Times New Roman" panose="02020603050405020304" pitchFamily="18" charset="0"/>
            </a:endParaRPr>
          </a:p>
        </p:txBody>
      </p:sp>
      <p:pic>
        <p:nvPicPr>
          <p:cNvPr id="4" name="Bildobjekt 3">
            <a:extLst>
              <a:ext uri="{FF2B5EF4-FFF2-40B4-BE49-F238E27FC236}">
                <a16:creationId xmlns:a16="http://schemas.microsoft.com/office/drawing/2014/main" id="{8C45A428-0881-40A9-B467-D8153C869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20435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D0DC856-31E2-487A-09B4-C21C6AB2D22C}"/>
              </a:ext>
            </a:extLst>
          </p:cNvPr>
          <p:cNvSpPr>
            <a:spLocks noGrp="1"/>
          </p:cNvSpPr>
          <p:nvPr>
            <p:ph idx="4294967295"/>
          </p:nvPr>
        </p:nvSpPr>
        <p:spPr>
          <a:xfrm>
            <a:off x="492369" y="632366"/>
            <a:ext cx="11034713" cy="6154737"/>
          </a:xfrm>
        </p:spPr>
        <p:txBody>
          <a:bodyPr>
            <a:noAutofit/>
          </a:bodyPr>
          <a:lstStyle/>
          <a:p>
            <a:r>
              <a:rPr lang="sv-SE" sz="2000" kern="100" dirty="0">
                <a:effectLst/>
                <a:ea typeface="Calibri" panose="020F0502020204030204" pitchFamily="34" charset="0"/>
                <a:cs typeface="Arial" panose="020B0604020202020204" pitchFamily="34" charset="0"/>
              </a:rPr>
              <a:t>I våldsärenden upplever socialsekreterarna också att det finns en risk att man sätter högre tilltro till mammans förmåga att skydda barnet vid uppgifter om våld än pappans, vilket kan innebära att man inte ställer samma typ av kontrollfrågor till pappan, alternativt inte ställer frågor till pappan alls, även i ärenden där det framkommit att mamman är våldsutövare.</a:t>
            </a:r>
            <a:r>
              <a:rPr lang="sv-SE" sz="2000" kern="100" dirty="0">
                <a:effectLst/>
                <a:ea typeface="Calibri" panose="020F0502020204030204" pitchFamily="34" charset="0"/>
                <a:cs typeface="Calibri" panose="020F0502020204030204" pitchFamily="34" charset="0"/>
              </a:rPr>
              <a:t>  </a:t>
            </a:r>
            <a:endParaRPr lang="sv-SE" sz="2000" kern="100" dirty="0">
              <a:effectLst/>
              <a:ea typeface="Calibri" panose="020F0502020204030204" pitchFamily="34" charset="0"/>
              <a:cs typeface="Arial" panose="020B0604020202020204" pitchFamily="34" charset="0"/>
            </a:endParaRPr>
          </a:p>
          <a:p>
            <a:r>
              <a:rPr lang="sv-SE" sz="2000" kern="100" dirty="0">
                <a:effectLst/>
                <a:ea typeface="Calibri" panose="020F0502020204030204" pitchFamily="34" charset="0"/>
                <a:cs typeface="Arial" panose="020B0604020202020204" pitchFamily="34" charset="0"/>
              </a:rPr>
              <a:t>Socialsekreterare har också identifierat liknande skillnader i ärenden som rör misstanke om sexuella övergrepp. Socialsekreterarna har kunskap om att män i betydligt större utsträckning än kvinnor begår sexuella övergrepp. De beskriver därför att det finns en risk att man utgår från att alltid det är pappan eller någon annan man som är förövare och förbiser risken att förövaren kan vara mamman eller en annan kvinna. </a:t>
            </a:r>
            <a:endParaRPr lang="sv-SE" sz="2000" dirty="0"/>
          </a:p>
        </p:txBody>
      </p:sp>
      <p:pic>
        <p:nvPicPr>
          <p:cNvPr id="4" name="Bildobjekt 3">
            <a:extLst>
              <a:ext uri="{FF2B5EF4-FFF2-40B4-BE49-F238E27FC236}">
                <a16:creationId xmlns:a16="http://schemas.microsoft.com/office/drawing/2014/main" id="{1534F4EC-5647-46FC-8328-1FE6700D7A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57570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A91D5A-03C3-43D2-B3E6-268C9CC340BE}"/>
              </a:ext>
            </a:extLst>
          </p:cNvPr>
          <p:cNvSpPr>
            <a:spLocks noGrp="1"/>
          </p:cNvSpPr>
          <p:nvPr>
            <p:ph type="title"/>
          </p:nvPr>
        </p:nvSpPr>
        <p:spPr>
          <a:xfrm>
            <a:off x="719499" y="301451"/>
            <a:ext cx="11077266" cy="1663867"/>
          </a:xfrm>
        </p:spPr>
        <p:txBody>
          <a:bodyPr/>
          <a:lstStyle/>
          <a:p>
            <a:r>
              <a:rPr lang="sv-SE" sz="4000" dirty="0"/>
              <a:t>Bedömning av mammas och pappas föräldraförmåga </a:t>
            </a:r>
          </a:p>
        </p:txBody>
      </p:sp>
      <p:sp>
        <p:nvSpPr>
          <p:cNvPr id="3" name="Platshållare för innehåll 2">
            <a:extLst>
              <a:ext uri="{FF2B5EF4-FFF2-40B4-BE49-F238E27FC236}">
                <a16:creationId xmlns:a16="http://schemas.microsoft.com/office/drawing/2014/main" id="{7594B5DC-5B9D-7203-8D8C-C15AFB50C541}"/>
              </a:ext>
            </a:extLst>
          </p:cNvPr>
          <p:cNvSpPr>
            <a:spLocks noGrp="1"/>
          </p:cNvSpPr>
          <p:nvPr>
            <p:ph idx="1"/>
          </p:nvPr>
        </p:nvSpPr>
        <p:spPr>
          <a:xfrm>
            <a:off x="615145" y="1965318"/>
            <a:ext cx="10961710" cy="4724205"/>
          </a:xfrm>
        </p:spPr>
        <p:txBody>
          <a:bodyPr/>
          <a:lstStyle/>
          <a:p>
            <a:pPr marL="30163" indent="0">
              <a:buNone/>
            </a:pPr>
            <a:r>
              <a:rPr lang="sv-SE" sz="2000" kern="100" dirty="0">
                <a:ea typeface="Calibri" panose="020F0502020204030204" pitchFamily="34" charset="0"/>
                <a:cs typeface="Calibri" panose="020F0502020204030204" pitchFamily="34" charset="0"/>
              </a:rPr>
              <a:t>Vid </a:t>
            </a:r>
            <a:r>
              <a:rPr lang="sv-SE" sz="2000" kern="100" dirty="0">
                <a:effectLst/>
                <a:ea typeface="Calibri" panose="020F0502020204030204" pitchFamily="34" charset="0"/>
                <a:cs typeface="Calibri" panose="020F0502020204030204" pitchFamily="34" charset="0"/>
              </a:rPr>
              <a:t>bedömning och inför beslut har socialsekreterare identifierat risken med olika toleransnivå när det kommer till föräldraförmåga beroende på om det är mamman eller pappan</a:t>
            </a:r>
            <a:r>
              <a:rPr lang="sv-SE" sz="2000" kern="100" dirty="0">
                <a:ea typeface="Calibri" panose="020F0502020204030204" pitchFamily="34" charset="0"/>
                <a:cs typeface="Calibri" panose="020F0502020204030204" pitchFamily="34" charset="0"/>
              </a:rPr>
              <a:t>: </a:t>
            </a:r>
            <a:endParaRPr lang="sv-SE" sz="2000" kern="100" dirty="0">
              <a:effectLst/>
              <a:ea typeface="Calibri" panose="020F0502020204030204" pitchFamily="34" charset="0"/>
              <a:cs typeface="Calibri" panose="020F0502020204030204" pitchFamily="34" charset="0"/>
            </a:endParaRPr>
          </a:p>
          <a:p>
            <a:pPr>
              <a:buFont typeface="Wingdings" panose="05000000000000000000" pitchFamily="2" charset="2"/>
              <a:buChar char="§"/>
            </a:pPr>
            <a:r>
              <a:rPr lang="sv-SE" sz="2000" kern="100" dirty="0">
                <a:ea typeface="Calibri" panose="020F0502020204030204" pitchFamily="34" charset="0"/>
                <a:cs typeface="Calibri" panose="020F0502020204030204" pitchFamily="34" charset="0"/>
              </a:rPr>
              <a:t>g</a:t>
            </a:r>
            <a:r>
              <a:rPr lang="sv-SE" sz="2000" kern="100" dirty="0">
                <a:effectLst/>
                <a:ea typeface="Calibri" panose="020F0502020204030204" pitchFamily="34" charset="0"/>
                <a:cs typeface="Calibri" panose="020F0502020204030204" pitchFamily="34" charset="0"/>
              </a:rPr>
              <a:t>enom att reagera starkare och tidigare när mamman brister i omsorgen av barnet, än om pappan gör det. </a:t>
            </a:r>
          </a:p>
          <a:p>
            <a:pPr>
              <a:buFont typeface="Wingdings" panose="05000000000000000000" pitchFamily="2" charset="2"/>
              <a:buChar char="§"/>
            </a:pPr>
            <a:r>
              <a:rPr lang="sv-SE" sz="2000" kern="100" dirty="0">
                <a:effectLst/>
                <a:ea typeface="Calibri" panose="020F0502020204030204" pitchFamily="34" charset="0"/>
                <a:cs typeface="Calibri" panose="020F0502020204030204" pitchFamily="34" charset="0"/>
              </a:rPr>
              <a:t>att mammans beskrivning av hemsituationen görs viktigare än pappans. Likaså görs familjehemsmammans beskrivning av hemsituationen viktigare än familjehemspappans. </a:t>
            </a:r>
          </a:p>
          <a:p>
            <a:pPr>
              <a:buFont typeface="Wingdings" panose="05000000000000000000" pitchFamily="2" charset="2"/>
              <a:buChar char="§"/>
            </a:pPr>
            <a:r>
              <a:rPr lang="sv-SE" sz="2000" kern="100" dirty="0">
                <a:effectLst/>
                <a:ea typeface="Calibri" panose="020F0502020204030204" pitchFamily="34" charset="0"/>
                <a:cs typeface="Calibri" panose="020F0502020204030204" pitchFamily="34" charset="0"/>
              </a:rPr>
              <a:t>att språkbruket skiljer sig i dokumentationen beroende på kön. </a:t>
            </a:r>
          </a:p>
          <a:p>
            <a:pPr marL="30163" indent="0">
              <a:buNone/>
            </a:pPr>
            <a:endParaRPr lang="sv-SE" sz="2000" kern="100" dirty="0">
              <a:effectLst/>
              <a:ea typeface="Calibri" panose="020F0502020204030204" pitchFamily="34" charset="0"/>
              <a:cs typeface="Calibri" panose="020F0502020204030204" pitchFamily="34" charset="0"/>
            </a:endParaRPr>
          </a:p>
          <a:p>
            <a:pPr marL="0" indent="0">
              <a:buNone/>
            </a:pPr>
            <a:endParaRPr lang="sv-SE" dirty="0"/>
          </a:p>
        </p:txBody>
      </p:sp>
      <p:pic>
        <p:nvPicPr>
          <p:cNvPr id="4" name="Bildobjekt 3">
            <a:extLst>
              <a:ext uri="{FF2B5EF4-FFF2-40B4-BE49-F238E27FC236}">
                <a16:creationId xmlns:a16="http://schemas.microsoft.com/office/drawing/2014/main" id="{602D7067-AF53-4994-BE48-88B3FC826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123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83375BD-6FD2-7495-42EF-6252FF3BBC6F}"/>
              </a:ext>
            </a:extLst>
          </p:cNvPr>
          <p:cNvSpPr>
            <a:spLocks noGrp="1"/>
          </p:cNvSpPr>
          <p:nvPr>
            <p:ph idx="1"/>
          </p:nvPr>
        </p:nvSpPr>
        <p:spPr>
          <a:xfrm>
            <a:off x="664232" y="211015"/>
            <a:ext cx="10921517" cy="6022786"/>
          </a:xfrm>
        </p:spPr>
        <p:txBody>
          <a:bodyPr/>
          <a:lstStyle/>
          <a:p>
            <a:pPr marL="342900" indent="-342900">
              <a:lnSpc>
                <a:spcPct val="107000"/>
              </a:lnSpc>
              <a:spcAft>
                <a:spcPts val="800"/>
              </a:spcAft>
              <a:buFont typeface="Arial" panose="020B0604020202020204" pitchFamily="34" charset="0"/>
              <a:buChar char="–"/>
            </a:pPr>
            <a:endParaRPr lang="sv-SE" sz="2000" kern="100" dirty="0">
              <a:effectLst/>
              <a:ea typeface="Calibri" panose="020F0502020204030204" pitchFamily="34"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sv-SE" sz="2000" kern="100" dirty="0">
                <a:ea typeface="Calibri" panose="020F0502020204030204" pitchFamily="34" charset="0"/>
                <a:cs typeface="Calibri" panose="020F0502020204030204" pitchFamily="34" charset="0"/>
              </a:rPr>
              <a:t>Socialsekreterare upplever att de reagerar starkare om mamman brister i omsorgen än om pappan gör det. Detta utifrån föreställningen att det är mamman som är den primära omsorgsgivaren. </a:t>
            </a:r>
          </a:p>
          <a:p>
            <a:pPr marL="342900" indent="-342900">
              <a:lnSpc>
                <a:spcPct val="107000"/>
              </a:lnSpc>
              <a:spcAft>
                <a:spcPts val="800"/>
              </a:spcAft>
              <a:buFont typeface="Arial" panose="020B0604020202020204" pitchFamily="34" charset="0"/>
              <a:buChar char="–"/>
            </a:pPr>
            <a:r>
              <a:rPr lang="sv-SE" sz="2000" kern="100" dirty="0">
                <a:ea typeface="Calibri" panose="020F0502020204030204" pitchFamily="34" charset="0"/>
                <a:cs typeface="Calibri" panose="020F0502020204030204" pitchFamily="34" charset="0"/>
              </a:rPr>
              <a:t>Socialsekreterare upplever att bedömningsarbetet främst utgår ifrån mammans berättelse av hemsituationen och barnet. Pappan kommer sällan till tals, och om han kommer till tals, så värderas inte hans berättelse lika högt som mammans. </a:t>
            </a:r>
            <a:r>
              <a:rPr lang="sv-SE" sz="2000" kern="100" dirty="0">
                <a:effectLst/>
                <a:ea typeface="Calibri" panose="020F0502020204030204" pitchFamily="34" charset="0"/>
                <a:cs typeface="Calibri" panose="020F0502020204030204" pitchFamily="34" charset="0"/>
              </a:rPr>
              <a:t>I familjehemsärenden har socialsekreterar</a:t>
            </a:r>
            <a:r>
              <a:rPr lang="sv-SE" sz="2000" kern="100" dirty="0">
                <a:ea typeface="Calibri" panose="020F0502020204030204" pitchFamily="34" charset="0"/>
                <a:cs typeface="Calibri" panose="020F0502020204030204" pitchFamily="34" charset="0"/>
              </a:rPr>
              <a:t>e uppmärksammat motsvarande skillnader vid uppföljning av placeringar. </a:t>
            </a:r>
            <a:r>
              <a:rPr lang="sv-SE" sz="2000" kern="100" dirty="0">
                <a:effectLst/>
                <a:ea typeface="Calibri" panose="020F0502020204030204" pitchFamily="34" charset="0"/>
                <a:cs typeface="Calibri" panose="020F0502020204030204" pitchFamily="34" charset="0"/>
              </a:rPr>
              <a:t>Detta kan innebära att man missar tecken på risk för sammanbrott, och att man inte på ett likvärdigt sätt fångar upp barnets upplevelser av familjehemsmamman och familjehemspappan.</a:t>
            </a:r>
            <a:endParaRPr lang="sv-SE" sz="2000" kern="100" dirty="0">
              <a:effectLst/>
              <a:ea typeface="Calibri" panose="020F0502020204030204" pitchFamily="34"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sv-SE" sz="2000" dirty="0">
                <a:ea typeface="Calibri" panose="020F0502020204030204" pitchFamily="34" charset="0"/>
                <a:cs typeface="Times New Roman" panose="02020603050405020304" pitchFamily="18" charset="0"/>
              </a:rPr>
              <a:t>Socialsekreterare beskriver att språkbruket kan skilja sig i dokumentationen beroende på om det är mamman eller pappan som dokumentationen handlar om. Det finns en risk att i dokumentationen använda värderande begrepp som ”hysterisk” om en mamma, medan en pappa ofta beskrivs som förövare. </a:t>
            </a:r>
          </a:p>
          <a:p>
            <a:pPr marL="0" lvl="0" indent="0">
              <a:lnSpc>
                <a:spcPct val="107000"/>
              </a:lnSpc>
              <a:spcAft>
                <a:spcPts val="800"/>
              </a:spcAft>
              <a:buNone/>
            </a:pPr>
            <a:endParaRPr lang="sv-SE" sz="2000" i="1" dirty="0">
              <a:effectLst/>
              <a:ea typeface="Calibri" panose="020F0502020204030204" pitchFamily="34" charset="0"/>
              <a:cs typeface="Times New Roman" panose="02020603050405020304" pitchFamily="18" charset="0"/>
            </a:endParaRPr>
          </a:p>
          <a:p>
            <a:pPr marL="0" lvl="0" indent="0">
              <a:lnSpc>
                <a:spcPct val="107000"/>
              </a:lnSpc>
              <a:buNone/>
            </a:pPr>
            <a:endParaRPr lang="sv-SE" sz="2000" i="1" dirty="0">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76E99C5C-AECA-45CD-8535-E6B1B8A93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65726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E9971-FD99-DD40-418F-4B5F3F130C65}"/>
              </a:ext>
            </a:extLst>
          </p:cNvPr>
          <p:cNvSpPr>
            <a:spLocks noGrp="1"/>
          </p:cNvSpPr>
          <p:nvPr>
            <p:ph type="title"/>
          </p:nvPr>
        </p:nvSpPr>
        <p:spPr>
          <a:xfrm>
            <a:off x="664232" y="532958"/>
            <a:ext cx="9609825" cy="1231392"/>
          </a:xfrm>
        </p:spPr>
        <p:txBody>
          <a:bodyPr>
            <a:normAutofit fontScale="90000"/>
          </a:bodyPr>
          <a:lstStyle/>
          <a:p>
            <a:r>
              <a:rPr lang="sv-SE" kern="100" dirty="0">
                <a:effectLst/>
                <a:ea typeface="Yu Gothic Light" panose="020B0300000000000000" pitchFamily="34" charset="-128"/>
                <a:cs typeface="Times New Roman" panose="02020603050405020304" pitchFamily="18" charset="0"/>
              </a:rPr>
              <a:t>Motivationsarbetet och förväntningar på förändring</a:t>
            </a:r>
            <a:br>
              <a:rPr lang="sv-SE" sz="1800" b="1" kern="100" dirty="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7ED7C3BF-CBA7-6B68-EB72-E612A0E745FF}"/>
              </a:ext>
            </a:extLst>
          </p:cNvPr>
          <p:cNvSpPr>
            <a:spLocks noGrp="1"/>
          </p:cNvSpPr>
          <p:nvPr>
            <p:ph idx="1"/>
          </p:nvPr>
        </p:nvSpPr>
        <p:spPr>
          <a:xfrm>
            <a:off x="664232" y="2193752"/>
            <a:ext cx="9609825" cy="3738598"/>
          </a:xfrm>
        </p:spPr>
        <p:txBody>
          <a:bodyPr>
            <a:normAutofit fontScale="92500" lnSpcReduction="10000"/>
          </a:bodyPr>
          <a:lstStyle/>
          <a:p>
            <a:pPr marL="30163" indent="0">
              <a:buNone/>
            </a:pPr>
            <a:r>
              <a:rPr lang="sv-SE" sz="2000" kern="100" dirty="0">
                <a:ea typeface="Calibri" panose="020F0502020204030204" pitchFamily="34" charset="0"/>
                <a:cs typeface="Calibri" panose="020F0502020204030204" pitchFamily="34" charset="0"/>
              </a:rPr>
              <a:t>Vid </a:t>
            </a:r>
            <a:r>
              <a:rPr lang="sv-SE" sz="2000" kern="100" dirty="0">
                <a:effectLst/>
                <a:ea typeface="Calibri" panose="020F0502020204030204" pitchFamily="34" charset="0"/>
                <a:cs typeface="Calibri" panose="020F0502020204030204" pitchFamily="34" charset="0"/>
              </a:rPr>
              <a:t>motivationsarbete och i förväntningar på förändring ser socialsekreterare att det finns en risk att: </a:t>
            </a:r>
            <a:endParaRPr lang="sv-SE" sz="2000" dirty="0"/>
          </a:p>
          <a:p>
            <a:pPr>
              <a:buFont typeface="Wingdings" panose="05000000000000000000" pitchFamily="2" charset="2"/>
              <a:buChar char="§"/>
            </a:pPr>
            <a:r>
              <a:rPr lang="sv-SE" sz="2000" dirty="0"/>
              <a:t>man tolkar mammans våld som uppfostrings- eller situationsbundet våld medan pappans våld omedvetet uppfattas som systematiskt. Detta innebär att man ofta agerar snabbare om det är pappan som utövar våld än om det är mamman. </a:t>
            </a:r>
          </a:p>
          <a:p>
            <a:pPr>
              <a:buFont typeface="Wingdings" panose="05000000000000000000" pitchFamily="2" charset="2"/>
              <a:buChar char="§"/>
            </a:pPr>
            <a:r>
              <a:rPr lang="sv-SE" sz="2000" dirty="0"/>
              <a:t>man utgår ifrån att mamman både är förövare och offer i en hedersrelaterad kontext medan pappan enbart ses som förövare, vilket kan påverka valet av insats. </a:t>
            </a:r>
          </a:p>
          <a:p>
            <a:pPr>
              <a:buFont typeface="Wingdings" panose="05000000000000000000" pitchFamily="2" charset="2"/>
              <a:buChar char="§"/>
            </a:pPr>
            <a:r>
              <a:rPr lang="sv-SE" sz="2000" dirty="0"/>
              <a:t>i ärenden som rör vårdens upphörande </a:t>
            </a:r>
            <a:r>
              <a:rPr lang="sv-SE" sz="2000" kern="100" dirty="0">
                <a:effectLst/>
                <a:ea typeface="Calibri" panose="020F0502020204030204" pitchFamily="34" charset="0"/>
                <a:cs typeface="Calibri" panose="020F0502020204030204" pitchFamily="34" charset="0"/>
              </a:rPr>
              <a:t>ställa </a:t>
            </a:r>
            <a:r>
              <a:rPr lang="sv-SE" sz="2000" kern="100" dirty="0">
                <a:effectLst/>
                <a:ea typeface="Calibri" panose="020F0502020204030204" pitchFamily="34" charset="0"/>
                <a:cs typeface="Times New Roman" panose="02020603050405020304" pitchFamily="18" charset="0"/>
              </a:rPr>
              <a:t>högre krav på pappans föräldraförmåga</a:t>
            </a:r>
            <a:r>
              <a:rPr lang="sv-SE" sz="2000" kern="100" dirty="0">
                <a:ea typeface="Calibri" panose="020F0502020204030204" pitchFamily="34" charset="0"/>
                <a:cs typeface="Times New Roman" panose="02020603050405020304" pitchFamily="18" charset="0"/>
              </a:rPr>
              <a:t> än på mammans.</a:t>
            </a:r>
          </a:p>
          <a:p>
            <a:pPr>
              <a:buFont typeface="Wingdings" panose="05000000000000000000" pitchFamily="2" charset="2"/>
              <a:buChar char="§"/>
            </a:pPr>
            <a:r>
              <a:rPr lang="sv-SE" sz="2000" kern="100" dirty="0">
                <a:ea typeface="Calibri" panose="020F0502020204030204" pitchFamily="34" charset="0"/>
                <a:cs typeface="Times New Roman" panose="02020603050405020304" pitchFamily="18" charset="0"/>
              </a:rPr>
              <a:t>man arbetar längre med mammor än med pappor i insatser . </a:t>
            </a:r>
          </a:p>
          <a:p>
            <a:pPr>
              <a:buFont typeface="Wingdings" panose="05000000000000000000" pitchFamily="2" charset="2"/>
              <a:buChar char="§"/>
            </a:pPr>
            <a:endParaRPr lang="sv-SE" sz="2000" dirty="0"/>
          </a:p>
        </p:txBody>
      </p:sp>
      <p:pic>
        <p:nvPicPr>
          <p:cNvPr id="4" name="Bildobjekt 3">
            <a:extLst>
              <a:ext uri="{FF2B5EF4-FFF2-40B4-BE49-F238E27FC236}">
                <a16:creationId xmlns:a16="http://schemas.microsoft.com/office/drawing/2014/main" id="{66C77FB0-6CEB-4954-9251-13229F021D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907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D0DC856-31E2-487A-09B4-C21C6AB2D22C}"/>
              </a:ext>
            </a:extLst>
          </p:cNvPr>
          <p:cNvSpPr>
            <a:spLocks noGrp="1"/>
          </p:cNvSpPr>
          <p:nvPr>
            <p:ph idx="4294967295"/>
          </p:nvPr>
        </p:nvSpPr>
        <p:spPr>
          <a:xfrm>
            <a:off x="288053" y="521835"/>
            <a:ext cx="11615894" cy="6210561"/>
          </a:xfrm>
        </p:spPr>
        <p:txBody>
          <a:bodyPr>
            <a:noAutofit/>
          </a:bodyPr>
          <a:lstStyle/>
          <a:p>
            <a:r>
              <a:rPr lang="sv-SE" sz="2000" kern="100" dirty="0">
                <a:effectLst/>
                <a:ea typeface="Calibri" panose="020F0502020204030204" pitchFamily="34" charset="0"/>
                <a:cs typeface="Calibri" panose="020F0502020204030204" pitchFamily="34" charset="0"/>
              </a:rPr>
              <a:t>När det gäller beslut om insatser upplever socialsekreterare att man bemöter mammor och pappor som har utövat våld mot barnet på olika sätt, och agerar snabbare om det är pappan som utövar våld än om det är mamman. Detta kan i sig vara helt relevant eftersom pappors våld mot barn och mot en partner ofta är kraftigare än mammans våld. Samtidigt upplever socialsekreterarna att det finns en risk i att de inte baserar sina beslut om insatser på faktiska frågor om våldets omfattning, allvarlighet och orsak. De upplever att det därför finns risk att man tolkar mammans våld som uppfostrings- eller situationsbundet våld medan pappans våld, oreflekterat uppfattas som systematiskt.  </a:t>
            </a:r>
          </a:p>
          <a:p>
            <a:r>
              <a:rPr lang="sv-SE" sz="2000" kern="100" dirty="0">
                <a:ea typeface="Calibri" panose="020F0502020204030204" pitchFamily="34" charset="0"/>
                <a:cs typeface="Calibri" panose="020F0502020204030204" pitchFamily="34" charset="0"/>
              </a:rPr>
              <a:t>P</a:t>
            </a:r>
            <a:r>
              <a:rPr lang="sv-SE" sz="2000" kern="100" dirty="0">
                <a:effectLst/>
                <a:ea typeface="Calibri" panose="020F0502020204030204" pitchFamily="34" charset="0"/>
                <a:cs typeface="Calibri" panose="020F0502020204030204" pitchFamily="34" charset="0"/>
              </a:rPr>
              <a:t>å motsvarande vis upplever socialsekreterarna att det finns en risk i hur man ser på våldsutövande mammor och pappor i en hedersrelaterad kontext, där det upplevs mer självklart att se mamman som både utövare och offer, medan pappan enbart ses som utövare. Detta i sig kan påverka val av insats genom att våldsutövande mammor både får insatser i ett tidigare skede och under en längre tid medan motivationsarbetet med våldsutövande pappor inte ges samma utrymme.  </a:t>
            </a:r>
          </a:p>
          <a:p>
            <a:pPr marL="30163" indent="0">
              <a:buNone/>
            </a:pPr>
            <a:endParaRPr lang="sv-SE" sz="2400" kern="100" dirty="0">
              <a:effectLst/>
              <a:latin typeface="+mj-lt"/>
              <a:ea typeface="Calibri" panose="020F0502020204030204" pitchFamily="34" charset="0"/>
              <a:cs typeface="Arial" panose="020B0604020202020204" pitchFamily="34" charset="0"/>
            </a:endParaRPr>
          </a:p>
          <a:p>
            <a:endParaRPr lang="sv-SE" sz="2400" dirty="0">
              <a:latin typeface="+mj-lt"/>
            </a:endParaRPr>
          </a:p>
        </p:txBody>
      </p:sp>
      <p:pic>
        <p:nvPicPr>
          <p:cNvPr id="4" name="Bildobjekt 3">
            <a:extLst>
              <a:ext uri="{FF2B5EF4-FFF2-40B4-BE49-F238E27FC236}">
                <a16:creationId xmlns:a16="http://schemas.microsoft.com/office/drawing/2014/main" id="{726BD207-FE46-49C8-8177-CB6A9D522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86906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3D0DC856-31E2-487A-09B4-C21C6AB2D22C}"/>
              </a:ext>
            </a:extLst>
          </p:cNvPr>
          <p:cNvSpPr>
            <a:spLocks noGrp="1"/>
          </p:cNvSpPr>
          <p:nvPr>
            <p:ph idx="4294967295"/>
          </p:nvPr>
        </p:nvSpPr>
        <p:spPr>
          <a:xfrm>
            <a:off x="288053" y="471593"/>
            <a:ext cx="11615894" cy="6210561"/>
          </a:xfrm>
        </p:spPr>
        <p:txBody>
          <a:bodyPr>
            <a:noAutofit/>
          </a:bodyPr>
          <a:lstStyle/>
          <a:p>
            <a:r>
              <a:rPr lang="sv-SE" sz="2000" kern="100" dirty="0">
                <a:effectLst/>
                <a:ea typeface="Calibri" panose="020F0502020204030204" pitchFamily="34" charset="0"/>
                <a:cs typeface="Calibri" panose="020F0502020204030204" pitchFamily="34" charset="0"/>
              </a:rPr>
              <a:t>Socialsekreterarna har identifierat risker vid föräldrars begäran om vårdens upphörande när barn är placerade i familjehemsvård. Socialsekreterarna upplever att det i dessa fall finns en risk att socialsekreterare gör olika bedömningar och ställer </a:t>
            </a:r>
            <a:r>
              <a:rPr lang="sv-SE" sz="2000" kern="100" dirty="0">
                <a:effectLst/>
                <a:ea typeface="Calibri" panose="020F0502020204030204" pitchFamily="34" charset="0"/>
                <a:cs typeface="Times New Roman" panose="02020603050405020304" pitchFamily="18" charset="0"/>
              </a:rPr>
              <a:t>högre krav på pappan föräldraförmåga. </a:t>
            </a:r>
            <a:r>
              <a:rPr lang="sv-SE" sz="2000" kern="100" dirty="0">
                <a:ea typeface="Calibri" panose="020F0502020204030204" pitchFamily="34" charset="0"/>
                <a:cs typeface="Times New Roman" panose="02020603050405020304" pitchFamily="18" charset="0"/>
              </a:rPr>
              <a:t>Pappor be</a:t>
            </a:r>
            <a:r>
              <a:rPr lang="sv-SE" sz="2000" kern="100" dirty="0">
                <a:effectLst/>
                <a:ea typeface="Calibri" panose="020F0502020204030204" pitchFamily="34" charset="0"/>
                <a:cs typeface="Times New Roman" panose="02020603050405020304" pitchFamily="18" charset="0"/>
              </a:rPr>
              <a:t>höver bevisa mer att de kan ta hand om ett barn medan det finns en föreställning om att mamman har större förmåg</a:t>
            </a:r>
            <a:r>
              <a:rPr lang="sv-SE" sz="2000" kern="100" dirty="0">
                <a:ea typeface="Calibri" panose="020F0502020204030204" pitchFamily="34" charset="0"/>
                <a:cs typeface="Times New Roman" panose="02020603050405020304" pitchFamily="18" charset="0"/>
              </a:rPr>
              <a:t>a till förändring. </a:t>
            </a:r>
            <a:endParaRPr lang="sv-SE" sz="2000" dirty="0"/>
          </a:p>
          <a:p>
            <a:r>
              <a:rPr lang="sv-SE" sz="2000" dirty="0">
                <a:effectLst/>
                <a:ea typeface="Calibri" panose="020F0502020204030204" pitchFamily="34" charset="0"/>
                <a:cs typeface="Times New Roman" panose="02020603050405020304" pitchFamily="18" charset="0"/>
              </a:rPr>
              <a:t>Socialsekreterare upplever att det finns en risk att </a:t>
            </a:r>
            <a:r>
              <a:rPr lang="sv-SE" sz="2000" dirty="0">
                <a:ea typeface="Calibri" panose="020F0502020204030204" pitchFamily="34" charset="0"/>
                <a:cs typeface="Times New Roman" panose="02020603050405020304" pitchFamily="18" charset="0"/>
              </a:rPr>
              <a:t>man </a:t>
            </a:r>
            <a:r>
              <a:rPr lang="sv-SE" sz="2000" dirty="0">
                <a:effectLst/>
                <a:ea typeface="Calibri" panose="020F0502020204030204" pitchFamily="34" charset="0"/>
                <a:cs typeface="Times New Roman" panose="02020603050405020304" pitchFamily="18" charset="0"/>
              </a:rPr>
              <a:t>jobbar mer och längre med mammor, både i insats och placeringar eftersom barnen förväntas ha en bättre relation till sin mamma än till sin pappa. </a:t>
            </a:r>
          </a:p>
          <a:p>
            <a:endParaRPr lang="sv-SE" sz="2000" dirty="0">
              <a:effectLst/>
              <a:ea typeface="Calibri" panose="020F0502020204030204" pitchFamily="34" charset="0"/>
              <a:cs typeface="Times New Roman" panose="02020603050405020304" pitchFamily="18" charset="0"/>
            </a:endParaRPr>
          </a:p>
          <a:p>
            <a:endParaRPr lang="sv-SE" sz="2400" kern="100" dirty="0">
              <a:effectLst/>
              <a:latin typeface="+mj-lt"/>
              <a:ea typeface="Calibri" panose="020F0502020204030204" pitchFamily="34" charset="0"/>
              <a:cs typeface="Arial" panose="020B0604020202020204" pitchFamily="34" charset="0"/>
            </a:endParaRPr>
          </a:p>
          <a:p>
            <a:endParaRPr lang="sv-SE" sz="2400" dirty="0">
              <a:latin typeface="+mj-lt"/>
            </a:endParaRPr>
          </a:p>
        </p:txBody>
      </p:sp>
      <p:pic>
        <p:nvPicPr>
          <p:cNvPr id="4" name="Bildobjekt 3">
            <a:extLst>
              <a:ext uri="{FF2B5EF4-FFF2-40B4-BE49-F238E27FC236}">
                <a16:creationId xmlns:a16="http://schemas.microsoft.com/office/drawing/2014/main" id="{5882350F-489D-4F16-BA9C-549C865A2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0896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796CA9-ACBC-D4E9-9685-61AB576C6EC9}"/>
              </a:ext>
            </a:extLst>
          </p:cNvPr>
          <p:cNvSpPr>
            <a:spLocks noGrp="1"/>
          </p:cNvSpPr>
          <p:nvPr>
            <p:ph type="title"/>
          </p:nvPr>
        </p:nvSpPr>
        <p:spPr/>
        <p:txBody>
          <a:bodyPr>
            <a:normAutofit/>
          </a:bodyPr>
          <a:lstStyle/>
          <a:p>
            <a:r>
              <a:rPr lang="sv-SE" sz="4000" dirty="0"/>
              <a:t>Skillnader i relation till </a:t>
            </a:r>
            <a:br>
              <a:rPr lang="sv-SE" sz="4000" dirty="0"/>
            </a:br>
            <a:r>
              <a:rPr lang="sv-SE" sz="4000" dirty="0"/>
              <a:t>flickor och pojkar</a:t>
            </a:r>
          </a:p>
        </p:txBody>
      </p:sp>
      <p:pic>
        <p:nvPicPr>
          <p:cNvPr id="3" name="Bildobjekt 2">
            <a:extLst>
              <a:ext uri="{FF2B5EF4-FFF2-40B4-BE49-F238E27FC236}">
                <a16:creationId xmlns:a16="http://schemas.microsoft.com/office/drawing/2014/main" id="{11A52AD5-2B46-4C97-96F3-9D4BC6ADD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310755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AAD34E-CC60-4A33-9607-7D3A944A9759}"/>
              </a:ext>
            </a:extLst>
          </p:cNvPr>
          <p:cNvSpPr>
            <a:spLocks noGrp="1"/>
          </p:cNvSpPr>
          <p:nvPr>
            <p:ph type="title"/>
          </p:nvPr>
        </p:nvSpPr>
        <p:spPr>
          <a:xfrm>
            <a:off x="744620" y="462224"/>
            <a:ext cx="11162677" cy="1251884"/>
          </a:xfrm>
        </p:spPr>
        <p:txBody>
          <a:bodyPr/>
          <a:lstStyle/>
          <a:p>
            <a:r>
              <a:rPr lang="sv-SE" sz="4000" dirty="0"/>
              <a:t>Planering av samtal och vilka frågor som ställs vid informationsinhämtning</a:t>
            </a:r>
          </a:p>
        </p:txBody>
      </p:sp>
      <p:sp>
        <p:nvSpPr>
          <p:cNvPr id="3" name="Platshållare för innehåll 2">
            <a:extLst>
              <a:ext uri="{FF2B5EF4-FFF2-40B4-BE49-F238E27FC236}">
                <a16:creationId xmlns:a16="http://schemas.microsoft.com/office/drawing/2014/main" id="{BE0182B3-A80F-4ADB-B209-F5920B672A0C}"/>
              </a:ext>
            </a:extLst>
          </p:cNvPr>
          <p:cNvSpPr>
            <a:spLocks noGrp="1"/>
          </p:cNvSpPr>
          <p:nvPr>
            <p:ph idx="1"/>
          </p:nvPr>
        </p:nvSpPr>
        <p:spPr>
          <a:xfrm>
            <a:off x="664233" y="1946085"/>
            <a:ext cx="10702761" cy="4063694"/>
          </a:xfrm>
        </p:spPr>
        <p:txBody>
          <a:bodyPr vert="horz" lIns="91440" tIns="45720" rIns="91440" bIns="45720" rtlCol="0" anchor="t">
            <a:normAutofit/>
          </a:bodyPr>
          <a:lstStyle/>
          <a:p>
            <a:pPr marL="30163" indent="0">
              <a:buNone/>
            </a:pPr>
            <a:r>
              <a:rPr lang="sv-SE" sz="2000" kern="100" dirty="0">
                <a:ea typeface="Calibri" panose="020F0502020204030204" pitchFamily="34" charset="0"/>
                <a:cs typeface="Calibri" panose="020F0502020204030204" pitchFamily="34" charset="0"/>
              </a:rPr>
              <a:t>Vid </a:t>
            </a:r>
            <a:r>
              <a:rPr lang="sv-SE" sz="2000" kern="100" dirty="0">
                <a:effectLst/>
                <a:ea typeface="Calibri" panose="020F0502020204030204" pitchFamily="34" charset="0"/>
                <a:cs typeface="Calibri" panose="020F0502020204030204" pitchFamily="34" charset="0"/>
              </a:rPr>
              <a:t>planering av samtal och </a:t>
            </a:r>
            <a:r>
              <a:rPr lang="sv-SE" sz="2000" kern="100" dirty="0">
                <a:ea typeface="Calibri" panose="020F0502020204030204" pitchFamily="34" charset="0"/>
                <a:cs typeface="Calibri" panose="020F0502020204030204" pitchFamily="34" charset="0"/>
              </a:rPr>
              <a:t>informationsinhämtning s</a:t>
            </a:r>
            <a:r>
              <a:rPr lang="sv-SE" sz="2000" kern="100" dirty="0">
                <a:effectLst/>
                <a:ea typeface="Calibri" panose="020F0502020204030204" pitchFamily="34" charset="0"/>
                <a:cs typeface="Calibri" panose="020F0502020204030204" pitchFamily="34" charset="0"/>
              </a:rPr>
              <a:t>er socialsekreterare att det finns en risk att: </a:t>
            </a:r>
            <a:endParaRPr lang="sv-SE" sz="2000" dirty="0"/>
          </a:p>
          <a:p>
            <a:pPr>
              <a:buFont typeface="Wingdings" panose="05000000000000000000" pitchFamily="2" charset="2"/>
              <a:buChar char="§"/>
            </a:pPr>
            <a:r>
              <a:rPr lang="sv-SE" sz="2000" kern="100" dirty="0">
                <a:ea typeface="Calibri" panose="020F0502020204030204" pitchFamily="34" charset="0"/>
                <a:cs typeface="Arial"/>
              </a:rPr>
              <a:t>de har olika förväntningar på flickors och pojkars delaktighet. </a:t>
            </a:r>
            <a:endParaRPr lang="sv-SE" sz="2000" kern="100" dirty="0">
              <a:ea typeface="Calibri" panose="020F0502020204030204" pitchFamily="34" charset="0"/>
              <a:cs typeface="Arial" panose="020B0604020202020204" pitchFamily="34" charset="0"/>
            </a:endParaRPr>
          </a:p>
          <a:p>
            <a:pPr>
              <a:buFont typeface="Wingdings" panose="05000000000000000000" pitchFamily="2" charset="2"/>
              <a:buChar char="§"/>
            </a:pPr>
            <a:r>
              <a:rPr lang="sv-SE" sz="2000" kern="100" dirty="0">
                <a:ea typeface="Calibri" panose="020F0502020204030204" pitchFamily="34" charset="0"/>
                <a:cs typeface="Arial"/>
              </a:rPr>
              <a:t>de har lättare att få bra kontakt med flickor än med pojkar, vilket kan påverka antalet utredningssamtal.</a:t>
            </a:r>
          </a:p>
          <a:p>
            <a:pPr>
              <a:buFont typeface="Wingdings" panose="05000000000000000000" pitchFamily="2" charset="2"/>
              <a:buChar char="§"/>
            </a:pPr>
            <a:r>
              <a:rPr lang="sv-SE" sz="2000" kern="100" dirty="0">
                <a:effectLst/>
                <a:ea typeface="Calibri" panose="020F0502020204030204" pitchFamily="34" charset="0"/>
                <a:cs typeface="Arial"/>
              </a:rPr>
              <a:t>de vid liknande problematik ställer olika frågor till flickor och pojkar, och sällan ställer frågor om känslor och mående eller frågor om sexuell utsatthet till pojkar.</a:t>
            </a:r>
          </a:p>
          <a:p>
            <a:pPr>
              <a:buFont typeface="Wingdings" panose="05000000000000000000" pitchFamily="2" charset="2"/>
              <a:buChar char="§"/>
            </a:pPr>
            <a:r>
              <a:rPr lang="sv-SE" sz="2000" kern="100" dirty="0">
                <a:ea typeface="Calibri" panose="020F0502020204030204" pitchFamily="34" charset="0"/>
                <a:cs typeface="Arial"/>
              </a:rPr>
              <a:t>de i ärenden som rör hedersrelaterat</a:t>
            </a:r>
            <a:r>
              <a:rPr lang="sv-SE" sz="2000" kern="100" dirty="0">
                <a:solidFill>
                  <a:srgbClr val="FF0000"/>
                </a:solidFill>
                <a:ea typeface="Calibri" panose="020F0502020204030204" pitchFamily="34" charset="0"/>
                <a:cs typeface="Arial"/>
              </a:rPr>
              <a:t> </a:t>
            </a:r>
            <a:r>
              <a:rPr lang="sv-SE" sz="2000" kern="100" dirty="0">
                <a:ea typeface="Calibri" panose="020F0502020204030204" pitchFamily="34" charset="0"/>
                <a:cs typeface="Arial"/>
              </a:rPr>
              <a:t>våld och förtryck, inte inleder utredning om syskonet är en pojke men alltid om syskonet är en flicka, samt att frågor om utsatthet inte ställs till pojkar på samma sätt som till flickor. </a:t>
            </a:r>
            <a:endParaRPr lang="sv-SE" sz="2000" kern="100" dirty="0">
              <a:effectLst/>
              <a:ea typeface="Calibri" panose="020F050202020403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08F63F43-AB52-42DE-A189-71AB128FD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7181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91ADF43-FF8A-D508-BDC2-94BF141ECDE1}"/>
              </a:ext>
            </a:extLst>
          </p:cNvPr>
          <p:cNvSpPr>
            <a:spLocks noGrp="1"/>
          </p:cNvSpPr>
          <p:nvPr>
            <p:ph idx="4294967295"/>
          </p:nvPr>
        </p:nvSpPr>
        <p:spPr>
          <a:xfrm>
            <a:off x="505454" y="815181"/>
            <a:ext cx="10155848" cy="5243975"/>
          </a:xfrm>
        </p:spPr>
        <p:txBody>
          <a:bodyPr>
            <a:normAutofit fontScale="92500"/>
          </a:bodyPr>
          <a:lstStyle/>
          <a:p>
            <a:r>
              <a:rPr lang="sv-SE" sz="2200" kern="100" dirty="0">
                <a:effectLst/>
                <a:ea typeface="Calibri" panose="020F0502020204030204" pitchFamily="34" charset="0"/>
                <a:cs typeface="Arial" panose="020B0604020202020204" pitchFamily="34" charset="0"/>
              </a:rPr>
              <a:t>Socialsekreterarna upplever att olika förväntningar på flickors och pojkars delaktighet påverkar handläggningsprocessen. Socialsekreterare har kunnat se att det finns en risk att utredningsplanera olika eller ställa olika frågor vid liknande problematik beroende på om det är pojkar eller flickor som är aktuella. Ett exempel är att man inte ställer ”mjuka frågor” om mående, känslor, nära relationer och sexualitet till pojkar. </a:t>
            </a:r>
          </a:p>
          <a:p>
            <a:r>
              <a:rPr lang="sv-SE" sz="2200" kern="100" dirty="0">
                <a:effectLst/>
                <a:ea typeface="Calibri" panose="020F0502020204030204" pitchFamily="34" charset="0"/>
                <a:cs typeface="Arial" panose="020B0604020202020204" pitchFamily="34" charset="0"/>
              </a:rPr>
              <a:t>Socialsekreterare upplever att det finns en risk att missa att pojkar kan vara sexuellt utsatta genom att utgå ifrån att det är flickor som utsätts för sex, medan en pojke har sex för att han vill. Det ställs inte konkreta frågor till pojkar om ifall de exempelvis säljer sex för att kunna köpa droger, vilket ställs till flickor i liknande situationer. Detta påverkar både planerings- men också bedömningsfasen i handläggningen. Det finns också en risk att ställa stereotypa frågor till flickor om vad de får ha på sig, vad de får göra och hur de måste vara, vilket man inte gör till pojkar. Samtidigt som det är viktigt att ställa likvärdiga frågor oavsett kön på barnet</a:t>
            </a:r>
            <a:r>
              <a:rPr lang="sv-SE" sz="2200" kern="100" dirty="0">
                <a:ea typeface="Calibri" panose="020F0502020204030204" pitchFamily="34" charset="0"/>
                <a:cs typeface="Arial" panose="020B0604020202020204" pitchFamily="34" charset="0"/>
              </a:rPr>
              <a:t> </a:t>
            </a:r>
            <a:r>
              <a:rPr lang="sv-SE" sz="2200" kern="100" dirty="0">
                <a:effectLst/>
                <a:ea typeface="Calibri" panose="020F0502020204030204" pitchFamily="34" charset="0"/>
                <a:cs typeface="Arial" panose="020B0604020202020204" pitchFamily="34" charset="0"/>
              </a:rPr>
              <a:t>så är det av vikt att anpassa frågorna utifrån den kunskap som finns om vad utsatthet kan ge för uttryck på pojkar respektive flickor. </a:t>
            </a:r>
          </a:p>
          <a:p>
            <a:endParaRPr lang="sv-SE" dirty="0">
              <a:latin typeface="+mj-lt"/>
            </a:endParaRPr>
          </a:p>
        </p:txBody>
      </p:sp>
      <p:pic>
        <p:nvPicPr>
          <p:cNvPr id="4" name="Bildobjekt 3">
            <a:extLst>
              <a:ext uri="{FF2B5EF4-FFF2-40B4-BE49-F238E27FC236}">
                <a16:creationId xmlns:a16="http://schemas.microsoft.com/office/drawing/2014/main" id="{F89CC5C3-6BFE-4B56-939F-E922347B7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2391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CD5895-0198-49D3-86AC-B46048B36ACD}"/>
              </a:ext>
            </a:extLst>
          </p:cNvPr>
          <p:cNvSpPr>
            <a:spLocks noGrp="1"/>
          </p:cNvSpPr>
          <p:nvPr>
            <p:ph type="title"/>
          </p:nvPr>
        </p:nvSpPr>
        <p:spPr>
          <a:xfrm>
            <a:off x="666000" y="2746800"/>
            <a:ext cx="9785690" cy="1965600"/>
          </a:xfrm>
        </p:spPr>
        <p:txBody>
          <a:bodyPr/>
          <a:lstStyle/>
          <a:p>
            <a:pPr marL="30163" indent="0"/>
            <a:r>
              <a:rPr lang="sv-SE" sz="3600" dirty="0"/>
              <a:t>Del 1: Skillnader som har uppmärksammats</a:t>
            </a:r>
            <a:br>
              <a:rPr lang="sv-SE" sz="3600" dirty="0"/>
            </a:br>
            <a:br>
              <a:rPr lang="sv-SE" sz="3600" dirty="0"/>
            </a:br>
            <a:r>
              <a:rPr lang="sv-SE" sz="3600" dirty="0"/>
              <a:t>Del 2: Med öppna ögon på mitt ärende</a:t>
            </a:r>
          </a:p>
        </p:txBody>
      </p:sp>
      <p:sp>
        <p:nvSpPr>
          <p:cNvPr id="4" name="Platshållare för innehåll 3">
            <a:extLst>
              <a:ext uri="{FF2B5EF4-FFF2-40B4-BE49-F238E27FC236}">
                <a16:creationId xmlns:a16="http://schemas.microsoft.com/office/drawing/2014/main" id="{FCEB2E21-38FA-49EC-909D-686A50EABB77}"/>
              </a:ext>
            </a:extLst>
          </p:cNvPr>
          <p:cNvSpPr>
            <a:spLocks noGrp="1"/>
          </p:cNvSpPr>
          <p:nvPr>
            <p:ph type="body" idx="1"/>
          </p:nvPr>
        </p:nvSpPr>
        <p:spPr/>
        <p:txBody>
          <a:bodyPr/>
          <a:lstStyle/>
          <a:p>
            <a:pPr marL="30163" indent="0">
              <a:buNone/>
            </a:pPr>
            <a:endParaRPr lang="sv-SE" sz="2000" i="1" dirty="0"/>
          </a:p>
        </p:txBody>
      </p:sp>
      <p:pic>
        <p:nvPicPr>
          <p:cNvPr id="5" name="Bildobjekt 4">
            <a:extLst>
              <a:ext uri="{FF2B5EF4-FFF2-40B4-BE49-F238E27FC236}">
                <a16:creationId xmlns:a16="http://schemas.microsoft.com/office/drawing/2014/main" id="{BF8C42E6-9FD6-4F96-BC06-996B1BEB8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032386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20F56C-0382-A9DF-B248-FC08F8696985}"/>
              </a:ext>
            </a:extLst>
          </p:cNvPr>
          <p:cNvSpPr>
            <a:spLocks noGrp="1"/>
          </p:cNvSpPr>
          <p:nvPr>
            <p:ph idx="4294967295"/>
          </p:nvPr>
        </p:nvSpPr>
        <p:spPr>
          <a:xfrm>
            <a:off x="622998" y="591685"/>
            <a:ext cx="10672763" cy="5454650"/>
          </a:xfrm>
        </p:spPr>
        <p:txBody>
          <a:bodyPr/>
          <a:lstStyle/>
          <a:p>
            <a:r>
              <a:rPr lang="sv-SE" sz="2000" kern="100" dirty="0">
                <a:effectLst/>
                <a:ea typeface="Calibri" panose="020F0502020204030204" pitchFamily="34" charset="0"/>
                <a:cs typeface="Arial" panose="020B0604020202020204" pitchFamily="34" charset="0"/>
              </a:rPr>
              <a:t>Socialsekreterare har också identifierat risker i samband med hedersrelaterat förtryck eller våld, där man inte alltid inleder utredning på pojkar som är syskon i familjen utifrån föreställningen att hedersmiljön främst påverkar flickor.</a:t>
            </a:r>
          </a:p>
          <a:p>
            <a:r>
              <a:rPr lang="sv-SE" sz="2000" kern="100" dirty="0">
                <a:effectLst/>
                <a:ea typeface="Calibri" panose="020F0502020204030204" pitchFamily="34" charset="0"/>
                <a:cs typeface="Arial" panose="020B0604020202020204" pitchFamily="34" charset="0"/>
              </a:rPr>
              <a:t> Socialsekreterarna upplever att de på grund av bristande kunskap om pojkars utsatthet inte vet vilka frågor som ska ställas till pojkar, medan man har mer kunskap om vilka uttryck utsattheten kan ta sig för flickor. Denna risk hänger även ihop med det som socialsekreterarna lyfter om skillnaden mellan mammor och pappor, där stereotypa föreställningar om vem som är utsatt spelar in. För flickor och pojkar kan detta handla om föreställningen om en ung och skötsam flicka och pojken som förövare och kriminell (trots att de både är offer och kan vara förövare).</a:t>
            </a:r>
          </a:p>
          <a:p>
            <a:r>
              <a:rPr lang="sv-SE" sz="2000" kern="100" dirty="0">
                <a:effectLst/>
                <a:ea typeface="Calibri" panose="020F0502020204030204" pitchFamily="34" charset="0"/>
                <a:cs typeface="Arial" panose="020B0604020202020204" pitchFamily="34" charset="0"/>
              </a:rPr>
              <a:t> Även forskning visar att pojkars utsatthet i hederskontext är mer omfattande än vad som tidigare lyfts fram och att pojkars situation inte enbart handlar om att de tvingas kontrollera sina systrar utan också att de i högre grad än andra ungdomar är utsatta för våld i allmänhet och sexuellt våld i synnerhet, men även för tvångsäktenskap och andra begränsningar. </a:t>
            </a:r>
            <a:endParaRPr lang="sv-SE" dirty="0"/>
          </a:p>
        </p:txBody>
      </p:sp>
      <p:pic>
        <p:nvPicPr>
          <p:cNvPr id="4" name="Bildobjekt 3">
            <a:extLst>
              <a:ext uri="{FF2B5EF4-FFF2-40B4-BE49-F238E27FC236}">
                <a16:creationId xmlns:a16="http://schemas.microsoft.com/office/drawing/2014/main" id="{697EF724-6107-4CF8-8F1C-FB302F7C9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6375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E9971-FD99-DD40-418F-4B5F3F130C65}"/>
              </a:ext>
            </a:extLst>
          </p:cNvPr>
          <p:cNvSpPr>
            <a:spLocks noGrp="1"/>
          </p:cNvSpPr>
          <p:nvPr>
            <p:ph type="title"/>
          </p:nvPr>
        </p:nvSpPr>
        <p:spPr>
          <a:xfrm>
            <a:off x="915442" y="482716"/>
            <a:ext cx="9609825" cy="1231392"/>
          </a:xfrm>
        </p:spPr>
        <p:txBody>
          <a:bodyPr>
            <a:normAutofit fontScale="90000"/>
          </a:bodyPr>
          <a:lstStyle/>
          <a:p>
            <a:r>
              <a:rPr lang="sv-SE" kern="100" dirty="0">
                <a:effectLst/>
                <a:ea typeface="Yu Gothic Light" panose="020B0300000000000000" pitchFamily="34" charset="-128"/>
                <a:cs typeface="Times New Roman" panose="02020603050405020304" pitchFamily="18" charset="0"/>
              </a:rPr>
              <a:t>Bedömning av vad som är allvarligt</a:t>
            </a:r>
            <a:br>
              <a:rPr lang="sv-SE" sz="3200" b="1" kern="100" dirty="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br>
            <a:br>
              <a:rPr lang="sv-SE" sz="3200" b="1" kern="100" dirty="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br>
            <a:endParaRPr lang="sv-SE" sz="3200" dirty="0"/>
          </a:p>
        </p:txBody>
      </p:sp>
      <p:sp>
        <p:nvSpPr>
          <p:cNvPr id="3" name="Platshållare för innehåll 2">
            <a:extLst>
              <a:ext uri="{FF2B5EF4-FFF2-40B4-BE49-F238E27FC236}">
                <a16:creationId xmlns:a16="http://schemas.microsoft.com/office/drawing/2014/main" id="{7ED7C3BF-CBA7-6B68-EB72-E612A0E745FF}"/>
              </a:ext>
            </a:extLst>
          </p:cNvPr>
          <p:cNvSpPr>
            <a:spLocks noGrp="1"/>
          </p:cNvSpPr>
          <p:nvPr>
            <p:ph idx="1"/>
          </p:nvPr>
        </p:nvSpPr>
        <p:spPr>
          <a:xfrm>
            <a:off x="915442" y="1714108"/>
            <a:ext cx="9509340" cy="3866550"/>
          </a:xfrm>
        </p:spPr>
        <p:txBody>
          <a:bodyPr vert="horz" lIns="91440" tIns="45720" rIns="91440" bIns="45720" rtlCol="0" anchor="t">
            <a:normAutofit fontScale="92500" lnSpcReduction="20000"/>
          </a:bodyPr>
          <a:lstStyle/>
          <a:p>
            <a:pPr marL="30163" indent="0">
              <a:buNone/>
            </a:pPr>
            <a:r>
              <a:rPr lang="sv-SE" sz="2200" kern="100" dirty="0">
                <a:ea typeface="Calibri" panose="020F0502020204030204" pitchFamily="34" charset="0"/>
                <a:cs typeface="Calibri" panose="020F0502020204030204" pitchFamily="34" charset="0"/>
              </a:rPr>
              <a:t>Vid </a:t>
            </a:r>
            <a:r>
              <a:rPr lang="sv-SE" sz="2200" kern="100" dirty="0">
                <a:effectLst/>
                <a:ea typeface="Calibri" panose="020F0502020204030204" pitchFamily="34" charset="0"/>
                <a:cs typeface="Calibri" panose="020F0502020204030204" pitchFamily="34" charset="0"/>
              </a:rPr>
              <a:t>bedömning av vad som är allvarligt i förhållande till flicko</a:t>
            </a:r>
            <a:r>
              <a:rPr lang="sv-SE" sz="2200" kern="100" dirty="0">
                <a:ea typeface="Calibri" panose="020F0502020204030204" pitchFamily="34" charset="0"/>
                <a:cs typeface="Calibri" panose="020F0502020204030204" pitchFamily="34" charset="0"/>
              </a:rPr>
              <a:t>r och pojkar har socia</a:t>
            </a:r>
            <a:r>
              <a:rPr lang="sv-SE" sz="2200" kern="100" dirty="0">
                <a:effectLst/>
                <a:ea typeface="Calibri" panose="020F0502020204030204" pitchFamily="34" charset="0"/>
                <a:cs typeface="Calibri" panose="020F0502020204030204" pitchFamily="34" charset="0"/>
              </a:rPr>
              <a:t>lsekreterare sett att det finns en risk att: </a:t>
            </a:r>
            <a:endParaRPr lang="sv-SE" sz="2200" dirty="0"/>
          </a:p>
          <a:p>
            <a:pPr>
              <a:lnSpc>
                <a:spcPct val="100000"/>
              </a:lnSpc>
              <a:buFont typeface="Wingdings" panose="05000000000000000000" pitchFamily="2" charset="2"/>
              <a:buChar char="§"/>
            </a:pPr>
            <a:r>
              <a:rPr lang="sv-SE" sz="2200" kern="100" dirty="0">
                <a:ea typeface="Calibri" panose="020F0502020204030204" pitchFamily="34" charset="0"/>
                <a:cs typeface="Arial"/>
              </a:rPr>
              <a:t>o</a:t>
            </a:r>
            <a:r>
              <a:rPr lang="sv-SE" sz="2200" kern="100" dirty="0">
                <a:effectLst/>
                <a:ea typeface="Calibri" panose="020F0502020204030204" pitchFamily="34" charset="0"/>
                <a:cs typeface="Arial"/>
              </a:rPr>
              <a:t>ro för normbrytande beteende bedöms lägre för pojkar än för flickor. </a:t>
            </a:r>
          </a:p>
          <a:p>
            <a:pPr>
              <a:lnSpc>
                <a:spcPct val="100000"/>
              </a:lnSpc>
              <a:buFont typeface="Wingdings" panose="05000000000000000000" pitchFamily="2" charset="2"/>
              <a:buChar char="§"/>
            </a:pPr>
            <a:r>
              <a:rPr lang="sv-SE" sz="2200" kern="100" dirty="0">
                <a:effectLst/>
                <a:ea typeface="Calibri" panose="020F0502020204030204" pitchFamily="34" charset="0"/>
                <a:cs typeface="Arial"/>
              </a:rPr>
              <a:t>det är lättare att motiver</a:t>
            </a:r>
            <a:r>
              <a:rPr lang="sv-SE" sz="2200" kern="100" dirty="0">
                <a:ea typeface="Calibri" panose="020F0502020204030204" pitchFamily="34" charset="0"/>
                <a:cs typeface="Arial"/>
              </a:rPr>
              <a:t>a tvångsomhändertagande </a:t>
            </a:r>
            <a:r>
              <a:rPr lang="sv-SE" sz="2200" kern="100" dirty="0">
                <a:effectLst/>
                <a:ea typeface="Calibri" panose="020F0502020204030204" pitchFamily="34" charset="0"/>
                <a:cs typeface="Arial"/>
              </a:rPr>
              <a:t>utifrån självskadebeteende, prostitution</a:t>
            </a:r>
            <a:r>
              <a:rPr lang="sv-SE" sz="2200" kern="100" dirty="0">
                <a:ea typeface="Calibri" panose="020F0502020204030204" pitchFamily="34" charset="0"/>
                <a:cs typeface="Arial"/>
              </a:rPr>
              <a:t> och </a:t>
            </a:r>
            <a:r>
              <a:rPr lang="sv-SE" sz="2200" kern="100" dirty="0">
                <a:effectLst/>
                <a:ea typeface="Calibri" panose="020F0502020204030204" pitchFamily="34" charset="0"/>
                <a:cs typeface="Arial"/>
              </a:rPr>
              <a:t>våldsutsatthet för flickor</a:t>
            </a:r>
            <a:r>
              <a:rPr lang="sv-SE" sz="2200" kern="100" dirty="0">
                <a:ea typeface="Calibri" panose="020F0502020204030204" pitchFamily="34" charset="0"/>
                <a:cs typeface="Arial"/>
              </a:rPr>
              <a:t> än för pojkar. </a:t>
            </a:r>
            <a:endParaRPr lang="sv-SE" sz="2200" kern="100" dirty="0">
              <a:effectLst/>
              <a:ea typeface="Calibri" panose="020F0502020204030204" pitchFamily="34" charset="0"/>
              <a:cs typeface="Arial" panose="020B0604020202020204" pitchFamily="34" charset="0"/>
            </a:endParaRPr>
          </a:p>
          <a:p>
            <a:pPr>
              <a:lnSpc>
                <a:spcPct val="100000"/>
              </a:lnSpc>
              <a:buFont typeface="Wingdings" panose="05000000000000000000" pitchFamily="2" charset="2"/>
              <a:buChar char="§"/>
            </a:pPr>
            <a:r>
              <a:rPr lang="sv-SE" sz="2200" kern="100" dirty="0">
                <a:effectLst/>
                <a:ea typeface="Calibri" panose="020F0502020204030204" pitchFamily="34" charset="0"/>
                <a:cs typeface="Arial"/>
              </a:rPr>
              <a:t>det är lättare att motivera</a:t>
            </a:r>
            <a:r>
              <a:rPr lang="sv-SE" sz="2200" kern="100" dirty="0">
                <a:ea typeface="Calibri" panose="020F0502020204030204" pitchFamily="34" charset="0"/>
                <a:cs typeface="Arial"/>
              </a:rPr>
              <a:t> risk för skadligt bruk, beroende </a:t>
            </a:r>
            <a:r>
              <a:rPr lang="sv-SE" sz="2200" kern="100" dirty="0">
                <a:effectLst/>
                <a:ea typeface="Calibri" panose="020F0502020204030204" pitchFamily="34" charset="0"/>
                <a:cs typeface="Arial"/>
              </a:rPr>
              <a:t>och kriminalitet för pojkar</a:t>
            </a:r>
            <a:r>
              <a:rPr lang="sv-SE" sz="2200" kern="100" dirty="0">
                <a:ea typeface="Calibri" panose="020F0502020204030204" pitchFamily="34" charset="0"/>
                <a:cs typeface="Arial"/>
              </a:rPr>
              <a:t> än för flickor. </a:t>
            </a:r>
            <a:endParaRPr lang="sv-SE" sz="2200" kern="100" dirty="0">
              <a:effectLst/>
              <a:ea typeface="Calibri" panose="020F0502020204030204" pitchFamily="34" charset="0"/>
              <a:cs typeface="Arial" panose="020B0604020202020204" pitchFamily="34" charset="0"/>
            </a:endParaRPr>
          </a:p>
          <a:p>
            <a:pPr>
              <a:lnSpc>
                <a:spcPct val="100000"/>
              </a:lnSpc>
              <a:buFont typeface="Wingdings" panose="05000000000000000000" pitchFamily="2" charset="2"/>
              <a:buChar char="§"/>
            </a:pPr>
            <a:r>
              <a:rPr lang="sv-SE" sz="2200" kern="100" dirty="0">
                <a:ea typeface="Calibri" panose="020F0502020204030204" pitchFamily="34" charset="0"/>
                <a:cs typeface="Arial"/>
              </a:rPr>
              <a:t>det finns en r</a:t>
            </a:r>
            <a:r>
              <a:rPr lang="sv-SE" sz="2200" kern="100" dirty="0">
                <a:effectLst/>
                <a:ea typeface="Calibri" panose="020F0502020204030204" pitchFamily="34" charset="0"/>
                <a:cs typeface="Arial"/>
              </a:rPr>
              <a:t>isk att pojkar, utifrån ökad toleransnivå, placeras i samhällsvård för sent.</a:t>
            </a:r>
            <a:endParaRPr lang="sv-SE" sz="2200" kern="100" dirty="0">
              <a:solidFill>
                <a:srgbClr val="FF0000"/>
              </a:solidFill>
              <a:effectLst/>
              <a:ea typeface="Calibri" panose="020F0502020204030204" pitchFamily="34" charset="0"/>
              <a:cs typeface="Arial" panose="020B0604020202020204" pitchFamily="34" charset="0"/>
            </a:endParaRPr>
          </a:p>
          <a:p>
            <a:pPr>
              <a:lnSpc>
                <a:spcPct val="100000"/>
              </a:lnSpc>
              <a:buFont typeface="Wingdings" panose="05000000000000000000" pitchFamily="2" charset="2"/>
              <a:buChar char="§"/>
            </a:pPr>
            <a:r>
              <a:rPr lang="sv-SE" sz="2200" kern="100" dirty="0">
                <a:ea typeface="Calibri" panose="020F0502020204030204" pitchFamily="34" charset="0"/>
                <a:cs typeface="Arial"/>
              </a:rPr>
              <a:t>språkbruket i dokumentationen skiljer sig beroende på barnets kön.</a:t>
            </a:r>
          </a:p>
          <a:p>
            <a:pPr>
              <a:lnSpc>
                <a:spcPct val="100000"/>
              </a:lnSpc>
              <a:buFont typeface="Wingdings" panose="05000000000000000000" pitchFamily="2" charset="2"/>
              <a:buChar char="§"/>
            </a:pPr>
            <a:r>
              <a:rPr lang="sv-SE" sz="2200" kern="100" dirty="0">
                <a:ea typeface="Calibri" panose="020F0502020204030204" pitchFamily="34" charset="0"/>
                <a:cs typeface="Arial"/>
              </a:rPr>
              <a:t>b</a:t>
            </a:r>
            <a:r>
              <a:rPr lang="sv-SE" sz="2200" kern="100" dirty="0">
                <a:effectLst/>
                <a:ea typeface="Calibri" panose="020F0502020204030204" pitchFamily="34" charset="0"/>
                <a:cs typeface="Arial"/>
              </a:rPr>
              <a:t>edöma pojkars ansvarstagande i hemmet som orimligt.</a:t>
            </a:r>
          </a:p>
          <a:p>
            <a:pPr marL="0" indent="0">
              <a:buNone/>
            </a:pPr>
            <a:endParaRPr lang="sv-SE" sz="2400" dirty="0">
              <a:latin typeface="+mj-lt"/>
            </a:endParaRPr>
          </a:p>
        </p:txBody>
      </p:sp>
      <p:pic>
        <p:nvPicPr>
          <p:cNvPr id="4" name="Bildobjekt 3">
            <a:extLst>
              <a:ext uri="{FF2B5EF4-FFF2-40B4-BE49-F238E27FC236}">
                <a16:creationId xmlns:a16="http://schemas.microsoft.com/office/drawing/2014/main" id="{7AB25220-DEF8-4069-BA6C-8D3BF42F1C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97250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20F56C-0382-A9DF-B248-FC08F8696985}"/>
              </a:ext>
            </a:extLst>
          </p:cNvPr>
          <p:cNvSpPr>
            <a:spLocks noGrp="1"/>
          </p:cNvSpPr>
          <p:nvPr>
            <p:ph idx="4294967295"/>
          </p:nvPr>
        </p:nvSpPr>
        <p:spPr>
          <a:xfrm>
            <a:off x="391886" y="262731"/>
            <a:ext cx="11394830" cy="5987344"/>
          </a:xfrm>
        </p:spPr>
        <p:txBody>
          <a:bodyPr vert="horz" lIns="91440" tIns="45720" rIns="91440" bIns="45720" rtlCol="0" anchor="t">
            <a:normAutofit/>
          </a:bodyPr>
          <a:lstStyle/>
          <a:p>
            <a:pPr>
              <a:lnSpc>
                <a:spcPct val="110000"/>
              </a:lnSpc>
            </a:pPr>
            <a:r>
              <a:rPr lang="sv-SE" sz="1900" kern="100" dirty="0">
                <a:effectLst/>
                <a:ea typeface="Calibri" panose="020F0502020204030204" pitchFamily="34" charset="0"/>
                <a:cs typeface="Arial"/>
              </a:rPr>
              <a:t>Socialsekreterare upplever att det generellt finns en högre toleransnivå för pojkar än för flickor med samma problematik, och att risk för normbrytande beteende bedöms olika allvarligt, där oron för pojkar är lägre. Detta kan resultera i att man vid ansökan om tvångsvård med stöd av 3§ LVU upplever att man behöver ha mer underlag för att ansöka om tvångsvård för pojkar än för flickor. Påtaglig risk utifrån självskadebeteende, prostitution, våldsutsatthet bedöms lättare kunna motiveras för flickor jämfört med </a:t>
            </a:r>
            <a:r>
              <a:rPr lang="sv-SE" sz="1900" kern="100" dirty="0">
                <a:ea typeface="Calibri" panose="020F0502020204030204" pitchFamily="34" charset="0"/>
                <a:cs typeface="Arial"/>
              </a:rPr>
              <a:t>skadligt bruk och beroende</a:t>
            </a:r>
            <a:r>
              <a:rPr lang="sv-SE" sz="1900" kern="100" dirty="0">
                <a:effectLst/>
                <a:ea typeface="Calibri" panose="020F0502020204030204" pitchFamily="34" charset="0"/>
                <a:cs typeface="Arial"/>
              </a:rPr>
              <a:t> och kriminalitet som är mer vanligt förekommande bland pojkar.</a:t>
            </a:r>
            <a:r>
              <a:rPr lang="sv-SE" sz="1900" kern="100" dirty="0">
                <a:ea typeface="Calibri" panose="020F0502020204030204" pitchFamily="34" charset="0"/>
                <a:cs typeface="Arial"/>
              </a:rPr>
              <a:t> </a:t>
            </a:r>
            <a:endParaRPr lang="sv-SE" sz="1900" kern="100" dirty="0">
              <a:effectLst/>
              <a:ea typeface="Calibri" panose="020F0502020204030204" pitchFamily="34" charset="0"/>
              <a:cs typeface="Arial" panose="020B0604020202020204" pitchFamily="34" charset="0"/>
            </a:endParaRPr>
          </a:p>
          <a:p>
            <a:pPr>
              <a:lnSpc>
                <a:spcPct val="110000"/>
              </a:lnSpc>
            </a:pPr>
            <a:r>
              <a:rPr lang="sv-SE" sz="1900" kern="100" dirty="0">
                <a:effectLst/>
                <a:ea typeface="Calibri" panose="020F0502020204030204" pitchFamily="34" charset="0"/>
                <a:cs typeface="Arial"/>
              </a:rPr>
              <a:t>Socialsekreterare upplever att det finns en risk att flickor fortare placeras på </a:t>
            </a:r>
            <a:r>
              <a:rPr lang="sv-SE" sz="1900" kern="100" dirty="0" err="1">
                <a:effectLst/>
                <a:ea typeface="Calibri" panose="020F0502020204030204" pitchFamily="34" charset="0"/>
                <a:cs typeface="Arial"/>
              </a:rPr>
              <a:t>SiS</a:t>
            </a:r>
            <a:r>
              <a:rPr lang="sv-SE" sz="1900" kern="100" dirty="0">
                <a:effectLst/>
                <a:ea typeface="Calibri" panose="020F0502020204030204" pitchFamily="34" charset="0"/>
                <a:cs typeface="Arial"/>
              </a:rPr>
              <a:t> när de avviker ifrån en frivillig placering</a:t>
            </a:r>
            <a:r>
              <a:rPr lang="sv-SE" sz="1900" kern="100" dirty="0">
                <a:ea typeface="Calibri" panose="020F0502020204030204" pitchFamily="34" charset="0"/>
                <a:cs typeface="Arial"/>
              </a:rPr>
              <a:t>, medan toleransnivån för pojkar är högre. </a:t>
            </a:r>
            <a:endParaRPr lang="sv-SE" sz="1900" kern="100" dirty="0">
              <a:effectLst/>
              <a:ea typeface="Calibri" panose="020F0502020204030204" pitchFamily="34" charset="0"/>
              <a:cs typeface="Arial"/>
            </a:endParaRPr>
          </a:p>
          <a:p>
            <a:pPr>
              <a:lnSpc>
                <a:spcPct val="110000"/>
              </a:lnSpc>
            </a:pPr>
            <a:r>
              <a:rPr lang="sv-SE" sz="1900" kern="100" dirty="0">
                <a:effectLst/>
                <a:ea typeface="Calibri" panose="020F0502020204030204" pitchFamily="34" charset="0"/>
                <a:cs typeface="Arial"/>
              </a:rPr>
              <a:t>Socialsekreterare ser att språket skiljer sig och att de använder olika begrepp för flickor och pojkar, där flickor ”rymmer”, vilket väcker större oro än för pojkar som ”inte följer regler” och är ”ute sent”. Det finns också risk att bedöma annorlunda när pojkar respektive flickor vistas utomhus nattetid när de missbrukar.</a:t>
            </a:r>
            <a:r>
              <a:rPr lang="sv-SE" sz="1900" kern="100" dirty="0">
                <a:ea typeface="Calibri" panose="020F0502020204030204" pitchFamily="34" charset="0"/>
                <a:cs typeface="Arial"/>
              </a:rPr>
              <a:t>  </a:t>
            </a:r>
            <a:endParaRPr lang="sv-SE" sz="1900" kern="100" dirty="0">
              <a:effectLst/>
              <a:ea typeface="Calibri" panose="020F0502020204030204" pitchFamily="34" charset="0"/>
              <a:cs typeface="Arial" panose="020B0604020202020204" pitchFamily="34" charset="0"/>
            </a:endParaRPr>
          </a:p>
          <a:p>
            <a:pPr>
              <a:lnSpc>
                <a:spcPct val="110000"/>
              </a:lnSpc>
            </a:pPr>
            <a:r>
              <a:rPr lang="sv-SE" sz="1900" kern="100" dirty="0">
                <a:effectLst/>
                <a:ea typeface="Calibri" panose="020F0502020204030204" pitchFamily="34" charset="0"/>
                <a:cs typeface="Arial"/>
              </a:rPr>
              <a:t>Socialsekreterare har noterat att det görs skillnad mellan flickor och pojkar gällande ansvarstagande och vad barnet förväntas göra och klara av, som till exempel vid hushållssysslo</a:t>
            </a:r>
            <a:r>
              <a:rPr lang="sv-SE" sz="1900" kern="100" dirty="0">
                <a:ea typeface="Calibri" panose="020F0502020204030204" pitchFamily="34" charset="0"/>
                <a:cs typeface="Arial"/>
              </a:rPr>
              <a:t>r. </a:t>
            </a:r>
            <a:r>
              <a:rPr lang="sv-SE" sz="1900" kern="100" dirty="0">
                <a:effectLst/>
                <a:ea typeface="Calibri" panose="020F0502020204030204" pitchFamily="34" charset="0"/>
                <a:cs typeface="Arial"/>
              </a:rPr>
              <a:t> Det upplevs som mer naturligt att flickor vill lära sig och utföra dessa sysslor, medan pojkars ansvarstagande lättare upplevs som orimligt utifrån ålder, även om jämförelseåldern är den samma. </a:t>
            </a:r>
            <a:endParaRPr lang="sv-SE" dirty="0"/>
          </a:p>
        </p:txBody>
      </p:sp>
      <p:pic>
        <p:nvPicPr>
          <p:cNvPr id="4" name="Bildobjekt 3">
            <a:extLst>
              <a:ext uri="{FF2B5EF4-FFF2-40B4-BE49-F238E27FC236}">
                <a16:creationId xmlns:a16="http://schemas.microsoft.com/office/drawing/2014/main" id="{8D502BE8-06EF-4340-83BC-08A5293DA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19584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E9971-FD99-DD40-418F-4B5F3F130C65}"/>
              </a:ext>
            </a:extLst>
          </p:cNvPr>
          <p:cNvSpPr>
            <a:spLocks noGrp="1"/>
          </p:cNvSpPr>
          <p:nvPr>
            <p:ph type="title"/>
          </p:nvPr>
        </p:nvSpPr>
        <p:spPr/>
        <p:txBody>
          <a:bodyPr>
            <a:normAutofit fontScale="90000"/>
          </a:bodyPr>
          <a:lstStyle/>
          <a:p>
            <a:r>
              <a:rPr lang="sv-SE" dirty="0"/>
              <a:t>Motivationsarbetet och förväntningar på förändring</a:t>
            </a:r>
          </a:p>
        </p:txBody>
      </p:sp>
      <p:sp>
        <p:nvSpPr>
          <p:cNvPr id="3" name="Platshållare för innehåll 2">
            <a:extLst>
              <a:ext uri="{FF2B5EF4-FFF2-40B4-BE49-F238E27FC236}">
                <a16:creationId xmlns:a16="http://schemas.microsoft.com/office/drawing/2014/main" id="{7ED7C3BF-CBA7-6B68-EB72-E612A0E745FF}"/>
              </a:ext>
            </a:extLst>
          </p:cNvPr>
          <p:cNvSpPr>
            <a:spLocks noGrp="1"/>
          </p:cNvSpPr>
          <p:nvPr>
            <p:ph idx="1"/>
          </p:nvPr>
        </p:nvSpPr>
        <p:spPr/>
        <p:txBody>
          <a:bodyPr>
            <a:normAutofit/>
          </a:bodyPr>
          <a:lstStyle/>
          <a:p>
            <a:pPr marL="0" indent="0">
              <a:buNone/>
            </a:pPr>
            <a:r>
              <a:rPr lang="sv-SE" sz="2000" kern="100" dirty="0">
                <a:ea typeface="Calibri" panose="020F0502020204030204" pitchFamily="34" charset="0"/>
                <a:cs typeface="Calibri" panose="020F0502020204030204" pitchFamily="34" charset="0"/>
              </a:rPr>
              <a:t>Vid </a:t>
            </a:r>
            <a:r>
              <a:rPr lang="sv-SE" sz="2000" kern="100" dirty="0">
                <a:effectLst/>
                <a:ea typeface="Calibri" panose="020F0502020204030204" pitchFamily="34" charset="0"/>
                <a:cs typeface="Calibri" panose="020F0502020204030204" pitchFamily="34" charset="0"/>
              </a:rPr>
              <a:t>motivationsarbete och i förväntningar på förändring ser socialsekreterare att det finns en risk att: </a:t>
            </a:r>
            <a:endParaRPr lang="sv-SE" sz="2000" dirty="0"/>
          </a:p>
          <a:p>
            <a:pPr marL="342900" indent="-342900">
              <a:buFont typeface="Wingdings" panose="05000000000000000000" pitchFamily="2" charset="2"/>
              <a:buChar char="§"/>
            </a:pPr>
            <a:r>
              <a:rPr lang="sv-SE" sz="2000" kern="100" dirty="0">
                <a:ea typeface="Calibri" panose="020F0502020204030204" pitchFamily="34" charset="0"/>
                <a:cs typeface="Arial" panose="020B0604020202020204" pitchFamily="34" charset="0"/>
              </a:rPr>
              <a:t>pojkar ofta får bära ansvaret för sina handlingar medan flickor i högre grad betraktas som offer, även när flickan har normbrytande beteende. </a:t>
            </a:r>
            <a:endParaRPr lang="sv-SE" sz="2000" kern="100" dirty="0">
              <a:effectLst/>
              <a:ea typeface="Calibri" panose="020F0502020204030204" pitchFamily="34" charset="0"/>
              <a:cs typeface="Arial" panose="020B0604020202020204" pitchFamily="34" charset="0"/>
            </a:endParaRPr>
          </a:p>
          <a:p>
            <a:pPr>
              <a:buFont typeface="Wingdings" panose="05000000000000000000" pitchFamily="2" charset="2"/>
              <a:buChar char="§"/>
            </a:pPr>
            <a:r>
              <a:rPr lang="sv-SE" sz="2000" kern="100" dirty="0">
                <a:effectLst/>
                <a:ea typeface="Calibri" panose="020F0502020204030204" pitchFamily="34" charset="0"/>
                <a:cs typeface="Arial" panose="020B0604020202020204" pitchFamily="34" charset="0"/>
              </a:rPr>
              <a:t>se pojkar som problembärare. </a:t>
            </a:r>
          </a:p>
          <a:p>
            <a:pPr>
              <a:buFont typeface="Wingdings" panose="05000000000000000000" pitchFamily="2" charset="2"/>
              <a:buChar char="§"/>
            </a:pPr>
            <a:r>
              <a:rPr lang="sv-SE" sz="2000" kern="100" dirty="0">
                <a:effectLst/>
                <a:ea typeface="Calibri" panose="020F0502020204030204" pitchFamily="34" charset="0"/>
                <a:cs typeface="Arial" panose="020B0604020202020204" pitchFamily="34" charset="0"/>
              </a:rPr>
              <a:t>missa flickor med neuropsykiatrisk diagnos (NPF)</a:t>
            </a:r>
            <a:endParaRPr lang="sv-SE" sz="2000" dirty="0"/>
          </a:p>
        </p:txBody>
      </p:sp>
      <p:pic>
        <p:nvPicPr>
          <p:cNvPr id="4" name="Bildobjekt 3">
            <a:extLst>
              <a:ext uri="{FF2B5EF4-FFF2-40B4-BE49-F238E27FC236}">
                <a16:creationId xmlns:a16="http://schemas.microsoft.com/office/drawing/2014/main" id="{EEED8A93-52BD-45B0-8B6D-50E253722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27448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C20F56C-0382-A9DF-B248-FC08F8696985}"/>
              </a:ext>
            </a:extLst>
          </p:cNvPr>
          <p:cNvSpPr>
            <a:spLocks noGrp="1"/>
          </p:cNvSpPr>
          <p:nvPr>
            <p:ph idx="4294967295"/>
          </p:nvPr>
        </p:nvSpPr>
        <p:spPr>
          <a:xfrm>
            <a:off x="894303" y="701675"/>
            <a:ext cx="10672763" cy="5454650"/>
          </a:xfrm>
        </p:spPr>
        <p:txBody>
          <a:bodyPr/>
          <a:lstStyle/>
          <a:p>
            <a:r>
              <a:rPr lang="sv-SE" sz="2000" kern="100" dirty="0">
                <a:effectLst/>
                <a:ea typeface="Calibri" panose="020F0502020204030204" pitchFamily="34" charset="0"/>
                <a:cs typeface="Arial" panose="020B0604020202020204" pitchFamily="34" charset="0"/>
              </a:rPr>
              <a:t>Socialsekreterare ser att det finns en risk att se pojkar som problembärare</a:t>
            </a:r>
            <a:r>
              <a:rPr lang="sv-SE" sz="2000" kern="100" dirty="0">
                <a:ea typeface="Calibri" panose="020F0502020204030204" pitchFamily="34" charset="0"/>
                <a:cs typeface="Arial" panose="020B0604020202020204" pitchFamily="34" charset="0"/>
              </a:rPr>
              <a:t>, och att </a:t>
            </a:r>
            <a:r>
              <a:rPr lang="sv-SE" sz="2000" kern="100" dirty="0">
                <a:effectLst/>
                <a:ea typeface="Calibri" panose="020F0502020204030204" pitchFamily="34" charset="0"/>
                <a:cs typeface="Arial" panose="020B0604020202020204" pitchFamily="34" charset="0"/>
              </a:rPr>
              <a:t>pojkar utsätter sig för risker medan flickor utsätts för risker. Denna syn kan påverka vilken bedömning som görs och vilka beslut om insatser som fattas. </a:t>
            </a:r>
          </a:p>
          <a:p>
            <a:r>
              <a:rPr lang="sv-SE" sz="2000" kern="100" dirty="0">
                <a:effectLst/>
                <a:ea typeface="Calibri" panose="020F0502020204030204" pitchFamily="34" charset="0"/>
                <a:cs typeface="Arial" panose="020B0604020202020204" pitchFamily="34" charset="0"/>
              </a:rPr>
              <a:t>Socialsekreterare upplever också att det finns en risk att missa flickor med neuropsykiatrisk diagnos (NPF) då dessa diagnoser ger andra symptom hos flickor än hos pojkar. De ser också en risk för det omvända, att pojkar lättare får diagnosen ADHD medan man vid bedömning av flickor oftare överväger andra orsaker såsom PTSD eller liknande. I en hedersrelaterad kontext finns även exempel på att flickors utåtagerande, vilket är mer vanligt bland de flickor som lever med hedersnormer än bland andra flickor, riskerar att tolkas som annan problematik än just hedersrelaterat våld och förtryck. </a:t>
            </a:r>
          </a:p>
          <a:p>
            <a:pPr marL="0" indent="0">
              <a:buNone/>
            </a:pPr>
            <a:endParaRPr lang="sv-SE" dirty="0"/>
          </a:p>
        </p:txBody>
      </p:sp>
      <p:pic>
        <p:nvPicPr>
          <p:cNvPr id="4" name="Bildobjekt 3">
            <a:extLst>
              <a:ext uri="{FF2B5EF4-FFF2-40B4-BE49-F238E27FC236}">
                <a16:creationId xmlns:a16="http://schemas.microsoft.com/office/drawing/2014/main" id="{FCE71578-7F45-4222-96F1-3E46FC969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84184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DEF68A-D290-4484-B67C-50ECF3BC8CF7}"/>
              </a:ext>
            </a:extLst>
          </p:cNvPr>
          <p:cNvSpPr>
            <a:spLocks noGrp="1"/>
          </p:cNvSpPr>
          <p:nvPr>
            <p:ph type="title"/>
          </p:nvPr>
        </p:nvSpPr>
        <p:spPr/>
        <p:txBody>
          <a:bodyPr/>
          <a:lstStyle/>
          <a:p>
            <a:r>
              <a:rPr lang="sv-SE" sz="4000" dirty="0"/>
              <a:t>Diskussionsfrågor</a:t>
            </a:r>
          </a:p>
        </p:txBody>
      </p:sp>
      <p:sp>
        <p:nvSpPr>
          <p:cNvPr id="3" name="Platshållare för innehåll 2">
            <a:extLst>
              <a:ext uri="{FF2B5EF4-FFF2-40B4-BE49-F238E27FC236}">
                <a16:creationId xmlns:a16="http://schemas.microsoft.com/office/drawing/2014/main" id="{B857844F-59B9-43E4-84C6-D089BF43D2D7}"/>
              </a:ext>
            </a:extLst>
          </p:cNvPr>
          <p:cNvSpPr>
            <a:spLocks noGrp="1"/>
          </p:cNvSpPr>
          <p:nvPr>
            <p:ph idx="1"/>
          </p:nvPr>
        </p:nvSpPr>
        <p:spPr/>
        <p:txBody>
          <a:bodyPr>
            <a:normAutofit/>
          </a:bodyPr>
          <a:lstStyle/>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Känner ni igen er? </a:t>
            </a: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Ser ni andra skillnader som skulle kunna uppstå? </a:t>
            </a: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Vilka könsstereotypa föreställningar och normer påverkar de skillnader ni precis tagit del av?</a:t>
            </a:r>
          </a:p>
          <a:p>
            <a:pPr marL="342900" indent="-342900">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Ser ni ytterligare könsstereotypa föreställningar och normer som kan påverka ert arbete?</a:t>
            </a:r>
            <a:r>
              <a:rPr lang="sv-SE" sz="2000" dirty="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r>
              <a:rPr lang="sv-SE" sz="2000" dirty="0">
                <a:ea typeface="Calibri" panose="020F0502020204030204" pitchFamily="34" charset="0"/>
                <a:cs typeface="Times New Roman" panose="02020603050405020304" pitchFamily="18" charset="0"/>
              </a:rPr>
              <a:t>Hur säkerställer ni att ni inte bortser från skillnader som faktiskt finns? </a:t>
            </a:r>
          </a:p>
          <a:p>
            <a:pPr marL="342900" marR="0" lvl="0" indent="-342900">
              <a:spcBef>
                <a:spcPts val="0"/>
              </a:spcBef>
              <a:buFont typeface="Arial" panose="020B0604020202020204" pitchFamily="34" charset="0"/>
              <a:buChar char="•"/>
            </a:pPr>
            <a:endParaRPr lang="sv-SE" sz="2000" dirty="0">
              <a:effectLst/>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D7CED7CD-B786-4E7D-A629-C6BFFF848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886641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41E7BC-5C5B-83DC-0C88-6C9B3618B46C}"/>
              </a:ext>
            </a:extLst>
          </p:cNvPr>
          <p:cNvSpPr>
            <a:spLocks noGrp="1"/>
          </p:cNvSpPr>
          <p:nvPr>
            <p:ph type="title"/>
          </p:nvPr>
        </p:nvSpPr>
        <p:spPr/>
        <p:txBody>
          <a:bodyPr/>
          <a:lstStyle/>
          <a:p>
            <a:r>
              <a:rPr lang="sv-SE" sz="4000" dirty="0"/>
              <a:t>Del 2</a:t>
            </a:r>
          </a:p>
        </p:txBody>
      </p:sp>
      <p:pic>
        <p:nvPicPr>
          <p:cNvPr id="3" name="Bildobjekt 2">
            <a:extLst>
              <a:ext uri="{FF2B5EF4-FFF2-40B4-BE49-F238E27FC236}">
                <a16:creationId xmlns:a16="http://schemas.microsoft.com/office/drawing/2014/main" id="{47D12CB9-FC6D-45AB-8E71-D105F3A94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14610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DEF68A-D290-4484-B67C-50ECF3BC8CF7}"/>
              </a:ext>
            </a:extLst>
          </p:cNvPr>
          <p:cNvSpPr>
            <a:spLocks noGrp="1"/>
          </p:cNvSpPr>
          <p:nvPr>
            <p:ph type="title"/>
          </p:nvPr>
        </p:nvSpPr>
        <p:spPr/>
        <p:txBody>
          <a:bodyPr/>
          <a:lstStyle/>
          <a:p>
            <a:r>
              <a:rPr lang="sv-SE" sz="4000" dirty="0"/>
              <a:t>Med öppna ögon på mitt ärende</a:t>
            </a:r>
          </a:p>
        </p:txBody>
      </p:sp>
      <p:sp>
        <p:nvSpPr>
          <p:cNvPr id="3" name="Platshållare för innehåll 2">
            <a:extLst>
              <a:ext uri="{FF2B5EF4-FFF2-40B4-BE49-F238E27FC236}">
                <a16:creationId xmlns:a16="http://schemas.microsoft.com/office/drawing/2014/main" id="{B857844F-59B9-43E4-84C6-D089BF43D2D7}"/>
              </a:ext>
            </a:extLst>
          </p:cNvPr>
          <p:cNvSpPr>
            <a:spLocks noGrp="1"/>
          </p:cNvSpPr>
          <p:nvPr>
            <p:ph idx="1"/>
          </p:nvPr>
        </p:nvSpPr>
        <p:spPr/>
        <p:txBody>
          <a:bodyPr>
            <a:normAutofit/>
          </a:bodyPr>
          <a:lstStyle/>
          <a:p>
            <a:pPr marL="342900" indent="-342900">
              <a:buFont typeface="Arial" panose="020B0604020202020204" pitchFamily="34" charset="0"/>
              <a:buChar char="•"/>
            </a:pPr>
            <a:r>
              <a:rPr lang="sv-SE" sz="1900" dirty="0">
                <a:effectLst/>
                <a:ea typeface="Times New Roman" panose="02020603050405020304" pitchFamily="18" charset="0"/>
              </a:rPr>
              <a:t>I denna del fördjupar ni er i </a:t>
            </a:r>
            <a:r>
              <a:rPr lang="sv-SE" sz="1900" i="1" dirty="0">
                <a:effectLst/>
                <a:ea typeface="Times New Roman" panose="02020603050405020304" pitchFamily="18" charset="0"/>
              </a:rPr>
              <a:t>Med öppna ögon på mitt ärende</a:t>
            </a:r>
            <a:r>
              <a:rPr lang="sv-SE" sz="1900" dirty="0">
                <a:effectLst/>
                <a:ea typeface="Times New Roman" panose="02020603050405020304" pitchFamily="18" charset="0"/>
              </a:rPr>
              <a:t>, som är framtagen för att använda i er vardagliga handläggning som en påminnelse om vad ni behöver beakta för att öka möjligheten till ökad jämställdhet och jämlikhet. Modellen består av frågor att ställa ditt egna ärende, samt en påminnelse om att könsstereotypiska föreställningar och normer påverkar. </a:t>
            </a:r>
            <a:r>
              <a:rPr lang="sv-SE" sz="1900" i="1" dirty="0">
                <a:effectLst/>
                <a:ea typeface="Times New Roman" panose="02020603050405020304" pitchFamily="18" charset="0"/>
              </a:rPr>
              <a:t>Med öppna ögon på mitt ärende</a:t>
            </a:r>
            <a:r>
              <a:rPr lang="sv-SE" sz="1900" dirty="0">
                <a:effectLst/>
                <a:ea typeface="Times New Roman" panose="02020603050405020304" pitchFamily="18" charset="0"/>
              </a:rPr>
              <a:t> är uppdelad i mammor och pappor, respektive flickor och pojkar. </a:t>
            </a:r>
          </a:p>
          <a:p>
            <a:pPr marL="342900" marR="0" lvl="0" indent="-342900">
              <a:spcBef>
                <a:spcPts val="0"/>
              </a:spcBef>
              <a:buFont typeface="Arial" panose="020B0604020202020204" pitchFamily="34" charset="0"/>
              <a:buChar char="•"/>
            </a:pPr>
            <a:r>
              <a:rPr lang="sv-SE" sz="1900" dirty="0">
                <a:ea typeface="Calibri" panose="020F0502020204030204" pitchFamily="34" charset="0"/>
                <a:cs typeface="Times New Roman" panose="02020603050405020304" pitchFamily="18" charset="0"/>
              </a:rPr>
              <a:t>Målsättningen är att stödet </a:t>
            </a:r>
            <a:r>
              <a:rPr lang="sv-SE" sz="1900" i="1" dirty="0">
                <a:ea typeface="Calibri" panose="020F0502020204030204" pitchFamily="34" charset="0"/>
                <a:cs typeface="Times New Roman" panose="02020603050405020304" pitchFamily="18" charset="0"/>
              </a:rPr>
              <a:t>Med öppna ögon på mitt ärende </a:t>
            </a:r>
            <a:r>
              <a:rPr lang="sv-SE" sz="1900" dirty="0">
                <a:ea typeface="Calibri" panose="020F0502020204030204" pitchFamily="34" charset="0"/>
                <a:cs typeface="Times New Roman" panose="02020603050405020304" pitchFamily="18" charset="0"/>
              </a:rPr>
              <a:t>används i det dagliga arbetet och vid ärendegenomgångar, APT eller liknande. Se övningsinstruktion.</a:t>
            </a:r>
          </a:p>
          <a:p>
            <a:pPr marL="342900" marR="0" lvl="0" indent="-342900">
              <a:spcBef>
                <a:spcPts val="0"/>
              </a:spcBef>
              <a:buFont typeface="Arial" panose="020B0604020202020204" pitchFamily="34" charset="0"/>
              <a:buChar char="•"/>
            </a:pPr>
            <a:r>
              <a:rPr lang="sv-SE" sz="1900" dirty="0">
                <a:ea typeface="Calibri" panose="020F0502020204030204" pitchFamily="34" charset="0"/>
                <a:cs typeface="Times New Roman" panose="02020603050405020304" pitchFamily="18" charset="0"/>
              </a:rPr>
              <a:t>Skriv gärna ut </a:t>
            </a:r>
            <a:r>
              <a:rPr lang="sv-SE" sz="1900">
                <a:ea typeface="Calibri" panose="020F0502020204030204" pitchFamily="34" charset="0"/>
                <a:cs typeface="Times New Roman" panose="02020603050405020304" pitchFamily="18" charset="0"/>
              </a:rPr>
              <a:t>materialet från SKR:s hemsida.  </a:t>
            </a:r>
            <a:endParaRPr lang="sv-SE" sz="1900" dirty="0">
              <a:effectLst/>
              <a:ea typeface="Calibri" panose="020F0502020204030204" pitchFamily="34" charset="0"/>
              <a:cs typeface="Times New Roman" panose="02020603050405020304" pitchFamily="18" charset="0"/>
            </a:endParaRPr>
          </a:p>
          <a:p>
            <a:pPr marL="0" marR="0" lvl="0" indent="0">
              <a:spcBef>
                <a:spcPts val="0"/>
              </a:spcBef>
              <a:buNone/>
            </a:pPr>
            <a:endParaRPr lang="sv-SE" sz="2000" dirty="0">
              <a:effectLst/>
              <a:ea typeface="Calibri" panose="020F0502020204030204" pitchFamily="34" charset="0"/>
              <a:cs typeface="Times New Roman" panose="02020603050405020304" pitchFamily="18" charset="0"/>
            </a:endParaRPr>
          </a:p>
          <a:p>
            <a:pPr marL="342900" marR="0" lvl="0" indent="-342900">
              <a:spcBef>
                <a:spcPts val="0"/>
              </a:spcBef>
              <a:buFont typeface="Arial" panose="020B0604020202020204" pitchFamily="34" charset="0"/>
              <a:buChar char="•"/>
            </a:pPr>
            <a:endParaRPr lang="sv-SE" sz="2000" dirty="0">
              <a:effectLst/>
              <a:ea typeface="Calibri" panose="020F0502020204030204" pitchFamily="34" charset="0"/>
              <a:cs typeface="Times New Roman" panose="02020603050405020304" pitchFamily="18" charset="0"/>
            </a:endParaRPr>
          </a:p>
          <a:p>
            <a:endParaRPr lang="sv-SE" dirty="0"/>
          </a:p>
        </p:txBody>
      </p:sp>
      <p:pic>
        <p:nvPicPr>
          <p:cNvPr id="4" name="Bildobjekt 3">
            <a:extLst>
              <a:ext uri="{FF2B5EF4-FFF2-40B4-BE49-F238E27FC236}">
                <a16:creationId xmlns:a16="http://schemas.microsoft.com/office/drawing/2014/main" id="{79BB0CE8-9A09-45AB-893C-A57867EAAA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9076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D931A51-DA68-43F5-A19B-95CF23DB8ABD}"/>
              </a:ext>
            </a:extLst>
          </p:cNvPr>
          <p:cNvPicPr>
            <a:picLocks noChangeAspect="1"/>
          </p:cNvPicPr>
          <p:nvPr/>
        </p:nvPicPr>
        <p:blipFill>
          <a:blip r:embed="rId2"/>
          <a:stretch>
            <a:fillRect/>
          </a:stretch>
        </p:blipFill>
        <p:spPr>
          <a:xfrm>
            <a:off x="1433225" y="142042"/>
            <a:ext cx="4320556" cy="6107837"/>
          </a:xfrm>
          <a:prstGeom prst="rect">
            <a:avLst/>
          </a:prstGeom>
        </p:spPr>
      </p:pic>
      <p:pic>
        <p:nvPicPr>
          <p:cNvPr id="8" name="Bildobjekt 7">
            <a:extLst>
              <a:ext uri="{FF2B5EF4-FFF2-40B4-BE49-F238E27FC236}">
                <a16:creationId xmlns:a16="http://schemas.microsoft.com/office/drawing/2014/main" id="{AC4F4D48-AD3F-4671-955C-9D0F52D13F48}"/>
              </a:ext>
            </a:extLst>
          </p:cNvPr>
          <p:cNvPicPr>
            <a:picLocks noChangeAspect="1"/>
          </p:cNvPicPr>
          <p:nvPr/>
        </p:nvPicPr>
        <p:blipFill>
          <a:blip r:embed="rId3"/>
          <a:stretch>
            <a:fillRect/>
          </a:stretch>
        </p:blipFill>
        <p:spPr>
          <a:xfrm>
            <a:off x="6096000" y="142042"/>
            <a:ext cx="4320557" cy="6107838"/>
          </a:xfrm>
          <a:prstGeom prst="rect">
            <a:avLst/>
          </a:prstGeom>
        </p:spPr>
      </p:pic>
      <p:pic>
        <p:nvPicPr>
          <p:cNvPr id="4" name="Bildobjekt 3">
            <a:extLst>
              <a:ext uri="{FF2B5EF4-FFF2-40B4-BE49-F238E27FC236}">
                <a16:creationId xmlns:a16="http://schemas.microsoft.com/office/drawing/2014/main" id="{2ABE6E55-936F-43E4-AB8D-5C974279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23821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712838-12FE-4897-A447-33D93140E0F2}"/>
              </a:ext>
            </a:extLst>
          </p:cNvPr>
          <p:cNvSpPr>
            <a:spLocks noGrp="1"/>
          </p:cNvSpPr>
          <p:nvPr>
            <p:ph type="title"/>
          </p:nvPr>
        </p:nvSpPr>
        <p:spPr>
          <a:xfrm>
            <a:off x="664233" y="823965"/>
            <a:ext cx="10368857" cy="1282029"/>
          </a:xfrm>
        </p:spPr>
        <p:txBody>
          <a:bodyPr/>
          <a:lstStyle/>
          <a:p>
            <a:r>
              <a:rPr lang="sv-SE" sz="4000" dirty="0"/>
              <a:t>Övningsinstruktion till nästa metodträff</a:t>
            </a:r>
          </a:p>
        </p:txBody>
      </p:sp>
      <p:sp>
        <p:nvSpPr>
          <p:cNvPr id="3" name="Platshållare för innehåll 2">
            <a:extLst>
              <a:ext uri="{FF2B5EF4-FFF2-40B4-BE49-F238E27FC236}">
                <a16:creationId xmlns:a16="http://schemas.microsoft.com/office/drawing/2014/main" id="{82FA24CD-3C94-4DA1-B896-C97FF3CF0E40}"/>
              </a:ext>
            </a:extLst>
          </p:cNvPr>
          <p:cNvSpPr>
            <a:spLocks noGrp="1"/>
          </p:cNvSpPr>
          <p:nvPr>
            <p:ph idx="1"/>
          </p:nvPr>
        </p:nvSpPr>
        <p:spPr>
          <a:xfrm>
            <a:off x="865199" y="1781770"/>
            <a:ext cx="9609825" cy="3738598"/>
          </a:xfrm>
        </p:spPr>
        <p:txBody>
          <a:bodyPr/>
          <a:lstStyle/>
          <a:p>
            <a:pPr marL="0" marR="0" indent="0">
              <a:spcBef>
                <a:spcPts val="0"/>
              </a:spcBef>
              <a:buNone/>
            </a:pPr>
            <a:r>
              <a:rPr lang="sv-SE" sz="2000" dirty="0">
                <a:effectLst/>
                <a:ea typeface="Calibri" panose="020F0502020204030204" pitchFamily="34" charset="0"/>
                <a:cs typeface="Times New Roman" panose="02020603050405020304" pitchFamily="18" charset="0"/>
              </a:rPr>
              <a:t>Ni ska med stöd av </a:t>
            </a:r>
            <a:r>
              <a:rPr lang="sv-SE" sz="2000" i="1" dirty="0">
                <a:effectLst/>
                <a:ea typeface="Calibri" panose="020F0502020204030204" pitchFamily="34" charset="0"/>
                <a:cs typeface="Times New Roman" panose="02020603050405020304" pitchFamily="18" charset="0"/>
              </a:rPr>
              <a:t>Med öppna ögon på mitt ärende </a:t>
            </a:r>
            <a:r>
              <a:rPr lang="sv-SE" sz="2000" dirty="0">
                <a:effectLst/>
                <a:ea typeface="Calibri" panose="020F0502020204030204" pitchFamily="34" charset="0"/>
                <a:cs typeface="Times New Roman" panose="02020603050405020304" pitchFamily="18" charset="0"/>
              </a:rPr>
              <a:t>granska era pågående eller nyligen avslutade ärenden. Syftet med övningen är att upptäcka skillnader i det enskilda arbetet. Skriv ner era upptäckter och reflektioner och ta med till nästa metodträff. </a:t>
            </a:r>
          </a:p>
          <a:p>
            <a:pPr marL="0" marR="0" indent="0">
              <a:spcBef>
                <a:spcPts val="0"/>
              </a:spcBef>
              <a:buNone/>
            </a:pPr>
            <a:endParaRPr lang="sv-SE" sz="2000" dirty="0">
              <a:effectLst/>
              <a:ea typeface="Calibri" panose="020F0502020204030204" pitchFamily="34" charset="0"/>
              <a:cs typeface="Times New Roman" panose="02020603050405020304" pitchFamily="18" charset="0"/>
            </a:endParaRP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Upptäcker </a:t>
            </a:r>
            <a:r>
              <a:rPr lang="sv-SE" sz="2000">
                <a:effectLst/>
                <a:ea typeface="Calibri" panose="020F0502020204030204" pitchFamily="34" charset="0"/>
                <a:cs typeface="Times New Roman" panose="02020603050405020304" pitchFamily="18" charset="0"/>
              </a:rPr>
              <a:t>du skillnader </a:t>
            </a:r>
            <a:r>
              <a:rPr lang="sv-SE" sz="2000" dirty="0">
                <a:effectLst/>
                <a:ea typeface="Calibri" panose="020F0502020204030204" pitchFamily="34" charset="0"/>
                <a:cs typeface="Times New Roman" panose="02020603050405020304" pitchFamily="18" charset="0"/>
              </a:rPr>
              <a:t>i handläggningen i relation till kön eller andra faktorer som till exempel härkomst, funktionsnedsättning eller ålder?</a:t>
            </a:r>
            <a:endParaRPr lang="sv-SE" sz="2000" dirty="0">
              <a:ea typeface="Calibri" panose="020F0502020204030204" pitchFamily="34" charset="0"/>
              <a:cs typeface="Times New Roman" panose="02020603050405020304" pitchFamily="18" charset="0"/>
            </a:endParaRPr>
          </a:p>
          <a:p>
            <a:pPr marL="342900" marR="0" lvl="0" indent="-342900">
              <a:spcBef>
                <a:spcPts val="0"/>
              </a:spcBef>
              <a:buFont typeface="Arial" panose="020B0604020202020204" pitchFamily="34" charset="0"/>
              <a:buChar char="•"/>
            </a:pPr>
            <a:r>
              <a:rPr lang="sv-SE" sz="2000" dirty="0">
                <a:ea typeface="Calibri" panose="020F0502020204030204" pitchFamily="34" charset="0"/>
                <a:cs typeface="Times New Roman" panose="02020603050405020304" pitchFamily="18" charset="0"/>
              </a:rPr>
              <a:t>Vad tänker du att skillnaderna beror på?</a:t>
            </a:r>
            <a:endParaRPr lang="sv-SE" sz="2000" dirty="0">
              <a:effectLst/>
              <a:ea typeface="Calibri" panose="020F0502020204030204" pitchFamily="34" charset="0"/>
              <a:cs typeface="Times New Roman" panose="02020603050405020304" pitchFamily="18" charset="0"/>
            </a:endParaRPr>
          </a:p>
          <a:p>
            <a:pPr marL="342900" marR="0" lvl="0" indent="-342900">
              <a:spcBef>
                <a:spcPts val="0"/>
              </a:spcBef>
              <a:buFont typeface="Arial" panose="020B0604020202020204" pitchFamily="34" charset="0"/>
              <a:buChar char="•"/>
            </a:pPr>
            <a:r>
              <a:rPr lang="sv-SE" sz="2000" dirty="0">
                <a:effectLst/>
                <a:ea typeface="Calibri" panose="020F0502020204030204" pitchFamily="34" charset="0"/>
                <a:cs typeface="Times New Roman" panose="02020603050405020304" pitchFamily="18" charset="0"/>
              </a:rPr>
              <a:t>Hur kan du göra annorlunda i fortsättningen?</a:t>
            </a:r>
          </a:p>
          <a:p>
            <a:endParaRPr lang="sv-SE" dirty="0"/>
          </a:p>
        </p:txBody>
      </p:sp>
      <p:pic>
        <p:nvPicPr>
          <p:cNvPr id="4" name="Bildobjekt 3">
            <a:extLst>
              <a:ext uri="{FF2B5EF4-FFF2-40B4-BE49-F238E27FC236}">
                <a16:creationId xmlns:a16="http://schemas.microsoft.com/office/drawing/2014/main" id="{F8055165-EDCF-43C8-BF27-EC58D8424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06415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41E7BC-5C5B-83DC-0C88-6C9B3618B46C}"/>
              </a:ext>
            </a:extLst>
          </p:cNvPr>
          <p:cNvSpPr>
            <a:spLocks noGrp="1"/>
          </p:cNvSpPr>
          <p:nvPr>
            <p:ph type="title"/>
          </p:nvPr>
        </p:nvSpPr>
        <p:spPr/>
        <p:txBody>
          <a:bodyPr/>
          <a:lstStyle/>
          <a:p>
            <a:r>
              <a:rPr lang="sv-SE" sz="4000" dirty="0"/>
              <a:t>Del 1</a:t>
            </a:r>
          </a:p>
        </p:txBody>
      </p:sp>
      <p:pic>
        <p:nvPicPr>
          <p:cNvPr id="3" name="Bildobjekt 2">
            <a:extLst>
              <a:ext uri="{FF2B5EF4-FFF2-40B4-BE49-F238E27FC236}">
                <a16:creationId xmlns:a16="http://schemas.microsoft.com/office/drawing/2014/main" id="{8E459BF3-147B-4A30-A094-D7A7AE293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96281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7E8968-B38E-4E08-AC20-291A2D9E860A}"/>
              </a:ext>
            </a:extLst>
          </p:cNvPr>
          <p:cNvSpPr>
            <a:spLocks noGrp="1"/>
          </p:cNvSpPr>
          <p:nvPr>
            <p:ph type="title"/>
          </p:nvPr>
        </p:nvSpPr>
        <p:spPr/>
        <p:txBody>
          <a:bodyPr/>
          <a:lstStyle/>
          <a:p>
            <a:r>
              <a:rPr lang="sv-SE" dirty="0"/>
              <a:t>Lycka till med ert arbete!</a:t>
            </a:r>
            <a:br>
              <a:rPr lang="sv-SE" dirty="0"/>
            </a:br>
            <a:br>
              <a:rPr lang="sv-SE" dirty="0"/>
            </a:br>
            <a:r>
              <a:rPr lang="sv-SE" sz="2800" dirty="0"/>
              <a:t>Kontakt om materialet: </a:t>
            </a:r>
            <a:r>
              <a:rPr lang="sv-SE" sz="2800" dirty="0">
                <a:hlinkClick r:id="rId2"/>
              </a:rPr>
              <a:t>birgitta.persdotter@kau.se</a:t>
            </a:r>
            <a:r>
              <a:rPr lang="sv-SE" sz="2800" dirty="0"/>
              <a:t> </a:t>
            </a:r>
          </a:p>
        </p:txBody>
      </p:sp>
      <p:pic>
        <p:nvPicPr>
          <p:cNvPr id="3" name="Bildobjekt 2">
            <a:extLst>
              <a:ext uri="{FF2B5EF4-FFF2-40B4-BE49-F238E27FC236}">
                <a16:creationId xmlns:a16="http://schemas.microsoft.com/office/drawing/2014/main" id="{2512829C-7C25-4060-B709-864D443807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99" y="6102442"/>
            <a:ext cx="510740" cy="576642"/>
          </a:xfrm>
          <a:prstGeom prst="rect">
            <a:avLst/>
          </a:prstGeom>
        </p:spPr>
      </p:pic>
    </p:spTree>
    <p:extLst>
      <p:ext uri="{BB962C8B-B14F-4D97-AF65-F5344CB8AC3E}">
        <p14:creationId xmlns:p14="http://schemas.microsoft.com/office/powerpoint/2010/main" val="225131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856ADAC-C54E-AC4D-8807-8AFBE83A0BB3}"/>
              </a:ext>
            </a:extLst>
          </p:cNvPr>
          <p:cNvSpPr>
            <a:spLocks noGrp="1"/>
          </p:cNvSpPr>
          <p:nvPr>
            <p:ph type="title"/>
          </p:nvPr>
        </p:nvSpPr>
        <p:spPr>
          <a:xfrm>
            <a:off x="664233" y="492369"/>
            <a:ext cx="10790888" cy="1613625"/>
          </a:xfrm>
        </p:spPr>
        <p:txBody>
          <a:bodyPr/>
          <a:lstStyle/>
          <a:p>
            <a:r>
              <a:rPr lang="sv-SE" sz="3600" dirty="0">
                <a:ea typeface="Calibri" panose="020F0502020204030204" pitchFamily="34" charset="0"/>
                <a:cs typeface="Times New Roman" panose="02020603050405020304" pitchFamily="18" charset="0"/>
              </a:rPr>
              <a:t>Skillnader som uppmärksammades i samband med framtagandet av metodstödet</a:t>
            </a:r>
            <a:br>
              <a:rPr lang="sv-SE" dirty="0">
                <a:ea typeface="Calibri" panose="020F0502020204030204" pitchFamily="3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FE279A6C-E7CF-477D-8298-C151E2F77A56}"/>
              </a:ext>
            </a:extLst>
          </p:cNvPr>
          <p:cNvSpPr>
            <a:spLocks noGrp="1"/>
          </p:cNvSpPr>
          <p:nvPr>
            <p:ph idx="1"/>
          </p:nvPr>
        </p:nvSpPr>
        <p:spPr>
          <a:xfrm>
            <a:off x="664233" y="2105994"/>
            <a:ext cx="9609825" cy="3738598"/>
          </a:xfrm>
        </p:spPr>
        <p:txBody>
          <a:bodyPr>
            <a:normAutofit/>
          </a:bodyPr>
          <a:lstStyle/>
          <a:p>
            <a:pPr marL="0" marR="0" indent="0">
              <a:spcBef>
                <a:spcPts val="0"/>
              </a:spcBef>
              <a:buNone/>
            </a:pPr>
            <a:r>
              <a:rPr lang="sv-SE" sz="2000" dirty="0">
                <a:effectLst/>
                <a:ea typeface="Calibri" panose="020F0502020204030204" pitchFamily="34" charset="0"/>
                <a:cs typeface="Times New Roman" panose="02020603050405020304" pitchFamily="18" charset="0"/>
              </a:rPr>
              <a:t>Exemplen </a:t>
            </a:r>
            <a:r>
              <a:rPr lang="sv-SE" sz="2000" dirty="0">
                <a:ea typeface="Calibri" panose="020F0502020204030204" pitchFamily="34" charset="0"/>
                <a:cs typeface="Times New Roman" panose="02020603050405020304" pitchFamily="18" charset="0"/>
              </a:rPr>
              <a:t>visar att </a:t>
            </a:r>
            <a:r>
              <a:rPr lang="sv-SE" sz="2000" dirty="0">
                <a:effectLst/>
                <a:ea typeface="Calibri" panose="020F0502020204030204" pitchFamily="34" charset="0"/>
                <a:cs typeface="Times New Roman" panose="02020603050405020304" pitchFamily="18" charset="0"/>
              </a:rPr>
              <a:t>könsstereotypa föreställningar och normer kan påverka: </a:t>
            </a:r>
          </a:p>
          <a:p>
            <a:pPr marL="342900" marR="0" lvl="0" indent="-342900">
              <a:spcBef>
                <a:spcPts val="0"/>
              </a:spcBef>
              <a:buFont typeface="Calibri" panose="020F0502020204030204" pitchFamily="34" charset="0"/>
              <a:buChar char="-"/>
            </a:pPr>
            <a:r>
              <a:rPr lang="sv-SE" sz="2000" dirty="0">
                <a:ea typeface="Calibri" panose="020F0502020204030204" pitchFamily="34" charset="0"/>
                <a:cs typeface="Times New Roman" panose="02020603050405020304" pitchFamily="18" charset="0"/>
              </a:rPr>
              <a:t>Planeringen av samtal och delaktighet.</a:t>
            </a:r>
            <a:endParaRPr lang="sv-SE" sz="2000" dirty="0">
              <a:effectLst/>
              <a:ea typeface="Calibri" panose="020F0502020204030204" pitchFamily="34" charset="0"/>
              <a:cs typeface="Times New Roman" panose="02020603050405020304" pitchFamily="18" charset="0"/>
            </a:endParaRPr>
          </a:p>
          <a:p>
            <a:pPr marL="342900" marR="0" lvl="0" indent="-342900">
              <a:spcBef>
                <a:spcPts val="0"/>
              </a:spcBef>
              <a:buFont typeface="Calibri" panose="020F0502020204030204" pitchFamily="34" charset="0"/>
              <a:buChar char="-"/>
            </a:pPr>
            <a:r>
              <a:rPr lang="sv-SE" sz="2000" dirty="0">
                <a:effectLst/>
                <a:ea typeface="Calibri" panose="020F0502020204030204" pitchFamily="34" charset="0"/>
                <a:cs typeface="Times New Roman" panose="02020603050405020304" pitchFamily="18" charset="0"/>
              </a:rPr>
              <a:t>Vilka frågor som ställs vid inhämtning av information.</a:t>
            </a:r>
          </a:p>
          <a:p>
            <a:pPr marL="342900" marR="0" lvl="0" indent="-342900">
              <a:spcBef>
                <a:spcPts val="0"/>
              </a:spcBef>
              <a:buFont typeface="Calibri" panose="020F0502020204030204" pitchFamily="34" charset="0"/>
              <a:buChar char="-"/>
            </a:pPr>
            <a:r>
              <a:rPr lang="sv-SE" sz="2000" dirty="0">
                <a:effectLst/>
                <a:ea typeface="Calibri" panose="020F0502020204030204" pitchFamily="34" charset="0"/>
                <a:cs typeface="Times New Roman" panose="02020603050405020304" pitchFamily="18" charset="0"/>
              </a:rPr>
              <a:t>Bedömningen av mammas och pappas föräldraförmåga, liksom vad som bedöms som allvarligt för en pojke respektive en flicka.</a:t>
            </a:r>
          </a:p>
          <a:p>
            <a:pPr marL="342900" marR="0" lvl="0" indent="-342900">
              <a:spcBef>
                <a:spcPts val="0"/>
              </a:spcBef>
              <a:buFont typeface="Calibri" panose="020F0502020204030204" pitchFamily="34" charset="0"/>
              <a:buChar char="-"/>
            </a:pPr>
            <a:r>
              <a:rPr lang="sv-SE" sz="2000" dirty="0">
                <a:effectLst/>
                <a:ea typeface="Calibri" panose="020F0502020204030204" pitchFamily="34" charset="0"/>
                <a:cs typeface="Times New Roman" panose="02020603050405020304" pitchFamily="18" charset="0"/>
              </a:rPr>
              <a:t>Motivationsarbetet och förväntningar på förändring. </a:t>
            </a:r>
          </a:p>
          <a:p>
            <a:pPr marL="0" indent="0">
              <a:buNone/>
            </a:pPr>
            <a:endParaRPr lang="sv-SE" dirty="0"/>
          </a:p>
        </p:txBody>
      </p:sp>
      <p:pic>
        <p:nvPicPr>
          <p:cNvPr id="5" name="Bildobjekt 4">
            <a:extLst>
              <a:ext uri="{FF2B5EF4-FFF2-40B4-BE49-F238E27FC236}">
                <a16:creationId xmlns:a16="http://schemas.microsoft.com/office/drawing/2014/main" id="{38CA57E9-A428-4885-9DAD-2BC76030A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6725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B9CD1A1-0DF6-E5F3-8F3D-92086A44A7E5}"/>
              </a:ext>
            </a:extLst>
          </p:cNvPr>
          <p:cNvSpPr>
            <a:spLocks noGrp="1"/>
          </p:cNvSpPr>
          <p:nvPr>
            <p:ph type="title"/>
          </p:nvPr>
        </p:nvSpPr>
        <p:spPr>
          <a:xfrm>
            <a:off x="608074" y="2445544"/>
            <a:ext cx="9608400" cy="1966912"/>
          </a:xfrm>
        </p:spPr>
        <p:txBody>
          <a:bodyPr/>
          <a:lstStyle/>
          <a:p>
            <a:r>
              <a:rPr lang="sv-SE" sz="3200" dirty="0"/>
              <a:t>Länk till film:</a:t>
            </a:r>
            <a:br>
              <a:rPr lang="sv-SE" sz="3200" dirty="0">
                <a:hlinkClick r:id="rId2"/>
              </a:rPr>
            </a:br>
            <a:r>
              <a:rPr lang="sv-SE" sz="3200" dirty="0">
                <a:hlinkClick r:id="rId2"/>
              </a:rPr>
              <a:t>Skillnader som har uppmärksammats</a:t>
            </a:r>
            <a:br>
              <a:rPr lang="sv-SE" sz="3200" dirty="0"/>
            </a:br>
            <a:br>
              <a:rPr lang="sv-SE" sz="3200" dirty="0"/>
            </a:br>
            <a:br>
              <a:rPr lang="sv-SE" sz="3200" dirty="0"/>
            </a:br>
            <a:br>
              <a:rPr lang="sv-SE" sz="3200" dirty="0"/>
            </a:br>
            <a:br>
              <a:rPr lang="sv-SE" sz="4000" dirty="0"/>
            </a:br>
            <a:br>
              <a:rPr lang="sv-SE" sz="3600" dirty="0"/>
            </a:br>
            <a:endParaRPr lang="sv-SE" sz="3600" dirty="0"/>
          </a:p>
        </p:txBody>
      </p:sp>
      <p:pic>
        <p:nvPicPr>
          <p:cNvPr id="3" name="Bildobjekt 2">
            <a:extLst>
              <a:ext uri="{FF2B5EF4-FFF2-40B4-BE49-F238E27FC236}">
                <a16:creationId xmlns:a16="http://schemas.microsoft.com/office/drawing/2014/main" id="{3259A087-B31A-403D-826F-BA62B0847D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215" y="6064022"/>
            <a:ext cx="510740" cy="576642"/>
          </a:xfrm>
          <a:prstGeom prst="rect">
            <a:avLst/>
          </a:prstGeom>
        </p:spPr>
      </p:pic>
    </p:spTree>
    <p:extLst>
      <p:ext uri="{BB962C8B-B14F-4D97-AF65-F5344CB8AC3E}">
        <p14:creationId xmlns:p14="http://schemas.microsoft.com/office/powerpoint/2010/main" val="153312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883CB2F-1CCD-487B-894F-147CE2D711A2}"/>
              </a:ext>
            </a:extLst>
          </p:cNvPr>
          <p:cNvSpPr>
            <a:spLocks noGrp="1"/>
          </p:cNvSpPr>
          <p:nvPr>
            <p:ph type="title"/>
          </p:nvPr>
        </p:nvSpPr>
        <p:spPr/>
        <p:txBody>
          <a:bodyPr/>
          <a:lstStyle/>
          <a:p>
            <a:r>
              <a:rPr lang="sv-SE" sz="4000" dirty="0"/>
              <a:t>Skillnader som framkommit i relation till mammor och pappor</a:t>
            </a:r>
            <a:br>
              <a:rPr lang="sv-SE" dirty="0"/>
            </a:br>
            <a:endParaRPr lang="sv-SE" dirty="0"/>
          </a:p>
        </p:txBody>
      </p:sp>
      <p:pic>
        <p:nvPicPr>
          <p:cNvPr id="3" name="Bildobjekt 2">
            <a:extLst>
              <a:ext uri="{FF2B5EF4-FFF2-40B4-BE49-F238E27FC236}">
                <a16:creationId xmlns:a16="http://schemas.microsoft.com/office/drawing/2014/main" id="{27A5E783-335B-4E97-8DDD-19B4E8B48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47" y="6079390"/>
            <a:ext cx="510740" cy="576642"/>
          </a:xfrm>
          <a:prstGeom prst="rect">
            <a:avLst/>
          </a:prstGeom>
        </p:spPr>
      </p:pic>
    </p:spTree>
    <p:extLst>
      <p:ext uri="{BB962C8B-B14F-4D97-AF65-F5344CB8AC3E}">
        <p14:creationId xmlns:p14="http://schemas.microsoft.com/office/powerpoint/2010/main" val="332446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E9971-FD99-DD40-418F-4B5F3F130C65}"/>
              </a:ext>
            </a:extLst>
          </p:cNvPr>
          <p:cNvSpPr>
            <a:spLocks noGrp="1"/>
          </p:cNvSpPr>
          <p:nvPr>
            <p:ph type="title"/>
          </p:nvPr>
        </p:nvSpPr>
        <p:spPr/>
        <p:txBody>
          <a:bodyPr>
            <a:normAutofit/>
          </a:bodyPr>
          <a:lstStyle/>
          <a:p>
            <a:r>
              <a:rPr lang="sv-SE" sz="4000" kern="100" dirty="0">
                <a:effectLst/>
                <a:ea typeface="Yu Gothic Light" panose="020B0300000000000000" pitchFamily="34" charset="-128"/>
                <a:cs typeface="Times New Roman" panose="02020603050405020304" pitchFamily="18" charset="0"/>
              </a:rPr>
              <a:t>Planering av samtal </a:t>
            </a:r>
            <a:endParaRPr lang="sv-SE" sz="4000" dirty="0"/>
          </a:p>
        </p:txBody>
      </p:sp>
      <p:sp>
        <p:nvSpPr>
          <p:cNvPr id="3" name="Platshållare för innehåll 2">
            <a:extLst>
              <a:ext uri="{FF2B5EF4-FFF2-40B4-BE49-F238E27FC236}">
                <a16:creationId xmlns:a16="http://schemas.microsoft.com/office/drawing/2014/main" id="{7ED7C3BF-CBA7-6B68-EB72-E612A0E745FF}"/>
              </a:ext>
            </a:extLst>
          </p:cNvPr>
          <p:cNvSpPr>
            <a:spLocks noGrp="1"/>
          </p:cNvSpPr>
          <p:nvPr>
            <p:ph idx="1"/>
          </p:nvPr>
        </p:nvSpPr>
        <p:spPr>
          <a:xfrm>
            <a:off x="664232" y="1882254"/>
            <a:ext cx="10087504" cy="4101144"/>
          </a:xfrm>
        </p:spPr>
        <p:txBody>
          <a:bodyPr>
            <a:normAutofit/>
          </a:bodyPr>
          <a:lstStyle/>
          <a:p>
            <a:pPr marL="0" indent="0">
              <a:lnSpc>
                <a:spcPct val="110000"/>
              </a:lnSpc>
              <a:buNone/>
            </a:pPr>
            <a:r>
              <a:rPr lang="sv-SE" sz="2000" dirty="0">
                <a:ea typeface="Calibri" panose="020F0502020204030204" pitchFamily="34" charset="0"/>
                <a:cs typeface="Arial" panose="020B0604020202020204" pitchFamily="34" charset="0"/>
              </a:rPr>
              <a:t>Vid</a:t>
            </a:r>
            <a:r>
              <a:rPr lang="sv-SE" sz="2000" dirty="0">
                <a:effectLst/>
                <a:ea typeface="Calibri" panose="020F0502020204030204" pitchFamily="34" charset="0"/>
                <a:cs typeface="Arial" panose="020B0604020202020204" pitchFamily="34" charset="0"/>
              </a:rPr>
              <a:t> planering av samtal ser socialsekreterare att det finns risk att man fokuserar mer på mamman genom att: </a:t>
            </a:r>
          </a:p>
          <a:p>
            <a:pPr>
              <a:lnSpc>
                <a:spcPct val="110000"/>
              </a:lnSpc>
              <a:buFont typeface="Wingdings" panose="05000000000000000000" pitchFamily="2" charset="2"/>
              <a:buChar char="§"/>
            </a:pPr>
            <a:r>
              <a:rPr lang="sv-SE" sz="2000" dirty="0">
                <a:ea typeface="Calibri" panose="020F0502020204030204" pitchFamily="34" charset="0"/>
                <a:cs typeface="Arial" panose="020B0604020202020204" pitchFamily="34" charset="0"/>
              </a:rPr>
              <a:t>p</a:t>
            </a:r>
            <a:r>
              <a:rPr lang="sv-SE" sz="2000" dirty="0">
                <a:effectLst/>
                <a:ea typeface="Calibri" panose="020F0502020204030204" pitchFamily="34" charset="0"/>
                <a:cs typeface="Arial" panose="020B0604020202020204" pitchFamily="34" charset="0"/>
              </a:rPr>
              <a:t>lanera samtal med mamman först eller att man enbart träffar mamman. </a:t>
            </a:r>
          </a:p>
          <a:p>
            <a:pPr>
              <a:lnSpc>
                <a:spcPct val="110000"/>
              </a:lnSpc>
              <a:buFont typeface="Wingdings" panose="05000000000000000000" pitchFamily="2" charset="2"/>
              <a:buChar char="§"/>
            </a:pPr>
            <a:r>
              <a:rPr lang="sv-SE" sz="2000" dirty="0">
                <a:effectLst/>
                <a:ea typeface="Calibri" panose="020F0502020204030204" pitchFamily="34" charset="0"/>
                <a:cs typeface="Times New Roman" panose="02020603050405020304" pitchFamily="18" charset="0"/>
              </a:rPr>
              <a:t>kontakt med pappan prioriteras bort under förhandsbedömningar.</a:t>
            </a:r>
          </a:p>
          <a:p>
            <a:pPr>
              <a:lnSpc>
                <a:spcPct val="110000"/>
              </a:lnSpc>
              <a:buFont typeface="Wingdings" panose="05000000000000000000" pitchFamily="2" charset="2"/>
              <a:buChar char="§"/>
            </a:pPr>
            <a:r>
              <a:rPr lang="sv-SE" sz="2000" kern="100" dirty="0">
                <a:effectLst/>
                <a:ea typeface="Calibri" panose="020F0502020204030204" pitchFamily="34" charset="0"/>
                <a:cs typeface="Calibri" panose="020F0502020204030204" pitchFamily="34" charset="0"/>
              </a:rPr>
              <a:t>familjehemsmamman är i fokus vid uppföljning av placerade barn.</a:t>
            </a:r>
            <a:r>
              <a:rPr lang="sv-SE" sz="2000" dirty="0">
                <a:effectLst/>
                <a:ea typeface="Calibri" panose="020F0502020204030204" pitchFamily="34" charset="0"/>
                <a:cs typeface="Times New Roman" panose="02020603050405020304" pitchFamily="18" charset="0"/>
              </a:rPr>
              <a:t> </a:t>
            </a:r>
          </a:p>
          <a:p>
            <a:endParaRPr lang="sv-SE" sz="2400" kern="100" dirty="0">
              <a:effectLst/>
              <a:latin typeface="+mj-lt"/>
              <a:ea typeface="Calibri" panose="020F0502020204030204" pitchFamily="34" charset="0"/>
              <a:cs typeface="Arial" panose="020B0604020202020204" pitchFamily="34" charset="0"/>
            </a:endParaRPr>
          </a:p>
          <a:p>
            <a:endParaRPr lang="sv-SE" sz="2400" dirty="0">
              <a:effectLst/>
              <a:latin typeface="+mj-lt"/>
              <a:ea typeface="Calibri" panose="020F050202020403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6E41CADE-DD2A-488C-997A-E3F6B8BA4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42418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C4DB1F4-23E9-0D1A-C8F2-008531513871}"/>
              </a:ext>
            </a:extLst>
          </p:cNvPr>
          <p:cNvSpPr>
            <a:spLocks noGrp="1"/>
          </p:cNvSpPr>
          <p:nvPr>
            <p:ph idx="1"/>
          </p:nvPr>
        </p:nvSpPr>
        <p:spPr>
          <a:xfrm>
            <a:off x="764716" y="1158773"/>
            <a:ext cx="10700453" cy="4709464"/>
          </a:xfrm>
        </p:spPr>
        <p:txBody>
          <a:bodyPr/>
          <a:lstStyle/>
          <a:p>
            <a:pPr marL="342900" indent="-342900">
              <a:lnSpc>
                <a:spcPct val="107000"/>
              </a:lnSpc>
              <a:buFont typeface="Arial" panose="020B0604020202020204" pitchFamily="34" charset="0"/>
              <a:buChar char="–"/>
            </a:pPr>
            <a:r>
              <a:rPr lang="sv-SE" sz="2000" dirty="0">
                <a:ea typeface="Calibri" panose="020F0502020204030204" pitchFamily="34" charset="0"/>
                <a:cs typeface="Times New Roman" panose="02020603050405020304" pitchFamily="18" charset="0"/>
              </a:rPr>
              <a:t>Socialsekreterare beskriver att d</a:t>
            </a:r>
            <a:r>
              <a:rPr lang="sv-SE" sz="2000" dirty="0">
                <a:effectLst/>
                <a:ea typeface="Calibri" panose="020F0502020204030204" pitchFamily="34" charset="0"/>
                <a:cs typeface="Times New Roman" panose="02020603050405020304" pitchFamily="18" charset="0"/>
              </a:rPr>
              <a:t>et finns en risk att kontakt med pappan prioriteras bort under förhandsbedömningar, och att </a:t>
            </a:r>
            <a:r>
              <a:rPr lang="sv-SE" sz="2000" dirty="0">
                <a:ea typeface="Calibri" panose="020F0502020204030204" pitchFamily="34" charset="0"/>
                <a:cs typeface="Times New Roman" panose="02020603050405020304" pitchFamily="18" charset="0"/>
              </a:rPr>
              <a:t>k</a:t>
            </a:r>
            <a:r>
              <a:rPr lang="sv-SE" sz="2000" dirty="0">
                <a:effectLst/>
                <a:ea typeface="Calibri" panose="020F0502020204030204" pitchFamily="34" charset="0"/>
                <a:cs typeface="Times New Roman" panose="02020603050405020304" pitchFamily="18" charset="0"/>
              </a:rPr>
              <a:t>ontakt oftast sker med mamman i första hand. S</a:t>
            </a:r>
            <a:r>
              <a:rPr lang="sv-SE" sz="2000" kern="100" dirty="0">
                <a:effectLst/>
                <a:ea typeface="Calibri" panose="020F0502020204030204" pitchFamily="34" charset="0"/>
                <a:cs typeface="Arial" panose="020B0604020202020204" pitchFamily="34" charset="0"/>
              </a:rPr>
              <a:t>ocialsekreterare uppger att detta kan vara aktuellt under såväl utredning som vid uppföljning av insats, vilket kan bero på att man inte har samma förväntningar på att pappa ska delta eller svara på frågor.  </a:t>
            </a:r>
          </a:p>
          <a:p>
            <a:pPr marL="342900" indent="-342900">
              <a:lnSpc>
                <a:spcPct val="107000"/>
              </a:lnSpc>
              <a:buFont typeface="Arial" panose="020B0604020202020204" pitchFamily="34" charset="0"/>
              <a:buChar char="–"/>
            </a:pPr>
            <a:r>
              <a:rPr lang="sv-SE" sz="2000" kern="100" dirty="0">
                <a:effectLst/>
                <a:ea typeface="Calibri" panose="020F0502020204030204" pitchFamily="34" charset="0"/>
                <a:cs typeface="Calibri" panose="020F0502020204030204" pitchFamily="34" charset="0"/>
              </a:rPr>
              <a:t>Socialsekreterare ser att motsvarande skillnad sker i förhållande till familjehemsföräldrar, där familjehemsmamman är i fokus vid uppföljning av placerade barn. Det finns då risk att man inte lär känna familjehemspappan, utan planerar och följer upp barnets situation vid</a:t>
            </a:r>
            <a:r>
              <a:rPr lang="sv-SE" sz="2000" kern="100" dirty="0">
                <a:ea typeface="Calibri" panose="020F0502020204030204" pitchFamily="34" charset="0"/>
                <a:cs typeface="Calibri" panose="020F0502020204030204" pitchFamily="34" charset="0"/>
              </a:rPr>
              <a:t> en</a:t>
            </a:r>
            <a:r>
              <a:rPr lang="sv-SE" sz="2000" kern="100" dirty="0">
                <a:effectLst/>
                <a:ea typeface="Calibri" panose="020F0502020204030204" pitchFamily="34" charset="0"/>
                <a:cs typeface="Calibri" panose="020F0502020204030204" pitchFamily="34" charset="0"/>
              </a:rPr>
              <a:t> familjehemsplacering enbart med familjehemsmamman. </a:t>
            </a:r>
            <a:r>
              <a:rPr lang="sv-SE" sz="2000" dirty="0">
                <a:effectLst/>
                <a:ea typeface="Calibri" panose="020F0502020204030204" pitchFamily="34" charset="0"/>
                <a:cs typeface="Times New Roman" panose="02020603050405020304" pitchFamily="18" charset="0"/>
              </a:rPr>
              <a:t>Detta kan innebära att man missar tidiga risker för sammanbrott, och att man inte på ett likvärdigt sätt fångar upp barnets upplevelser av familjehemsmamman och familjehemspappan. </a:t>
            </a:r>
          </a:p>
          <a:p>
            <a:pPr marL="342900" indent="-342900">
              <a:lnSpc>
                <a:spcPct val="107000"/>
              </a:lnSpc>
              <a:buFont typeface="Arial" panose="020B0604020202020204" pitchFamily="34" charset="0"/>
              <a:buChar char="–"/>
            </a:pPr>
            <a:endParaRPr lang="sv-SE" sz="2000" kern="100" dirty="0">
              <a:effectLst/>
              <a:ea typeface="Calibri" panose="020F0502020204030204" pitchFamily="34" charset="0"/>
              <a:cs typeface="Calibri" panose="020F0502020204030204" pitchFamily="34" charset="0"/>
            </a:endParaRPr>
          </a:p>
          <a:p>
            <a:pPr marL="342900" indent="-342900">
              <a:lnSpc>
                <a:spcPct val="107000"/>
              </a:lnSpc>
              <a:buFont typeface="Arial" panose="020B0604020202020204" pitchFamily="34" charset="0"/>
              <a:buChar char="–"/>
            </a:pPr>
            <a:endParaRPr lang="sv-SE" sz="2000" kern="100" dirty="0">
              <a:effectLst/>
              <a:ea typeface="Calibri" panose="020F0502020204030204" pitchFamily="34" charset="0"/>
              <a:cs typeface="Arial" panose="020B0604020202020204" pitchFamily="34" charset="0"/>
            </a:endParaRPr>
          </a:p>
          <a:p>
            <a:pPr marL="30163" indent="0">
              <a:buNone/>
            </a:pPr>
            <a:endParaRPr lang="sv-SE" dirty="0"/>
          </a:p>
        </p:txBody>
      </p:sp>
      <p:pic>
        <p:nvPicPr>
          <p:cNvPr id="4" name="Bildobjekt 3">
            <a:extLst>
              <a:ext uri="{FF2B5EF4-FFF2-40B4-BE49-F238E27FC236}">
                <a16:creationId xmlns:a16="http://schemas.microsoft.com/office/drawing/2014/main" id="{44C18F2D-5163-4B4B-A28A-1ACE77591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371569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B0B180-3BFD-4049-8BE6-AC627454DBCE}"/>
              </a:ext>
            </a:extLst>
          </p:cNvPr>
          <p:cNvSpPr>
            <a:spLocks noGrp="1"/>
          </p:cNvSpPr>
          <p:nvPr>
            <p:ph type="title"/>
          </p:nvPr>
        </p:nvSpPr>
        <p:spPr>
          <a:xfrm>
            <a:off x="664232" y="482716"/>
            <a:ext cx="9609825" cy="1231392"/>
          </a:xfrm>
        </p:spPr>
        <p:txBody>
          <a:bodyPr>
            <a:noAutofit/>
          </a:bodyPr>
          <a:lstStyle/>
          <a:p>
            <a:r>
              <a:rPr lang="sv-SE" sz="4000" dirty="0"/>
              <a:t>Vilka frågor som ställs vid inhämtning av information </a:t>
            </a:r>
          </a:p>
        </p:txBody>
      </p:sp>
      <p:sp>
        <p:nvSpPr>
          <p:cNvPr id="3" name="Platshållare för innehåll 2">
            <a:extLst>
              <a:ext uri="{FF2B5EF4-FFF2-40B4-BE49-F238E27FC236}">
                <a16:creationId xmlns:a16="http://schemas.microsoft.com/office/drawing/2014/main" id="{07822C1D-138E-47C9-A308-E49DCF144C62}"/>
              </a:ext>
            </a:extLst>
          </p:cNvPr>
          <p:cNvSpPr>
            <a:spLocks noGrp="1"/>
          </p:cNvSpPr>
          <p:nvPr>
            <p:ph idx="1"/>
          </p:nvPr>
        </p:nvSpPr>
        <p:spPr>
          <a:xfrm>
            <a:off x="664232" y="2270927"/>
            <a:ext cx="9826247" cy="3962874"/>
          </a:xfrm>
        </p:spPr>
        <p:txBody>
          <a:bodyPr vert="horz" lIns="91440" tIns="45720" rIns="91440" bIns="45720" rtlCol="0" anchor="t">
            <a:normAutofit fontScale="92500" lnSpcReduction="20000"/>
          </a:bodyPr>
          <a:lstStyle/>
          <a:p>
            <a:pPr marL="30163" indent="0">
              <a:buNone/>
            </a:pPr>
            <a:r>
              <a:rPr lang="sv-SE" sz="2000" dirty="0">
                <a:effectLst/>
                <a:ea typeface="Calibri" panose="020F0502020204030204" pitchFamily="34" charset="0"/>
                <a:cs typeface="Arial" panose="020B0604020202020204" pitchFamily="34" charset="0"/>
              </a:rPr>
              <a:t>Vid inhämtning av information ser socialsekreterare att det finns risk att man fokuserar mer på mamman genom att: </a:t>
            </a:r>
          </a:p>
          <a:p>
            <a:pPr>
              <a:buFont typeface="Wingdings" panose="05000000000000000000" pitchFamily="2" charset="2"/>
              <a:buChar char="§"/>
            </a:pPr>
            <a:r>
              <a:rPr lang="sv-SE" sz="2200" dirty="0"/>
              <a:t>inhämtningen av information inte görs på ett likvärdigt sätt för mammor och pappor.</a:t>
            </a:r>
          </a:p>
          <a:p>
            <a:pPr>
              <a:buFont typeface="Wingdings" panose="05000000000000000000" pitchFamily="2" charset="2"/>
              <a:buChar char="§"/>
            </a:pPr>
            <a:r>
              <a:rPr lang="sv-SE" sz="2200" kern="100" dirty="0">
                <a:effectLst/>
                <a:latin typeface="+mj-lt"/>
                <a:ea typeface="Calibri" panose="020F0502020204030204" pitchFamily="34" charset="0"/>
                <a:cs typeface="Arial"/>
              </a:rPr>
              <a:t>man ställer andra frågor till mamman än till pappan, exempelvis utreder fler aspekter av föräldraförmågan i samtal med mamman eller inte ställer frågor om mående och känslor till pappan. </a:t>
            </a:r>
          </a:p>
          <a:p>
            <a:pPr>
              <a:buFont typeface="Wingdings" panose="05000000000000000000" pitchFamily="2" charset="2"/>
              <a:buChar char="§"/>
            </a:pPr>
            <a:r>
              <a:rPr lang="sv-SE" sz="2200" dirty="0">
                <a:ea typeface="Calibri" panose="020F0502020204030204" pitchFamily="34" charset="0"/>
                <a:cs typeface="Arial"/>
              </a:rPr>
              <a:t>inte inhämta information om eventuell våldsutsatthet på ett likvärdigt sätt i ärenden där det framkommit uppgifter om våld mot barn.</a:t>
            </a:r>
          </a:p>
          <a:p>
            <a:pPr>
              <a:buFont typeface="Wingdings" panose="05000000000000000000" pitchFamily="2" charset="2"/>
              <a:buChar char="§"/>
            </a:pPr>
            <a:r>
              <a:rPr lang="sv-SE" sz="2200" dirty="0">
                <a:ea typeface="Calibri" panose="020F0502020204030204" pitchFamily="34" charset="0"/>
                <a:cs typeface="Arial"/>
              </a:rPr>
              <a:t>man förbiser att mamman eller en annan kvinna kan vara förövare i ärenden där det framkommit uppgifter om sexuella övergrepp. </a:t>
            </a:r>
          </a:p>
          <a:p>
            <a:pPr>
              <a:buFont typeface="Wingdings" panose="05000000000000000000" pitchFamily="2" charset="2"/>
              <a:buChar char="§"/>
            </a:pPr>
            <a:r>
              <a:rPr lang="sv-SE" sz="2200" dirty="0">
                <a:ea typeface="Calibri" panose="020F0502020204030204" pitchFamily="34" charset="0"/>
                <a:cs typeface="Arial"/>
              </a:rPr>
              <a:t>inte ställa samma frågor till pappan om eventuell våldsutsatthet som till mamman. </a:t>
            </a:r>
            <a:endParaRPr lang="sv-SE" sz="2200" dirty="0">
              <a:ea typeface="Calibri" panose="020F0502020204030204" pitchFamily="34" charset="0"/>
              <a:cs typeface="Arial" panose="020B0604020202020204" pitchFamily="34" charset="0"/>
            </a:endParaRPr>
          </a:p>
          <a:p>
            <a:pPr marL="0" indent="0">
              <a:buNone/>
            </a:pPr>
            <a:endParaRPr lang="sv-SE" dirty="0">
              <a:cs typeface="Calibri"/>
            </a:endParaRPr>
          </a:p>
        </p:txBody>
      </p:sp>
      <p:pic>
        <p:nvPicPr>
          <p:cNvPr id="4" name="Bildobjekt 3">
            <a:extLst>
              <a:ext uri="{FF2B5EF4-FFF2-40B4-BE49-F238E27FC236}">
                <a16:creationId xmlns:a16="http://schemas.microsoft.com/office/drawing/2014/main" id="{27A6B382-B9FF-48D2-B9F3-3B14D4AA2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83" y="6294543"/>
            <a:ext cx="510740" cy="576642"/>
          </a:xfrm>
          <a:prstGeom prst="rect">
            <a:avLst/>
          </a:prstGeom>
        </p:spPr>
      </p:pic>
    </p:spTree>
    <p:extLst>
      <p:ext uri="{BB962C8B-B14F-4D97-AF65-F5344CB8AC3E}">
        <p14:creationId xmlns:p14="http://schemas.microsoft.com/office/powerpoint/2010/main" val="243543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2C8A4A-7A9E-44B0-94E2-F6F4B5981D5C}">
  <ds:schemaRefs>
    <ds:schemaRef ds:uri="http://schemas.microsoft.com/sharepoint/v3/contenttype/forms"/>
  </ds:schemaRefs>
</ds:datastoreItem>
</file>

<file path=customXml/itemProps2.xml><?xml version="1.0" encoding="utf-8"?>
<ds:datastoreItem xmlns:ds="http://schemas.openxmlformats.org/officeDocument/2006/customXml" ds:itemID="{B41DFFF8-5A1D-4CFD-B976-963A1701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DF193E-878D-4275-B13F-FF8B00D19F8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SKR</Template>
  <TotalTime>675</TotalTime>
  <Words>2782</Words>
  <Application>Microsoft Office PowerPoint</Application>
  <PresentationFormat>Bredbild</PresentationFormat>
  <Paragraphs>112</Paragraphs>
  <Slides>30</Slides>
  <Notes>7</Notes>
  <HiddenSlides>0</HiddenSlides>
  <MMClips>0</MMClips>
  <ScaleCrop>false</ScaleCrop>
  <HeadingPairs>
    <vt:vector size="6" baseType="variant">
      <vt:variant>
        <vt:lpstr>Använt teckensnitt</vt:lpstr>
      </vt:variant>
      <vt:variant>
        <vt:i4>5</vt:i4>
      </vt:variant>
      <vt:variant>
        <vt:lpstr>Tema</vt:lpstr>
      </vt:variant>
      <vt:variant>
        <vt:i4>6</vt:i4>
      </vt:variant>
      <vt:variant>
        <vt:lpstr>Bildrubriker</vt:lpstr>
      </vt:variant>
      <vt:variant>
        <vt:i4>30</vt:i4>
      </vt:variant>
    </vt:vector>
  </HeadingPairs>
  <TitlesOfParts>
    <vt:vector size="41" baseType="lpstr">
      <vt:lpstr>Arial</vt:lpstr>
      <vt:lpstr>Calibri</vt:lpstr>
      <vt:lpstr>Calibri Light</vt:lpstr>
      <vt:lpstr>Symbol</vt:lpstr>
      <vt:lpstr>Wingdings</vt:lpstr>
      <vt:lpstr>SKL PPT Gul</vt:lpstr>
      <vt:lpstr>SKL PPT Röd</vt:lpstr>
      <vt:lpstr>Inledningsbilder</vt:lpstr>
      <vt:lpstr>SKL PPT Mörk</vt:lpstr>
      <vt:lpstr>SKL PPT Svart</vt:lpstr>
      <vt:lpstr>SKL PPT Vit</vt:lpstr>
      <vt:lpstr>Metodträff 2 Att upptäcka skillnader och reflektera över orsaker</vt:lpstr>
      <vt:lpstr>Del 1: Skillnader som har uppmärksammats  Del 2: Med öppna ögon på mitt ärende</vt:lpstr>
      <vt:lpstr>Del 1</vt:lpstr>
      <vt:lpstr>Skillnader som uppmärksammades i samband med framtagandet av metodstödet </vt:lpstr>
      <vt:lpstr>Länk till film: Skillnader som har uppmärksammats      </vt:lpstr>
      <vt:lpstr>Skillnader som framkommit i relation till mammor och pappor </vt:lpstr>
      <vt:lpstr>Planering av samtal </vt:lpstr>
      <vt:lpstr>PowerPoint-presentation</vt:lpstr>
      <vt:lpstr>Vilka frågor som ställs vid inhämtning av information </vt:lpstr>
      <vt:lpstr>PowerPoint-presentation</vt:lpstr>
      <vt:lpstr>PowerPoint-presentation</vt:lpstr>
      <vt:lpstr>Bedömning av mammas och pappas föräldraförmåga </vt:lpstr>
      <vt:lpstr>PowerPoint-presentation</vt:lpstr>
      <vt:lpstr>Motivationsarbetet och förväntningar på förändring </vt:lpstr>
      <vt:lpstr>PowerPoint-presentation</vt:lpstr>
      <vt:lpstr>PowerPoint-presentation</vt:lpstr>
      <vt:lpstr>Skillnader i relation till  flickor och pojkar</vt:lpstr>
      <vt:lpstr>Planering av samtal och vilka frågor som ställs vid informationsinhämtning</vt:lpstr>
      <vt:lpstr>PowerPoint-presentation</vt:lpstr>
      <vt:lpstr>PowerPoint-presentation</vt:lpstr>
      <vt:lpstr>Bedömning av vad som är allvarligt  </vt:lpstr>
      <vt:lpstr>PowerPoint-presentation</vt:lpstr>
      <vt:lpstr>Motivationsarbetet och förväntningar på förändring</vt:lpstr>
      <vt:lpstr>PowerPoint-presentation</vt:lpstr>
      <vt:lpstr>Diskussionsfrågor</vt:lpstr>
      <vt:lpstr>Del 2</vt:lpstr>
      <vt:lpstr>Med öppna ögon på mitt ärende</vt:lpstr>
      <vt:lpstr>PowerPoint-presentation</vt:lpstr>
      <vt:lpstr>Övningsinstruktion till nästa metodträff</vt:lpstr>
      <vt:lpstr>Lycka till med ert arbete!  Kontakt om materialet: birgitta.persdotter@kau.se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Forsbrand Malin</dc:creator>
  <cp:lastModifiedBy>Berglund Karin</cp:lastModifiedBy>
  <cp:revision>132</cp:revision>
  <dcterms:created xsi:type="dcterms:W3CDTF">2023-11-07T12:27:10Z</dcterms:created>
  <dcterms:modified xsi:type="dcterms:W3CDTF">2024-02-01T13:47:30Z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