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79" r:id="rId6"/>
  </p:sldMasterIdLst>
  <p:notesMasterIdLst>
    <p:notesMasterId r:id="rId54"/>
  </p:notesMasterIdLst>
  <p:sldIdLst>
    <p:sldId id="260" r:id="rId7"/>
    <p:sldId id="2147374730" r:id="rId8"/>
    <p:sldId id="264" r:id="rId9"/>
    <p:sldId id="331" r:id="rId10"/>
    <p:sldId id="2147374731" r:id="rId11"/>
    <p:sldId id="299" r:id="rId12"/>
    <p:sldId id="300" r:id="rId13"/>
    <p:sldId id="265" r:id="rId14"/>
    <p:sldId id="2147374732" r:id="rId15"/>
    <p:sldId id="302" r:id="rId16"/>
    <p:sldId id="2147374729" r:id="rId17"/>
    <p:sldId id="2147374733" r:id="rId18"/>
    <p:sldId id="748" r:id="rId19"/>
    <p:sldId id="784" r:id="rId20"/>
    <p:sldId id="812" r:id="rId21"/>
    <p:sldId id="281" r:id="rId22"/>
    <p:sldId id="3994" r:id="rId23"/>
    <p:sldId id="789" r:id="rId24"/>
    <p:sldId id="714" r:id="rId25"/>
    <p:sldId id="3920" r:id="rId26"/>
    <p:sldId id="3990" r:id="rId27"/>
    <p:sldId id="727" r:id="rId28"/>
    <p:sldId id="2147374736" r:id="rId29"/>
    <p:sldId id="270" r:id="rId30"/>
    <p:sldId id="294" r:id="rId31"/>
    <p:sldId id="271" r:id="rId32"/>
    <p:sldId id="350" r:id="rId33"/>
    <p:sldId id="787" r:id="rId34"/>
    <p:sldId id="721" r:id="rId35"/>
    <p:sldId id="309" r:id="rId36"/>
    <p:sldId id="2147374734" r:id="rId37"/>
    <p:sldId id="310" r:id="rId38"/>
    <p:sldId id="332" r:id="rId39"/>
    <p:sldId id="2147374737" r:id="rId40"/>
    <p:sldId id="2147374738" r:id="rId41"/>
    <p:sldId id="328" r:id="rId42"/>
    <p:sldId id="2147374739" r:id="rId43"/>
    <p:sldId id="322" r:id="rId44"/>
    <p:sldId id="324" r:id="rId45"/>
    <p:sldId id="325" r:id="rId46"/>
    <p:sldId id="326" r:id="rId47"/>
    <p:sldId id="334" r:id="rId48"/>
    <p:sldId id="307" r:id="rId49"/>
    <p:sldId id="2147374740" r:id="rId50"/>
    <p:sldId id="2147374741" r:id="rId51"/>
    <p:sldId id="288" r:id="rId52"/>
    <p:sldId id="289" r:id="rId53"/>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1" autoAdjust="0"/>
    <p:restoredTop sz="75650" autoAdjust="0"/>
  </p:normalViewPr>
  <p:slideViewPr>
    <p:cSldViewPr>
      <p:cViewPr varScale="1">
        <p:scale>
          <a:sx n="79" d="100"/>
          <a:sy n="79" d="100"/>
        </p:scale>
        <p:origin x="872" y="52"/>
      </p:cViewPr>
      <p:guideLst/>
    </p:cSldViewPr>
  </p:slideViewPr>
  <p:notesTextViewPr>
    <p:cViewPr>
      <p:scale>
        <a:sx n="1" d="1"/>
        <a:sy n="1" d="1"/>
      </p:scale>
      <p:origin x="0" y="0"/>
    </p:cViewPr>
  </p:notesTextViewPr>
  <p:sorterViewPr>
    <p:cViewPr>
      <p:scale>
        <a:sx n="181" d="100"/>
        <a:sy n="18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0"/>
          </a:xfrm>
          <a:prstGeom prst="rect">
            <a:avLst/>
          </a:prstGeom>
        </p:spPr>
        <p:txBody>
          <a:bodyPr vert="horz" lIns="91029" tIns="45514" rIns="91029" bIns="45514"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0"/>
          </a:xfrm>
          <a:prstGeom prst="rect">
            <a:avLst/>
          </a:prstGeom>
        </p:spPr>
        <p:txBody>
          <a:bodyPr vert="horz" lIns="91029" tIns="45514" rIns="91029" bIns="45514" rtlCol="0"/>
          <a:lstStyle>
            <a:lvl1pPr algn="r">
              <a:defRPr sz="1200"/>
            </a:lvl1pPr>
          </a:lstStyle>
          <a:p>
            <a:fld id="{C51D43CF-4250-4FCC-9F87-67256B49C6C8}" type="datetimeFigureOut">
              <a:rPr lang="sv-SE" smtClean="0"/>
              <a:t>2024-01-18</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029" tIns="45514" rIns="91029" bIns="45514"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029" tIns="45514" rIns="91029" bIns="4551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6490"/>
          </a:xfrm>
          <a:prstGeom prst="rect">
            <a:avLst/>
          </a:prstGeom>
        </p:spPr>
        <p:txBody>
          <a:bodyPr vert="horz" lIns="91029" tIns="45514" rIns="91029" bIns="45514"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6490"/>
          </a:xfrm>
          <a:prstGeom prst="rect">
            <a:avLst/>
          </a:prstGeom>
        </p:spPr>
        <p:txBody>
          <a:bodyPr vert="horz" lIns="91029" tIns="45514" rIns="91029" bIns="45514" rtlCol="0" anchor="b"/>
          <a:lstStyle>
            <a:lvl1pPr algn="r">
              <a:defRPr sz="1200"/>
            </a:lvl1pPr>
          </a:lstStyle>
          <a:p>
            <a:fld id="{E356CE4E-E75E-48D9-88FC-8D09A4C446AD}" type="slidenum">
              <a:rPr lang="sv-SE" smtClean="0"/>
              <a:t>‹#›</a:t>
            </a:fld>
            <a:endParaRPr lang="sv-SE"/>
          </a:p>
        </p:txBody>
      </p:sp>
    </p:spTree>
    <p:extLst>
      <p:ext uri="{BB962C8B-B14F-4D97-AF65-F5344CB8AC3E}">
        <p14:creationId xmlns:p14="http://schemas.microsoft.com/office/powerpoint/2010/main" val="274084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356CE4E-E75E-48D9-88FC-8D09A4C446AD}" type="slidenum">
              <a:rPr lang="sv-SE" smtClean="0"/>
              <a:t>1</a:t>
            </a:fld>
            <a:endParaRPr lang="sv-SE"/>
          </a:p>
        </p:txBody>
      </p:sp>
    </p:spTree>
    <p:extLst>
      <p:ext uri="{BB962C8B-B14F-4D97-AF65-F5344CB8AC3E}">
        <p14:creationId xmlns:p14="http://schemas.microsoft.com/office/powerpoint/2010/main" val="389794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Jämför även kvalitetsparagrafen i LSS.</a:t>
            </a:r>
          </a:p>
        </p:txBody>
      </p:sp>
      <p:sp>
        <p:nvSpPr>
          <p:cNvPr id="4" name="Platshållare för bildnummer 3"/>
          <p:cNvSpPr>
            <a:spLocks noGrp="1"/>
          </p:cNvSpPr>
          <p:nvPr>
            <p:ph type="sldNum" sz="quarter" idx="5"/>
          </p:nvPr>
        </p:nvSpPr>
        <p:spPr/>
        <p:txBody>
          <a:bodyPr/>
          <a:lstStyle/>
          <a:p>
            <a:fld id="{2B4CF6CB-56F3-42CD-ABA0-F71239283048}" type="slidenum">
              <a:rPr lang="sv-SE" smtClean="0"/>
              <a:t>10</a:t>
            </a:fld>
            <a:endParaRPr lang="sv-SE"/>
          </a:p>
        </p:txBody>
      </p:sp>
    </p:spTree>
    <p:extLst>
      <p:ext uri="{BB962C8B-B14F-4D97-AF65-F5344CB8AC3E}">
        <p14:creationId xmlns:p14="http://schemas.microsoft.com/office/powerpoint/2010/main" val="57531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Både ”uppifrån-”och ”nerifrån”-perspektiv.</a:t>
            </a:r>
          </a:p>
        </p:txBody>
      </p:sp>
      <p:sp>
        <p:nvSpPr>
          <p:cNvPr id="4" name="Platshållare för bildnummer 3"/>
          <p:cNvSpPr>
            <a:spLocks noGrp="1"/>
          </p:cNvSpPr>
          <p:nvPr>
            <p:ph type="sldNum" sz="quarter" idx="5"/>
          </p:nvPr>
        </p:nvSpPr>
        <p:spPr/>
        <p:txBody>
          <a:bodyPr/>
          <a:lstStyle/>
          <a:p>
            <a:fld id="{2B4CF6CB-56F3-42CD-ABA0-F71239283048}" type="slidenum">
              <a:rPr lang="sv-SE" smtClean="0"/>
              <a:t>11</a:t>
            </a:fld>
            <a:endParaRPr lang="sv-SE"/>
          </a:p>
        </p:txBody>
      </p:sp>
    </p:spTree>
    <p:extLst>
      <p:ext uri="{BB962C8B-B14F-4D97-AF65-F5344CB8AC3E}">
        <p14:creationId xmlns:p14="http://schemas.microsoft.com/office/powerpoint/2010/main" val="358579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a:t>De frågor en verksamhet är intresserad av att följa upp kan struktureras utifrån en modell med fokus på Bakgrund – Problem/Behov – Insatser – Resultat. </a:t>
            </a:r>
          </a:p>
          <a:p>
            <a:endParaRPr lang="sv-SE" baseline="0"/>
          </a:p>
          <a:p>
            <a:r>
              <a:rPr lang="sv-SE" baseline="0"/>
              <a:t>Tidslinjen sätter modellen i förhållande till Socialstyrelsens arbete beträffande systematisk uppföljning och nationell informationsstruktur för handläggnings- och dokumentationsprocessen.</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99299-7F9C-42F8-9623-1FB95807515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32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PGSA-hjul beskriver en generell process vid utvecklingsarbete. </a:t>
            </a:r>
          </a:p>
          <a:p>
            <a:endParaRPr lang="sv-SE" dirty="0"/>
          </a:p>
          <a:p>
            <a:r>
              <a:rPr lang="sv-SE" dirty="0"/>
              <a:t>En del av ett utvecklingsarbete som handlar om att ”gå hela vägen” runt i en styr- och uppföljningskedja kan beskrivas enligt PGSA. Men man kan också välja att zooma in på just processen för uppföljningsarbete. Då kan PGSA-hjulen användas för att brytas ned de olika stegen som tas i ett uppföljningsarbete. </a:t>
            </a:r>
          </a:p>
        </p:txBody>
      </p:sp>
      <p:sp>
        <p:nvSpPr>
          <p:cNvPr id="4" name="Platshållare för bildnummer 3"/>
          <p:cNvSpPr>
            <a:spLocks noGrp="1"/>
          </p:cNvSpPr>
          <p:nvPr>
            <p:ph type="sldNum" sz="quarter" idx="5"/>
          </p:nvPr>
        </p:nvSpPr>
        <p:spPr/>
        <p:txBody>
          <a:bodyPr/>
          <a:lstStyle/>
          <a:p>
            <a:fld id="{2B4CF6CB-56F3-42CD-ABA0-F71239283048}" type="slidenum">
              <a:rPr lang="sv-SE" smtClean="0"/>
              <a:t>13</a:t>
            </a:fld>
            <a:endParaRPr lang="sv-SE"/>
          </a:p>
        </p:txBody>
      </p:sp>
    </p:spTree>
    <p:extLst>
      <p:ext uri="{BB962C8B-B14F-4D97-AF65-F5344CB8AC3E}">
        <p14:creationId xmlns:p14="http://schemas.microsoft.com/office/powerpoint/2010/main" val="52510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vi specifikt talar om uppföljning så kan vi lägga till dessa begrepp i PGSA-hjulets olika steg..</a:t>
            </a:r>
          </a:p>
        </p:txBody>
      </p:sp>
      <p:sp>
        <p:nvSpPr>
          <p:cNvPr id="4" name="Platshållare för bildnummer 3"/>
          <p:cNvSpPr>
            <a:spLocks noGrp="1"/>
          </p:cNvSpPr>
          <p:nvPr>
            <p:ph type="sldNum" sz="quarter" idx="5"/>
          </p:nvPr>
        </p:nvSpPr>
        <p:spPr/>
        <p:txBody>
          <a:bodyPr/>
          <a:lstStyle/>
          <a:p>
            <a:fld id="{2B4CF6CB-56F3-42CD-ABA0-F71239283048}" type="slidenum">
              <a:rPr lang="sv-SE" smtClean="0"/>
              <a:t>14</a:t>
            </a:fld>
            <a:endParaRPr lang="sv-SE"/>
          </a:p>
        </p:txBody>
      </p:sp>
    </p:spTree>
    <p:extLst>
      <p:ext uri="{BB962C8B-B14F-4D97-AF65-F5344CB8AC3E}">
        <p14:creationId xmlns:p14="http://schemas.microsoft.com/office/powerpoint/2010/main" val="1274419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 att tydligare beskriva de olika stegen som finns i ett uppföljningsarbete kan vi rita ett PGSA-inspirerat hjul så här.</a:t>
            </a:r>
          </a:p>
          <a:p>
            <a:endParaRPr lang="sv-SE" dirty="0"/>
          </a:p>
          <a:p>
            <a:r>
              <a:rPr lang="sv-SE" dirty="0"/>
              <a:t>Hjulet representerar en slags idealbild, men i verkligheten går processen sällan så linjärt och tydligt. Varje del i arbetet påverkar de andra.</a:t>
            </a:r>
          </a:p>
          <a:p>
            <a:endParaRPr lang="sv-SE" dirty="0"/>
          </a:p>
          <a:p>
            <a:r>
              <a:rPr lang="sv-SE" dirty="0"/>
              <a:t>Men med hjälp av hjulet kan man identifiera ungefär var i processen man befinner sig.</a:t>
            </a:r>
          </a:p>
          <a:p>
            <a:endParaRPr lang="sv-SE" dirty="0"/>
          </a:p>
          <a:p>
            <a:r>
              <a:rPr lang="sv-SE" dirty="0"/>
              <a:t>Dessutom kan man påminnas om att själva datainsamlingen bara är en liten del av arbete.</a:t>
            </a:r>
          </a:p>
          <a:p>
            <a:endParaRPr lang="sv-SE" dirty="0"/>
          </a:p>
          <a:p>
            <a:r>
              <a:rPr lang="sv-SE" dirty="0"/>
              <a:t>Har man gjort ett bra förarbete med tydliga uppföljningsfrågor har man nytta av dessa i analysarbetet.</a:t>
            </a:r>
          </a:p>
          <a:p>
            <a:endParaRPr lang="en-US" dirty="0"/>
          </a:p>
        </p:txBody>
      </p:sp>
      <p:sp>
        <p:nvSpPr>
          <p:cNvPr id="4" name="Slide Number Placeholder 3"/>
          <p:cNvSpPr>
            <a:spLocks noGrp="1"/>
          </p:cNvSpPr>
          <p:nvPr>
            <p:ph type="sldNum" sz="quarter" idx="5"/>
          </p:nvPr>
        </p:nvSpPr>
        <p:spPr/>
        <p:txBody>
          <a:bodyPr/>
          <a:lstStyle/>
          <a:p>
            <a:fld id="{6A71CE2C-5CDF-470E-9D76-EE8C4835F023}" type="slidenum">
              <a:rPr lang="sv-SE" smtClean="0"/>
              <a:t>15</a:t>
            </a:fld>
            <a:endParaRPr lang="sv-SE"/>
          </a:p>
        </p:txBody>
      </p:sp>
    </p:spTree>
    <p:extLst>
      <p:ext uri="{BB962C8B-B14F-4D97-AF65-F5344CB8AC3E}">
        <p14:creationId xmlns:p14="http://schemas.microsoft.com/office/powerpoint/2010/main" val="84640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dirty="0"/>
              <a:t>Jämlikhet och jämställdhet hänger nära samman men jämställdhet fokuserar på kön. </a:t>
            </a:r>
          </a:p>
          <a:p>
            <a:pPr>
              <a:lnSpc>
                <a:spcPct val="107000"/>
              </a:lnSpc>
              <a:spcAft>
                <a:spcPts val="800"/>
              </a:spcAft>
            </a:pPr>
            <a:endParaRPr lang="sv-SE" dirty="0"/>
          </a:p>
          <a:p>
            <a:pPr>
              <a:lnSpc>
                <a:spcPct val="107000"/>
              </a:lnSpc>
              <a:spcAft>
                <a:spcPts val="800"/>
              </a:spcAft>
            </a:pPr>
            <a:r>
              <a:rPr lang="sv-SE" dirty="0"/>
              <a:t>Jämställdhet innebär att alla kvinnor och män (flickor och pojkar), såväl som människor med annan könsidentitet, ska ha samma makt att forma samhället och sina egna liv utan att föreställningar om kön begränsar dem. </a:t>
            </a:r>
          </a:p>
          <a:p>
            <a:endParaRPr lang="sv-SE" b="0" i="0" dirty="0">
              <a:solidFill>
                <a:srgbClr val="222222"/>
              </a:solidFill>
              <a:effectLst/>
              <a:latin typeface="+mn-lt"/>
            </a:endParaRPr>
          </a:p>
          <a:p>
            <a:r>
              <a:rPr lang="sv-SE" b="0" i="0" dirty="0">
                <a:solidFill>
                  <a:srgbClr val="222222"/>
                </a:solidFill>
                <a:effectLst/>
                <a:latin typeface="+mn-lt"/>
              </a:rPr>
              <a:t>Men ett träffsäkert jämställdhetsarbete måste också beakta andra maktordningar som påverkar människors livsvillkor, till exempel ålder, hudfärg, sexuell läggning, utbildningsnivå, könsidentitet med mera. Det kan sammanfattas i devisen ”alltid kön, aldrig bara kön . </a:t>
            </a:r>
            <a:r>
              <a:rPr lang="sv-SE" b="0" i="0" dirty="0" err="1">
                <a:solidFill>
                  <a:srgbClr val="222222"/>
                </a:solidFill>
                <a:effectLst/>
                <a:latin typeface="+mn-lt"/>
              </a:rPr>
              <a:t>Intersektionell</a:t>
            </a:r>
            <a:r>
              <a:rPr lang="sv-SE" b="0" i="0" dirty="0">
                <a:solidFill>
                  <a:srgbClr val="222222"/>
                </a:solidFill>
                <a:effectLst/>
                <a:latin typeface="+mn-lt"/>
              </a:rPr>
              <a:t> analys. </a:t>
            </a:r>
          </a:p>
          <a:p>
            <a:pPr>
              <a:lnSpc>
                <a:spcPct val="107000"/>
              </a:lnSpc>
              <a:spcAft>
                <a:spcPts val="800"/>
              </a:spcAft>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5E0EE-D35D-4921-BE0F-3452BEC8F81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08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Socialtjänsten har som sin särskilda uppgift att på demokratins och solidaritetens grund främja människors ekonomiska och sociala trygghet, deras jämlikhet i levnadsvillkor och aktiva deltagande i samhällslivet. Socialtjänsten ska med utgångspunkt i människors eget ansvar för sin och andras sociala situation inriktas på att frigöra och utveckla enskildas och gruppers egna resurser. </a:t>
            </a:r>
          </a:p>
          <a:p>
            <a:endParaRPr lang="sv-SE" dirty="0"/>
          </a:p>
          <a:p>
            <a:r>
              <a:rPr lang="sv-SE" dirty="0"/>
              <a:t>Verksamheten ska bygga på respekt för människornas självbestämmanderätt och integritet (</a:t>
            </a:r>
            <a:r>
              <a:rPr lang="sv-SE" dirty="0" err="1"/>
              <a:t>SoL</a:t>
            </a:r>
            <a:r>
              <a:rPr lang="sv-SE" dirty="0"/>
              <a:t> 2001:453). </a:t>
            </a:r>
          </a:p>
          <a:p>
            <a:endParaRPr lang="sv-SE" dirty="0"/>
          </a:p>
          <a:p>
            <a:r>
              <a:rPr lang="sv-SE" dirty="0"/>
              <a:t>Jämlikhet handlar om rättvisa villkor mellan individer och grupper i samhället medan jämställdhet särskilt fokuserar på förhållandet mellan kvinnor och män, flickor och pojkar. </a:t>
            </a:r>
          </a:p>
          <a:p>
            <a:endParaRPr lang="sv-SE" dirty="0"/>
          </a:p>
          <a:p>
            <a:r>
              <a:rPr lang="sv-SE" dirty="0"/>
              <a:t>Jämlikhet och jämställdhet hänger nära samman men är inte samma sak. Därför föreslås i utredningen om ny Socialtjänstlag (SOU 2020:47) ett tillägg om jämställdhet som mål i lagens portalparagraf. Socialtjänsten är dock redan idag, genom annan styrning, skyldig att verka för jämställdhet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457DD-2107-44CD-9109-8891C2E212CA}"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093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dirty="0"/>
              <a:t>Kön kan delas upp utifrån juridiskt, biologiskt, socialt och upplevt kön (könsidentitet). </a:t>
            </a:r>
          </a:p>
          <a:p>
            <a:pPr>
              <a:lnSpc>
                <a:spcPct val="107000"/>
              </a:lnSpc>
              <a:spcAft>
                <a:spcPts val="800"/>
              </a:spcAft>
            </a:pPr>
            <a:endParaRPr lang="sv-SE" sz="1200" dirty="0"/>
          </a:p>
          <a:p>
            <a:pPr>
              <a:lnSpc>
                <a:spcPct val="107000"/>
              </a:lnSpc>
              <a:spcAft>
                <a:spcPts val="800"/>
              </a:spcAft>
            </a:pPr>
            <a:r>
              <a:rPr lang="sv-SE" sz="1200" dirty="0"/>
              <a:t>Juridiskt kön - det kön som är registrerat i folkbokföringen. I Sverige har vi två juridiska kön, kvinna och man. </a:t>
            </a:r>
          </a:p>
          <a:p>
            <a:pPr>
              <a:lnSpc>
                <a:spcPct val="107000"/>
              </a:lnSpc>
              <a:spcAft>
                <a:spcPts val="800"/>
              </a:spcAft>
            </a:pPr>
            <a:endParaRPr lang="sv-SE" sz="1200" dirty="0"/>
          </a:p>
          <a:p>
            <a:pPr>
              <a:lnSpc>
                <a:spcPct val="107000"/>
              </a:lnSpc>
              <a:spcAft>
                <a:spcPts val="800"/>
              </a:spcAft>
            </a:pPr>
            <a:r>
              <a:rPr lang="sv-SE" sz="1200" dirty="0"/>
              <a:t>Biologiskt/kroppsligt kön handlar om könets kroppsliga uttryck som inre och yttre könsorgan, könskromosomer och hormonnivåer samt sekundära könskarakteristika (exempelvis bröstvävnad och skäggväxt). </a:t>
            </a:r>
          </a:p>
          <a:p>
            <a:pPr>
              <a:lnSpc>
                <a:spcPct val="107000"/>
              </a:lnSpc>
              <a:spcAft>
                <a:spcPts val="800"/>
              </a:spcAft>
            </a:pPr>
            <a:endParaRPr lang="sv-SE" sz="1200" dirty="0"/>
          </a:p>
          <a:p>
            <a:pPr>
              <a:lnSpc>
                <a:spcPct val="107000"/>
              </a:lnSpc>
              <a:spcAft>
                <a:spcPts val="800"/>
              </a:spcAft>
            </a:pPr>
            <a:r>
              <a:rPr lang="sv-SE" sz="1200" dirty="0"/>
              <a:t>Socialt kön - de förväntningar, normer och roller som samhället kopplar till olika kön, till vad vi uppfattar som kvinnligt och manligt. Det påverkar hur vi förväntas bete oss, klä oss och vilka roller vi förväntas ha baserat på vårt kön. </a:t>
            </a:r>
          </a:p>
          <a:p>
            <a:pPr>
              <a:lnSpc>
                <a:spcPct val="107000"/>
              </a:lnSpc>
              <a:spcAft>
                <a:spcPts val="800"/>
              </a:spcAft>
            </a:pPr>
            <a:endParaRPr lang="sv-SE" sz="1200" dirty="0"/>
          </a:p>
          <a:p>
            <a:pPr>
              <a:lnSpc>
                <a:spcPct val="107000"/>
              </a:lnSpc>
              <a:spcAft>
                <a:spcPts val="800"/>
              </a:spcAft>
            </a:pPr>
            <a:r>
              <a:rPr lang="sv-SE" sz="1200" dirty="0"/>
              <a:t>Upplevt kön eller könsidentitet - det kön du känner dig som eller du identifierar dig med. Det finns många olika könsidentiteter och kan förändras genom livet.</a:t>
            </a:r>
            <a:endParaRPr lang="sv-SE" sz="1200" dirty="0">
              <a:latin typeface="+mn-lt"/>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CF6CB-56F3-42CD-ABA0-F7123928304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123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atin typeface="+mn-lt"/>
              </a:rPr>
              <a:t>Dessa mål är en beskrivning </a:t>
            </a:r>
            <a:r>
              <a:rPr lang="sv-SE"/>
              <a:t>om</a:t>
            </a:r>
            <a:r>
              <a:rPr lang="sv-SE">
                <a:latin typeface="+mn-lt"/>
              </a:rPr>
              <a:t> hur Sverige bestämt sig för att formulera problemet med ojämställdhet.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272829"/>
              </a:solidFill>
              <a:effectLst/>
              <a:latin typeface="+mn-lt"/>
            </a:endParaRPr>
          </a:p>
          <a:p>
            <a:r>
              <a:rPr lang="sv-SE" b="0" i="0">
                <a:solidFill>
                  <a:srgbClr val="272829"/>
                </a:solidFill>
                <a:effectLst/>
                <a:latin typeface="+mn-lt"/>
              </a:rPr>
              <a:t>Delmålen tar sikte på centrala ojämställdhetsproblem i samhället som ofta hänger ihop och påverkar varandra. Till exempel finns ett ömsesidigt samband </a:t>
            </a:r>
          </a:p>
          <a:p>
            <a:endParaRPr lang="sv-SE" b="0" i="0">
              <a:solidFill>
                <a:srgbClr val="272829"/>
              </a:solidFill>
              <a:effectLst/>
              <a:latin typeface="+mn-lt"/>
            </a:endParaRPr>
          </a:p>
          <a:p>
            <a:pPr algn="l"/>
            <a:r>
              <a:rPr lang="sv-SE" b="0" i="0">
                <a:solidFill>
                  <a:srgbClr val="272829"/>
                </a:solidFill>
                <a:effectLst/>
                <a:latin typeface="+mn-lt"/>
              </a:rPr>
              <a:t>I Sverige finns en lång tradition av att arbeta med jämställdhet. Ända sedan 1970-talet har frågorna om jämställdhet varit viktiga i samhällsdebatten. Jämställdhet handlar om att flickor och pojkar, kvinnor och män har samma rättigheter, skyldigheter och möjligheter inom alla områden i livet. Det övergripande mål är att kvinnor och män ska ha samma makt att forma samhället och sina egna liv. Målet antogs med bred politisk enighet 2006.</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None/>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En jämn fördelning av makt och inflytande. Kvinnor och män ska ha samma rätt och möjlighet att vara aktiva samhällsmedborgare och att forma villkoren för beslutsfattandet i samhällets alla sektorer.</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Ekonomisk jämställdhet. Kvinnor och män ska ha samma möjligheter och villkor i fråga om betalt arbete som ger ekonomisk självständighet livet ut.</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Jämställd utbildning. Kvinnor och män, flickor och pojkar ska ha samma möjligheter och villkor när det gäller utbildning, studieval och personlig utveckling.</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Jämn fördelning av det obetalda hem- och omsorgsarbetet. Kvinnor och män ska ta samma ansvar för hemarbetet och ha möjligheter att ge och få omsorg på lika villkor.</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Jämställd hälsa. Kvinnor och män, flickor och pojkar ska ha samma förutsättningar för en god hälsa samt erbjudas vård och omsorg på lika villkor.</a:t>
            </a:r>
          </a:p>
          <a:p>
            <a:pPr algn="l">
              <a:buFont typeface="Arial" panose="020B0604020202020204" pitchFamily="34" charset="0"/>
              <a:buChar char="•"/>
            </a:pPr>
            <a:endParaRPr lang="sv-SE" b="0" i="0">
              <a:solidFill>
                <a:srgbClr val="000000"/>
              </a:solidFill>
              <a:effectLst/>
              <a:latin typeface="+mn-lt"/>
            </a:endParaRPr>
          </a:p>
          <a:p>
            <a:pPr algn="l">
              <a:buFont typeface="Arial" panose="020B0604020202020204" pitchFamily="34" charset="0"/>
              <a:buChar char="•"/>
            </a:pPr>
            <a:r>
              <a:rPr lang="sv-SE" b="0" i="0">
                <a:solidFill>
                  <a:srgbClr val="000000"/>
                </a:solidFill>
                <a:effectLst/>
                <a:latin typeface="+mn-lt"/>
              </a:rPr>
              <a:t>Mäns våld mot kvinnor ska upphöra. Kvinnor och män, flickor och pojkar, ska ha samma rätt och möjlighet till kroppslig integritet.</a:t>
            </a:r>
          </a:p>
          <a:p>
            <a:pPr algn="l">
              <a:buFont typeface="Arial" panose="020B0604020202020204" pitchFamily="34" charset="0"/>
              <a:buChar char="•"/>
            </a:pPr>
            <a:endParaRPr lang="sv-SE" b="1" i="0">
              <a:solidFill>
                <a:srgbClr val="333333"/>
              </a:solidFill>
              <a:effectLst/>
              <a:latin typeface="Verdana" panose="020B0604030504040204" pitchFamily="34" charset="0"/>
            </a:endParaRPr>
          </a:p>
        </p:txBody>
      </p:sp>
      <p:sp>
        <p:nvSpPr>
          <p:cNvPr id="4" name="Platshållare för bildnummer 3"/>
          <p:cNvSpPr>
            <a:spLocks noGrp="1"/>
          </p:cNvSpPr>
          <p:nvPr>
            <p:ph type="sldNum" sz="quarter" idx="5"/>
          </p:nvPr>
        </p:nvSpPr>
        <p:spPr/>
        <p:txBody>
          <a:bodyPr/>
          <a:lstStyle/>
          <a:p>
            <a:fld id="{E356CE4E-E75E-48D9-88FC-8D09A4C446AD}" type="slidenum">
              <a:rPr lang="sv-SE" smtClean="0"/>
              <a:t>19</a:t>
            </a:fld>
            <a:endParaRPr lang="sv-SE"/>
          </a:p>
        </p:txBody>
      </p:sp>
    </p:spTree>
    <p:extLst>
      <p:ext uri="{BB962C8B-B14F-4D97-AF65-F5344CB8AC3E}">
        <p14:creationId xmlns:p14="http://schemas.microsoft.com/office/powerpoint/2010/main" val="101753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B4CF6CB-56F3-42CD-ABA0-F71239283048}" type="slidenum">
              <a:rPr lang="sv-SE" smtClean="0"/>
              <a:t>2</a:t>
            </a:fld>
            <a:endParaRPr lang="sv-SE"/>
          </a:p>
        </p:txBody>
      </p:sp>
    </p:spTree>
    <p:extLst>
      <p:ext uri="{BB962C8B-B14F-4D97-AF65-F5344CB8AC3E}">
        <p14:creationId xmlns:p14="http://schemas.microsoft.com/office/powerpoint/2010/main" val="2174374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Ordet bias kan översättas med partiskhet, snedvridning eller skevhet. </a:t>
            </a:r>
          </a:p>
          <a:p>
            <a:endParaRPr lang="sv-SE" dirty="0"/>
          </a:p>
          <a:p>
            <a:r>
              <a:rPr lang="sv-SE" dirty="0"/>
              <a:t>Genusbias innebär därmed att våra föreställningar om vad en kvinna respektive man är och gör, bör vara och bör göra, kan påverka hur vi bedömer eller behandlar människor, ibland utan att vi ens är medvetna om det. </a:t>
            </a:r>
          </a:p>
          <a:p>
            <a:endParaRPr lang="sv-SE" dirty="0"/>
          </a:p>
          <a:p>
            <a:r>
              <a:rPr lang="sv-SE" dirty="0"/>
              <a:t>Det finns olika aspekter av genusbias: Att utgångspunkten är könsstereotyp, att könsskillnader förstärks eller att de bortses ifrån. Det handlar om att göra antaganden eller ha stereotypa uppfattningar om kön som kan leda till ojämställda bedömningar.</a:t>
            </a:r>
          </a:p>
        </p:txBody>
      </p:sp>
      <p:sp>
        <p:nvSpPr>
          <p:cNvPr id="4" name="Platshållare för bildnummer 3"/>
          <p:cNvSpPr>
            <a:spLocks noGrp="1"/>
          </p:cNvSpPr>
          <p:nvPr>
            <p:ph type="sldNum" sz="quarter" idx="5"/>
          </p:nvPr>
        </p:nvSpPr>
        <p:spPr/>
        <p:txBody>
          <a:bodyPr/>
          <a:lstStyle/>
          <a:p>
            <a:fld id="{E356CE4E-E75E-48D9-88FC-8D09A4C446AD}" type="slidenum">
              <a:rPr lang="sv-SE" smtClean="0"/>
              <a:t>20</a:t>
            </a:fld>
            <a:endParaRPr lang="sv-SE"/>
          </a:p>
        </p:txBody>
      </p:sp>
    </p:spTree>
    <p:extLst>
      <p:ext uri="{BB962C8B-B14F-4D97-AF65-F5344CB8AC3E}">
        <p14:creationId xmlns:p14="http://schemas.microsoft.com/office/powerpoint/2010/main" val="3638463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fontAlgn="base">
              <a:buFont typeface="Arial" panose="020B0604020202020204" pitchFamily="34" charset="0"/>
              <a:buNone/>
            </a:pPr>
            <a:r>
              <a:rPr lang="sv-SE" dirty="0"/>
              <a:t>Jämställdhetsintegrering är Sveriges huvudsakliga strategi för att uppnå det övergripande målet om jämställdhet. </a:t>
            </a:r>
          </a:p>
          <a:p>
            <a:pPr marL="0" indent="0" fontAlgn="base">
              <a:buFont typeface="Arial" panose="020B0604020202020204" pitchFamily="34" charset="0"/>
              <a:buNone/>
            </a:pPr>
            <a:endParaRPr lang="sv-SE" dirty="0"/>
          </a:p>
          <a:p>
            <a:pPr marL="0" indent="0" fontAlgn="base">
              <a:buFont typeface="Arial" panose="020B0604020202020204" pitchFamily="34" charset="0"/>
              <a:buNone/>
            </a:pPr>
            <a:r>
              <a:rPr lang="sv-SE" dirty="0"/>
              <a:t>Arbetet omfattar de av Riksdagen beslutade jämställdhetspolitiska delmålen om makt och inflytande, ekonomi, utbildning, obetalt hem- och omsorgsarbete, hälsa och mäns våld mot kvinnor. Samtliga delmål är aktuella för socialtjänsten. </a:t>
            </a:r>
          </a:p>
          <a:p>
            <a:pPr marL="0" indent="0" fontAlgn="base">
              <a:buFont typeface="Arial" panose="020B0604020202020204" pitchFamily="34" charset="0"/>
              <a:buNone/>
            </a:pPr>
            <a:endParaRPr lang="sv-SE" dirty="0"/>
          </a:p>
          <a:p>
            <a:pPr marL="0" indent="0" fontAlgn="base">
              <a:buFont typeface="Arial" panose="020B0604020202020204" pitchFamily="34" charset="0"/>
              <a:buNone/>
            </a:pPr>
            <a:r>
              <a:rPr lang="sv-SE" dirty="0"/>
              <a:t>Jämställdhetsintegrering innebär att vi har en kunskap om kön och arbetar i den ordinarie verksamheten på ett sätt som bidrar till jämställdhet och motverkar ojämställdhet i det vi gör för dem vi är till för. </a:t>
            </a:r>
          </a:p>
          <a:p>
            <a:pPr marL="0" indent="0" fontAlgn="base">
              <a:buFont typeface="Arial" panose="020B0604020202020204" pitchFamily="34" charset="0"/>
              <a:buNone/>
            </a:pPr>
            <a:endParaRPr lang="sv-SE" dirty="0"/>
          </a:p>
          <a:p>
            <a:pPr marL="0" indent="0" fontAlgn="base">
              <a:buFont typeface="Arial" panose="020B0604020202020204" pitchFamily="34" charset="0"/>
              <a:buNone/>
            </a:pPr>
            <a:r>
              <a:rPr lang="sv-SE" dirty="0"/>
              <a:t>Det handlar om att ha med sig kunskapen i det dagliga arbetet för att säkerställa jämställdhet i bemötande, när beslut fattas och resurser fördelas. </a:t>
            </a:r>
            <a:endParaRPr lang="sv-SE" sz="1200" dirty="0">
              <a:solidFill>
                <a:srgbClr val="1B1B1B"/>
              </a:solidFill>
            </a:endParaRPr>
          </a:p>
          <a:p>
            <a:pPr marL="380365" indent="-380365" fontAlgn="base">
              <a:buFont typeface="Arial" panose="020B0604020202020204" pitchFamily="34" charset="0"/>
              <a:buChar char="•"/>
            </a:pPr>
            <a:endParaRPr lang="sv-SE" sz="1200" dirty="0">
              <a:latin typeface="Calibri" panose="020F0502020204030204" pitchFamily="34"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F7457DD-2107-44CD-9109-8891C2E212CA}" type="slidenum">
              <a:rPr lang="sv-SE" smtClean="0"/>
              <a:t>21</a:t>
            </a:fld>
            <a:endParaRPr lang="sv-SE"/>
          </a:p>
        </p:txBody>
      </p:sp>
    </p:spTree>
    <p:extLst>
      <p:ext uri="{BB962C8B-B14F-4D97-AF65-F5344CB8AC3E}">
        <p14:creationId xmlns:p14="http://schemas.microsoft.com/office/powerpoint/2010/main" val="576909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a:t>
            </a:r>
          </a:p>
          <a:p>
            <a:endParaRPr lang="sv-SE"/>
          </a:p>
          <a:p>
            <a:r>
              <a:rPr lang="sv-SE"/>
              <a:t>Den könsuppdelade arbetsmarknaden och ojämställdhet i löner.</a:t>
            </a:r>
          </a:p>
        </p:txBody>
      </p:sp>
      <p:sp>
        <p:nvSpPr>
          <p:cNvPr id="4" name="Platshållare för bildnummer 3"/>
          <p:cNvSpPr>
            <a:spLocks noGrp="1"/>
          </p:cNvSpPr>
          <p:nvPr>
            <p:ph type="sldNum" sz="quarter" idx="5"/>
          </p:nvPr>
        </p:nvSpPr>
        <p:spPr/>
        <p:txBody>
          <a:bodyPr/>
          <a:lstStyle/>
          <a:p>
            <a:fld id="{2B4CF6CB-56F3-42CD-ABA0-F71239283048}" type="slidenum">
              <a:rPr lang="sv-SE" smtClean="0"/>
              <a:t>22</a:t>
            </a:fld>
            <a:endParaRPr lang="sv-SE"/>
          </a:p>
        </p:txBody>
      </p:sp>
    </p:spTree>
    <p:extLst>
      <p:ext uri="{BB962C8B-B14F-4D97-AF65-F5344CB8AC3E}">
        <p14:creationId xmlns:p14="http://schemas.microsoft.com/office/powerpoint/2010/main" val="3728612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3502E-35E5-9D6A-F5FD-988AC8748AE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2C33F30-2535-BCF7-66AA-FC3CB886A83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151CE6D-F376-8851-FDFB-EFB784D5811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B861648-0A60-FD21-3B7B-21D3C4DBF461}"/>
              </a:ext>
            </a:extLst>
          </p:cNvPr>
          <p:cNvSpPr>
            <a:spLocks noGrp="1"/>
          </p:cNvSpPr>
          <p:nvPr>
            <p:ph type="sldNum" sz="quarter" idx="5"/>
          </p:nvPr>
        </p:nvSpPr>
        <p:spPr/>
        <p:txBody>
          <a:bodyPr/>
          <a:lstStyle/>
          <a:p>
            <a:fld id="{2B4CF6CB-56F3-42CD-ABA0-F71239283048}" type="slidenum">
              <a:rPr lang="sv-SE" smtClean="0"/>
              <a:t>23</a:t>
            </a:fld>
            <a:endParaRPr lang="sv-SE"/>
          </a:p>
        </p:txBody>
      </p:sp>
    </p:spTree>
    <p:extLst>
      <p:ext uri="{BB962C8B-B14F-4D97-AF65-F5344CB8AC3E}">
        <p14:creationId xmlns:p14="http://schemas.microsoft.com/office/powerpoint/2010/main" val="597602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Angående den sista punkten: Finns det skillnader i insatser mellan olika grupper av klienter tänk på att </a:t>
            </a:r>
            <a:r>
              <a:rPr lang="sv-SE" dirty="0">
                <a:solidFill>
                  <a:srgbClr val="FF0000"/>
                </a:solidFill>
              </a:rPr>
              <a:t>kön är utgångspunkten om möjligt och sen kommer utifrån möjlighet fler indelningar in. </a:t>
            </a:r>
            <a:r>
              <a:rPr lang="sv-SE" dirty="0"/>
              <a:t>Andra bakgrundsvariabler kan till exempel vara nödvändiga för att tex kunna förstå sina siffror.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Begreppet ”avvikelse” kan också vara relevant i förhållande till en </a:t>
            </a:r>
            <a:r>
              <a:rPr lang="sv-SE"/>
              <a:t>intressant uppföljningsfråga. </a:t>
            </a:r>
            <a:endParaRPr lang="sv-SE" dirty="0"/>
          </a:p>
          <a:p>
            <a:endParaRPr lang="sv-SE" dirty="0"/>
          </a:p>
        </p:txBody>
      </p:sp>
      <p:sp>
        <p:nvSpPr>
          <p:cNvPr id="4" name="Platshållare för bildnummer 3"/>
          <p:cNvSpPr>
            <a:spLocks noGrp="1"/>
          </p:cNvSpPr>
          <p:nvPr>
            <p:ph type="sldNum" sz="quarter" idx="5"/>
          </p:nvPr>
        </p:nvSpPr>
        <p:spPr/>
        <p:txBody>
          <a:bodyPr/>
          <a:lstStyle/>
          <a:p>
            <a:fld id="{2B4CF6CB-56F3-42CD-ABA0-F71239283048}" type="slidenum">
              <a:rPr lang="sv-SE" smtClean="0"/>
              <a:t>24</a:t>
            </a:fld>
            <a:endParaRPr lang="sv-SE"/>
          </a:p>
        </p:txBody>
      </p:sp>
    </p:spTree>
    <p:extLst>
      <p:ext uri="{BB962C8B-B14F-4D97-AF65-F5344CB8AC3E}">
        <p14:creationId xmlns:p14="http://schemas.microsoft.com/office/powerpoint/2010/main" val="248927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25</a:t>
            </a:fld>
            <a:endParaRPr lang="sv-SE"/>
          </a:p>
        </p:txBody>
      </p:sp>
    </p:spTree>
    <p:extLst>
      <p:ext uri="{BB962C8B-B14F-4D97-AF65-F5344CB8AC3E}">
        <p14:creationId xmlns:p14="http://schemas.microsoft.com/office/powerpoint/2010/main" val="585144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26</a:t>
            </a:fld>
            <a:endParaRPr lang="sv-SE"/>
          </a:p>
        </p:txBody>
      </p:sp>
    </p:spTree>
    <p:extLst>
      <p:ext uri="{BB962C8B-B14F-4D97-AF65-F5344CB8AC3E}">
        <p14:creationId xmlns:p14="http://schemas.microsoft.com/office/powerpoint/2010/main" val="1874809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27</a:t>
            </a:fld>
            <a:endParaRPr lang="sv-SE"/>
          </a:p>
        </p:txBody>
      </p:sp>
    </p:spTree>
    <p:extLst>
      <p:ext uri="{BB962C8B-B14F-4D97-AF65-F5344CB8AC3E}">
        <p14:creationId xmlns:p14="http://schemas.microsoft.com/office/powerpoint/2010/main" val="1923615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 användas om det bedöms passa in i gruppens förutsättningar.</a:t>
            </a:r>
          </a:p>
        </p:txBody>
      </p:sp>
      <p:sp>
        <p:nvSpPr>
          <p:cNvPr id="4" name="Platshållare för bildnummer 3"/>
          <p:cNvSpPr>
            <a:spLocks noGrp="1"/>
          </p:cNvSpPr>
          <p:nvPr>
            <p:ph type="sldNum" sz="quarter" idx="5"/>
          </p:nvPr>
        </p:nvSpPr>
        <p:spPr/>
        <p:txBody>
          <a:bodyPr/>
          <a:lstStyle/>
          <a:p>
            <a:fld id="{2B4CF6CB-56F3-42CD-ABA0-F71239283048}" type="slidenum">
              <a:rPr lang="sv-SE" smtClean="0"/>
              <a:t>28</a:t>
            </a:fld>
            <a:endParaRPr lang="sv-SE"/>
          </a:p>
        </p:txBody>
      </p:sp>
    </p:spTree>
    <p:extLst>
      <p:ext uri="{BB962C8B-B14F-4D97-AF65-F5344CB8AC3E}">
        <p14:creationId xmlns:p14="http://schemas.microsoft.com/office/powerpoint/2010/main" val="328779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Kan användas om det bedöms passa in i gruppens förutsättningar.</a:t>
            </a:r>
          </a:p>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29</a:t>
            </a:fld>
            <a:endParaRPr lang="sv-SE"/>
          </a:p>
        </p:txBody>
      </p:sp>
    </p:spTree>
    <p:extLst>
      <p:ext uri="{BB962C8B-B14F-4D97-AF65-F5344CB8AC3E}">
        <p14:creationId xmlns:p14="http://schemas.microsoft.com/office/powerpoint/2010/main" val="409075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604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69C3DF-980E-405A-8D2B-B2A07ACE61E6}" type="slidenum">
              <a:rPr lang="sv-SE" altLang="sv-SE" smtClean="0"/>
              <a:pPr/>
              <a:t>3</a:t>
            </a:fld>
            <a:endParaRPr lang="sv-SE" altLang="sv-SE"/>
          </a:p>
        </p:txBody>
      </p:sp>
    </p:spTree>
    <p:extLst>
      <p:ext uri="{BB962C8B-B14F-4D97-AF65-F5344CB8AC3E}">
        <p14:creationId xmlns:p14="http://schemas.microsoft.com/office/powerpoint/2010/main" val="1562855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Kan användas om det bedöms passa in i gruppens förutsättningar.</a:t>
            </a:r>
          </a:p>
          <a:p>
            <a:endParaRPr lang="sv-SE" dirty="0"/>
          </a:p>
          <a:p>
            <a:r>
              <a:rPr lang="sv-SE" dirty="0"/>
              <a:t>Detta exempel kommer från en verksamhet som arbetar med barn som</a:t>
            </a:r>
            <a:r>
              <a:rPr lang="sv-SE" baseline="0" dirty="0"/>
              <a:t> utsatts för våld.</a:t>
            </a:r>
          </a:p>
          <a:p>
            <a:endParaRPr lang="sv-SE" baseline="0" dirty="0"/>
          </a:p>
          <a:p>
            <a:r>
              <a:rPr lang="sv-SE" baseline="0" dirty="0"/>
              <a:t>När de skulle beskriva vilka resultat de ville se av sina insatser kom en bredd av förslag.</a:t>
            </a:r>
          </a:p>
          <a:p>
            <a:endParaRPr lang="sv-SE" baseline="0" dirty="0"/>
          </a:p>
          <a:p>
            <a:r>
              <a:rPr lang="sv-SE" baseline="0" dirty="0"/>
              <a:t>För att skapa förståelse för hur resultat förhåller sig till varandra, och för hur de eventuellt finns inom verksamhetens ansvar och rådighet kan de ställas upp i en resultatkedja.</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8B273-81AF-43EB-9DB9-8E9C2E3A45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006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8BD10-AF16-1ECF-C030-601BB0613E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4120CC9-DDAD-9806-F7B4-1E75BC3277F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4789EA7-1CA1-1D0F-0BE3-4E883E8680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Kan användas om det bedöms passa in i gruppens förutsättningar.</a:t>
            </a:r>
          </a:p>
          <a:p>
            <a:endParaRPr lang="sv-SE" baseline="0"/>
          </a:p>
          <a:p>
            <a:r>
              <a:rPr lang="sv-SE" baseline="0"/>
              <a:t>För att skapa förståelse för hur resultat förhåller sig till varandra, och för hur de eventuellt finns inom verksamhetens ansvar och rådighet kan de ställas upp i en resultatkedja.</a:t>
            </a:r>
            <a:endParaRPr lang="sv-SE"/>
          </a:p>
        </p:txBody>
      </p:sp>
      <p:sp>
        <p:nvSpPr>
          <p:cNvPr id="4" name="Platshållare för bildnummer 3">
            <a:extLst>
              <a:ext uri="{FF2B5EF4-FFF2-40B4-BE49-F238E27FC236}">
                <a16:creationId xmlns:a16="http://schemas.microsoft.com/office/drawing/2014/main" id="{8D52B452-44DF-B34E-452C-32E7EE878F4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8B273-81AF-43EB-9DB9-8E9C2E3A45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921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Kan användas om det bedöms passa in i gruppens förutsättningar.</a:t>
            </a:r>
          </a:p>
          <a:p>
            <a:endParaRPr lang="sv-SE"/>
          </a:p>
          <a:p>
            <a:r>
              <a:rPr lang="sv-SE"/>
              <a:t>När man ser kedjan är det enklare att se vilken nivå av resultat man vill kunna följa genom sin uppföljning.</a:t>
            </a:r>
          </a:p>
          <a:p>
            <a:endParaRPr lang="sv-SE"/>
          </a:p>
          <a:p>
            <a:r>
              <a:rPr lang="sv-SE"/>
              <a:t>Är det rimligt att mäta om barnet ”känner hopp om ett helt liv fritt från våld” (längst till höger) eller kan det räcka med att mäta om ”symtom på våldsupplevelser har klingat av”?</a:t>
            </a:r>
          </a:p>
          <a:p>
            <a:endParaRPr lang="sv-SE"/>
          </a:p>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8B273-81AF-43EB-9DB9-8E9C2E3A45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676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Grupper/individer arbetar enskilt men utbildare går runt och stöttar och handleder utifrån behov. Utifrån de frågor som ska följas upp stöttar utbildarna i att koppla in kunskap om jämställdhet och jämlikhet.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Segoe UI" panose="020B0502040204020203" pitchFamily="34" charset="0"/>
              </a:rPr>
              <a:t>Stötta till exempel upp i att i konkretisera sin frågor tydligare, jobba med sina problemformuleringar.</a:t>
            </a:r>
            <a:endParaRPr lang="sv-SE" altLang="sv-SE" dirty="0"/>
          </a:p>
          <a:p>
            <a:endParaRPr lang="sv-SE" dirty="0"/>
          </a:p>
        </p:txBody>
      </p:sp>
      <p:sp>
        <p:nvSpPr>
          <p:cNvPr id="4" name="Platshållare för bildnummer 3"/>
          <p:cNvSpPr>
            <a:spLocks noGrp="1"/>
          </p:cNvSpPr>
          <p:nvPr>
            <p:ph type="sldNum" sz="quarter" idx="5"/>
          </p:nvPr>
        </p:nvSpPr>
        <p:spPr/>
        <p:txBody>
          <a:bodyPr/>
          <a:lstStyle/>
          <a:p>
            <a:fld id="{2B4CF6CB-56F3-42CD-ABA0-F71239283048}" type="slidenum">
              <a:rPr lang="sv-SE" smtClean="0"/>
              <a:t>33</a:t>
            </a:fld>
            <a:endParaRPr lang="sv-SE"/>
          </a:p>
        </p:txBody>
      </p:sp>
    </p:spTree>
    <p:extLst>
      <p:ext uri="{BB962C8B-B14F-4D97-AF65-F5344CB8AC3E}">
        <p14:creationId xmlns:p14="http://schemas.microsoft.com/office/powerpoint/2010/main" val="131455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81BAC-B134-39F2-815F-E14D64AAAD0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613F98-6586-E2F0-B594-39C41F3DB6F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5170FA8-7F4A-4E47-FBE8-EF262F8ECDED}"/>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C23FA33-6D5F-27D1-84BF-93A14EF993C3}"/>
              </a:ext>
            </a:extLst>
          </p:cNvPr>
          <p:cNvSpPr>
            <a:spLocks noGrp="1"/>
          </p:cNvSpPr>
          <p:nvPr>
            <p:ph type="sldNum" sz="quarter" idx="5"/>
          </p:nvPr>
        </p:nvSpPr>
        <p:spPr/>
        <p:txBody>
          <a:bodyPr/>
          <a:lstStyle/>
          <a:p>
            <a:fld id="{2B4CF6CB-56F3-42CD-ABA0-F71239283048}" type="slidenum">
              <a:rPr lang="sv-SE" smtClean="0"/>
              <a:t>34</a:t>
            </a:fld>
            <a:endParaRPr lang="sv-SE"/>
          </a:p>
        </p:txBody>
      </p:sp>
    </p:spTree>
    <p:extLst>
      <p:ext uri="{BB962C8B-B14F-4D97-AF65-F5344CB8AC3E}">
        <p14:creationId xmlns:p14="http://schemas.microsoft.com/office/powerpoint/2010/main" val="52609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4F27E-6A2E-EFBE-9480-4FA833AC40D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0B16E0-7C17-A85C-72FA-665C3DB1800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4CBA8A2-D2F5-C12A-7B91-D8E9931084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Grupper/individer arbetar enskilt men utbildare går runt och stöttar och handleder utifrån behov. Utifrån de frågor som ska följas upp stöttar utbildarna i att koppla in kunskap om jämställdhet och jämlikhet. </a:t>
            </a:r>
          </a:p>
          <a:p>
            <a:endParaRPr lang="sv-SE" dirty="0"/>
          </a:p>
        </p:txBody>
      </p:sp>
      <p:sp>
        <p:nvSpPr>
          <p:cNvPr id="4" name="Platshållare för bildnummer 3">
            <a:extLst>
              <a:ext uri="{FF2B5EF4-FFF2-40B4-BE49-F238E27FC236}">
                <a16:creationId xmlns:a16="http://schemas.microsoft.com/office/drawing/2014/main" id="{3F1EB701-8BB6-3A53-0D7D-BC47BE8DA115}"/>
              </a:ext>
            </a:extLst>
          </p:cNvPr>
          <p:cNvSpPr>
            <a:spLocks noGrp="1"/>
          </p:cNvSpPr>
          <p:nvPr>
            <p:ph type="sldNum" sz="quarter" idx="5"/>
          </p:nvPr>
        </p:nvSpPr>
        <p:spPr/>
        <p:txBody>
          <a:bodyPr/>
          <a:lstStyle/>
          <a:p>
            <a:fld id="{2B4CF6CB-56F3-42CD-ABA0-F71239283048}" type="slidenum">
              <a:rPr lang="sv-SE" smtClean="0"/>
              <a:t>35</a:t>
            </a:fld>
            <a:endParaRPr lang="sv-SE"/>
          </a:p>
        </p:txBody>
      </p:sp>
    </p:spTree>
    <p:extLst>
      <p:ext uri="{BB962C8B-B14F-4D97-AF65-F5344CB8AC3E}">
        <p14:creationId xmlns:p14="http://schemas.microsoft.com/office/powerpoint/2010/main" val="2489392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36</a:t>
            </a:fld>
            <a:endParaRPr lang="sv-SE"/>
          </a:p>
        </p:txBody>
      </p:sp>
    </p:spTree>
    <p:extLst>
      <p:ext uri="{BB962C8B-B14F-4D97-AF65-F5344CB8AC3E}">
        <p14:creationId xmlns:p14="http://schemas.microsoft.com/office/powerpoint/2010/main" val="559054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9A741-6F1E-7ECB-D03B-4CF53D9284C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F54C17D-6EE6-10F5-8A55-A6261C371A1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575FE2C-792B-5E30-764B-C14975B6E74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F7F75B5-CC65-D0AE-0C43-75EE5488BC42}"/>
              </a:ext>
            </a:extLst>
          </p:cNvPr>
          <p:cNvSpPr>
            <a:spLocks noGrp="1"/>
          </p:cNvSpPr>
          <p:nvPr>
            <p:ph type="sldNum" sz="quarter" idx="5"/>
          </p:nvPr>
        </p:nvSpPr>
        <p:spPr/>
        <p:txBody>
          <a:bodyPr/>
          <a:lstStyle/>
          <a:p>
            <a:fld id="{2B4CF6CB-56F3-42CD-ABA0-F71239283048}" type="slidenum">
              <a:rPr lang="sv-SE" smtClean="0"/>
              <a:t>37</a:t>
            </a:fld>
            <a:endParaRPr lang="sv-SE"/>
          </a:p>
        </p:txBody>
      </p:sp>
    </p:spTree>
    <p:extLst>
      <p:ext uri="{BB962C8B-B14F-4D97-AF65-F5344CB8AC3E}">
        <p14:creationId xmlns:p14="http://schemas.microsoft.com/office/powerpoint/2010/main" val="2023833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Bilder att använda om SUreg presenteras.</a:t>
            </a:r>
          </a:p>
        </p:txBody>
      </p:sp>
      <p:sp>
        <p:nvSpPr>
          <p:cNvPr id="4" name="Platshållare för bildnummer 3"/>
          <p:cNvSpPr>
            <a:spLocks noGrp="1"/>
          </p:cNvSpPr>
          <p:nvPr>
            <p:ph type="sldNum" sz="quarter" idx="5"/>
          </p:nvPr>
        </p:nvSpPr>
        <p:spPr/>
        <p:txBody>
          <a:bodyPr/>
          <a:lstStyle/>
          <a:p>
            <a:fld id="{2B4CF6CB-56F3-42CD-ABA0-F71239283048}" type="slidenum">
              <a:rPr lang="sv-SE" smtClean="0"/>
              <a:t>38</a:t>
            </a:fld>
            <a:endParaRPr lang="sv-SE"/>
          </a:p>
        </p:txBody>
      </p:sp>
    </p:spTree>
    <p:extLst>
      <p:ext uri="{BB962C8B-B14F-4D97-AF65-F5344CB8AC3E}">
        <p14:creationId xmlns:p14="http://schemas.microsoft.com/office/powerpoint/2010/main" val="2409731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Bilder att använda om </a:t>
            </a:r>
            <a:r>
              <a:rPr lang="sv-SE" err="1"/>
              <a:t>SUreg</a:t>
            </a:r>
            <a:r>
              <a:rPr lang="sv-SE"/>
              <a:t> presenteras.</a:t>
            </a:r>
          </a:p>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39</a:t>
            </a:fld>
            <a:endParaRPr lang="sv-SE"/>
          </a:p>
        </p:txBody>
      </p:sp>
    </p:spTree>
    <p:extLst>
      <p:ext uri="{BB962C8B-B14F-4D97-AF65-F5344CB8AC3E}">
        <p14:creationId xmlns:p14="http://schemas.microsoft.com/office/powerpoint/2010/main" val="400453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604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69C3DF-980E-405A-8D2B-B2A07ACE61E6}" type="slidenum">
              <a:rPr lang="sv-SE" altLang="sv-SE" smtClean="0"/>
              <a:pPr/>
              <a:t>4</a:t>
            </a:fld>
            <a:endParaRPr lang="sv-SE" altLang="sv-SE"/>
          </a:p>
        </p:txBody>
      </p:sp>
    </p:spTree>
    <p:extLst>
      <p:ext uri="{BB962C8B-B14F-4D97-AF65-F5344CB8AC3E}">
        <p14:creationId xmlns:p14="http://schemas.microsoft.com/office/powerpoint/2010/main" val="318441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Bilder att använda om SUreg presenteras.</a:t>
            </a:r>
          </a:p>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40</a:t>
            </a:fld>
            <a:endParaRPr lang="sv-SE"/>
          </a:p>
        </p:txBody>
      </p:sp>
    </p:spTree>
    <p:extLst>
      <p:ext uri="{BB962C8B-B14F-4D97-AF65-F5344CB8AC3E}">
        <p14:creationId xmlns:p14="http://schemas.microsoft.com/office/powerpoint/2010/main" val="954209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Bilder att använda om SUreg presenteras.</a:t>
            </a:r>
          </a:p>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41</a:t>
            </a:fld>
            <a:endParaRPr lang="sv-SE"/>
          </a:p>
        </p:txBody>
      </p:sp>
    </p:spTree>
    <p:extLst>
      <p:ext uri="{BB962C8B-B14F-4D97-AF65-F5344CB8AC3E}">
        <p14:creationId xmlns:p14="http://schemas.microsoft.com/office/powerpoint/2010/main" val="1526031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Bild att använda om Excel presenteras.</a:t>
            </a:r>
          </a:p>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42</a:t>
            </a:fld>
            <a:endParaRPr lang="sv-SE"/>
          </a:p>
        </p:txBody>
      </p:sp>
    </p:spTree>
    <p:extLst>
      <p:ext uri="{BB962C8B-B14F-4D97-AF65-F5344CB8AC3E}">
        <p14:creationId xmlns:p14="http://schemas.microsoft.com/office/powerpoint/2010/main" val="708657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eaLnBrk="1" fontAlgn="auto" hangingPunct="1">
              <a:spcBef>
                <a:spcPts val="0"/>
              </a:spcBef>
              <a:spcAft>
                <a:spcPts val="0"/>
              </a:spcAft>
              <a:defRPr/>
            </a:pPr>
            <a:r>
              <a:rPr lang="sv-SE" dirty="0"/>
              <a:t>Diskutera och bestäm följande inför arbetet med pilotuppföljningen: </a:t>
            </a:r>
          </a:p>
          <a:p>
            <a:pPr eaLnBrk="1" fontAlgn="auto" hangingPunct="1">
              <a:spcBef>
                <a:spcPts val="0"/>
              </a:spcBef>
              <a:spcAft>
                <a:spcPts val="0"/>
              </a:spcAft>
              <a:defRPr/>
            </a:pPr>
            <a:endParaRPr lang="sv-SE" dirty="0"/>
          </a:p>
          <a:p>
            <a:pPr eaLnBrk="1" fontAlgn="auto" hangingPunct="1">
              <a:spcBef>
                <a:spcPts val="0"/>
              </a:spcBef>
              <a:spcAft>
                <a:spcPts val="0"/>
              </a:spcAft>
              <a:defRPr/>
            </a:pPr>
            <a:endParaRPr lang="sv-SE" dirty="0"/>
          </a:p>
          <a:p>
            <a:pPr marL="285750" indent="-285750">
              <a:buFont typeface="Arial" panose="020B0604020202020204" pitchFamily="34" charset="0"/>
              <a:buChar char="•"/>
              <a:defRPr/>
            </a:pPr>
            <a:r>
              <a:rPr lang="sv-SE" dirty="0"/>
              <a:t>Vilka uppgifter/frågor behöver vi för att kunna beskriva målgruppen, insatserna och resultatet?</a:t>
            </a:r>
            <a:br>
              <a:rPr lang="sv-SE" dirty="0"/>
            </a:br>
            <a:r>
              <a:rPr lang="sv-SE" dirty="0"/>
              <a:t>Tänk på att kön är en viktig variabel för att kunna beskriva målgruppen. </a:t>
            </a:r>
          </a:p>
          <a:p>
            <a:pPr marL="285750" indent="-285750">
              <a:buFont typeface="Arial" panose="020B0604020202020204" pitchFamily="34" charset="0"/>
              <a:buChar char="•"/>
              <a:defRPr/>
            </a:pPr>
            <a:endParaRPr lang="sv-SE" dirty="0"/>
          </a:p>
          <a:p>
            <a:pPr marL="285750" indent="-285750">
              <a:buFont typeface="Arial" panose="020B0604020202020204" pitchFamily="34" charset="0"/>
              <a:buChar char="•"/>
              <a:defRPr/>
            </a:pPr>
            <a:r>
              <a:rPr lang="sv-SE" dirty="0"/>
              <a:t>Börja i det lilla!</a:t>
            </a:r>
            <a:br>
              <a:rPr lang="sv-SE" dirty="0"/>
            </a:br>
            <a:r>
              <a:rPr lang="sv-SE" dirty="0"/>
              <a:t>Antalet uppgifter bör begränsas så att dokumentationen inte blir för betungande och stjäl tid från klientarbetet. </a:t>
            </a:r>
          </a:p>
          <a:p>
            <a:pPr marL="285750" indent="-285750">
              <a:buFont typeface="Arial" panose="020B0604020202020204" pitchFamily="34" charset="0"/>
              <a:buChar char="•"/>
              <a:defRPr/>
            </a:pPr>
            <a:endParaRPr lang="sv-SE" dirty="0"/>
          </a:p>
          <a:p>
            <a:pPr marL="285750" indent="-285750">
              <a:buFont typeface="Arial" panose="020B0604020202020204" pitchFamily="34" charset="0"/>
              <a:buChar char="•"/>
              <a:defRPr/>
            </a:pPr>
            <a:r>
              <a:rPr lang="sv-SE" dirty="0"/>
              <a:t>Konkretisera!</a:t>
            </a:r>
            <a:br>
              <a:rPr lang="sv-SE" dirty="0"/>
            </a:br>
            <a:r>
              <a:rPr lang="sv-SE" dirty="0"/>
              <a:t>De uppgifter som används måste definieras och konkretiseras noggrant.</a:t>
            </a:r>
          </a:p>
          <a:p>
            <a:pPr>
              <a:defRPr/>
            </a:pPr>
            <a:endParaRPr lang="sv-SE" dirty="0"/>
          </a:p>
          <a:p>
            <a:pPr>
              <a:defRPr/>
            </a:pPr>
            <a:r>
              <a:rPr lang="sv-SE" dirty="0"/>
              <a:t>Vilka brukare ska vi följa upp? Alla eller urval?</a:t>
            </a:r>
          </a:p>
          <a:p>
            <a:pPr>
              <a:defRPr/>
            </a:pPr>
            <a:endParaRPr lang="sv-SE" dirty="0"/>
          </a:p>
          <a:p>
            <a:pPr>
              <a:defRPr/>
            </a:pPr>
            <a:r>
              <a:rPr lang="sv-SE" dirty="0"/>
              <a:t>När skall vi mäta?</a:t>
            </a:r>
          </a:p>
          <a:p>
            <a:pPr>
              <a:defRPr/>
            </a:pPr>
            <a:endParaRPr lang="sv-SE" dirty="0"/>
          </a:p>
          <a:p>
            <a:pPr>
              <a:defRPr/>
            </a:pPr>
            <a:r>
              <a:rPr lang="sv-SE" dirty="0"/>
              <a:t>Hur ska uppgifterna samlas in? Har vi dessa uppgifter idag?</a:t>
            </a:r>
          </a:p>
          <a:p>
            <a:pPr>
              <a:defRPr/>
            </a:pPr>
            <a:endParaRPr lang="sv-SE" dirty="0"/>
          </a:p>
          <a:p>
            <a:pPr>
              <a:defRPr/>
            </a:pPr>
            <a:r>
              <a:rPr lang="sv-SE" dirty="0"/>
              <a:t>Vem gör vad? (Ansvarsfördelning) </a:t>
            </a:r>
          </a:p>
          <a:p>
            <a:pPr eaLnBrk="1" fontAlgn="auto" hangingPunct="1">
              <a:spcBef>
                <a:spcPts val="0"/>
              </a:spcBef>
              <a:spcAft>
                <a:spcPts val="0"/>
              </a:spcAft>
              <a:defRPr/>
            </a:pPr>
            <a:endParaRPr lang="sv-SE" dirty="0"/>
          </a:p>
          <a:p>
            <a:pPr eaLnBrk="1" fontAlgn="auto" hangingPunct="1">
              <a:spcBef>
                <a:spcPts val="0"/>
              </a:spcBef>
              <a:spcAft>
                <a:spcPts val="0"/>
              </a:spcAft>
              <a:defRPr/>
            </a:pPr>
            <a:endParaRPr lang="sv-SE" dirty="0"/>
          </a:p>
          <a:p>
            <a:pPr eaLnBrk="1" fontAlgn="auto" hangingPunct="1">
              <a:spcBef>
                <a:spcPts val="0"/>
              </a:spcBef>
              <a:spcAft>
                <a:spcPts val="0"/>
              </a:spcAft>
              <a:defRPr/>
            </a:pPr>
            <a:r>
              <a:rPr lang="sv-SE" dirty="0"/>
              <a:t>Fundera igenom vilken roll urval och representativitet spelar uppföljningen. Om ni till exempel väljer att följa upp alla brukare under en månad eller enbart vissa handläggares brukare, vilka konsekvenser kan ett sådant urval få för er fråga? (Se faktaruta om urval och representativitet i ert material)</a:t>
            </a:r>
          </a:p>
          <a:p>
            <a:pPr eaLnBrk="1" fontAlgn="auto" hangingPunct="1">
              <a:spcBef>
                <a:spcPts val="0"/>
              </a:spcBef>
              <a:spcAft>
                <a:spcPts val="0"/>
              </a:spcAft>
              <a:defRPr/>
            </a:pPr>
            <a:endParaRPr lang="sv-SE" dirty="0"/>
          </a:p>
          <a:p>
            <a:pPr>
              <a:defRPr/>
            </a:pPr>
            <a:r>
              <a:rPr lang="sv-SE" dirty="0"/>
              <a:t>Vilka klienter ska följas upp?</a:t>
            </a:r>
          </a:p>
          <a:p>
            <a:pPr>
              <a:defRPr/>
            </a:pPr>
            <a:r>
              <a:rPr lang="sv-SE" dirty="0"/>
              <a:t>För de flesta syften vore det idealiskt att följa upp samtliga klienter i verksamheten. Dock kan en specifik fråga belysas genom att det görs ett representativt urval av klienter. Med det menas att en grupp som är lik hela den grupp som verksamheten är intresserad av att följa upp väljs ut.</a:t>
            </a:r>
          </a:p>
          <a:p>
            <a:pPr>
              <a:defRPr/>
            </a:pPr>
            <a:endParaRPr lang="sv-SE" dirty="0"/>
          </a:p>
          <a:p>
            <a:pPr>
              <a:defRPr/>
            </a:pPr>
            <a:r>
              <a:rPr lang="sv-SE" dirty="0"/>
              <a:t>Ett sätt att skapa representativitet är att välja ut klienter slumpmässigt från den grupp som ska följas, till exempel genom att välja ut dem med födelsedagsdatum 5, 15 och 25. Ett annat alternativ är att välja alla klienter som aktualiseras jämna veckor och ett tredje alternativ är att samla in uppgifter om samtliga klienter som blivit aktuella under en bestämd tidsperiod, till exempel ett visst kvartal. Om det sistnämnda alternativet väljs bör den som utför urvalet ha i åtanke att det kan finnas säsongsvariationer beträffande vilka som aktualiseras eller vilka insatser som finns tillgängliga.</a:t>
            </a:r>
          </a:p>
          <a:p>
            <a:pPr>
              <a:defRPr/>
            </a:pPr>
            <a:endParaRPr lang="sv-SE" dirty="0"/>
          </a:p>
          <a:p>
            <a:r>
              <a:rPr lang="sv-SE" dirty="0"/>
              <a:t>Vilka variabler är relevanta? Handlar om att skapa lokal mening ända ner i det direkt brukararbetet</a:t>
            </a:r>
          </a:p>
          <a:p>
            <a:endParaRPr lang="sv-SE" dirty="0"/>
          </a:p>
          <a:p>
            <a:r>
              <a:rPr lang="sv-SE" dirty="0"/>
              <a:t>Systematik – utan systematik blir det svårt att jämföra över tid</a:t>
            </a:r>
          </a:p>
          <a:p>
            <a:endParaRPr lang="sv-SE" dirty="0"/>
          </a:p>
          <a:p>
            <a:r>
              <a:rPr lang="sv-SE" dirty="0"/>
              <a:t>Vad betyder insatserna för brukarna – brukarna i fokus. Blir det bättre, eller åtminstone inte sämre</a:t>
            </a:r>
          </a:p>
          <a:p>
            <a:pPr eaLnBrk="1" fontAlgn="auto" hangingPunct="1">
              <a:spcBef>
                <a:spcPts val="0"/>
              </a:spcBef>
              <a:spcAft>
                <a:spcPts val="0"/>
              </a:spcAft>
              <a:defRPr/>
            </a:pPr>
            <a:endParaRPr lang="sv-SE" dirty="0"/>
          </a:p>
        </p:txBody>
      </p:sp>
      <p:sp>
        <p:nvSpPr>
          <p:cNvPr id="737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7D1DE5-D6DB-4AF6-95E6-9EE885D47E8E}" type="slidenum">
              <a:rPr lang="sv-SE" altLang="sv-SE" smtClean="0">
                <a:solidFill>
                  <a:srgbClr val="000000"/>
                </a:solidFill>
              </a:rPr>
              <a:pPr/>
              <a:t>43</a:t>
            </a:fld>
            <a:endParaRPr lang="sv-SE" altLang="sv-SE">
              <a:solidFill>
                <a:srgbClr val="000000"/>
              </a:solidFill>
            </a:endParaRPr>
          </a:p>
        </p:txBody>
      </p:sp>
    </p:spTree>
    <p:extLst>
      <p:ext uri="{BB962C8B-B14F-4D97-AF65-F5344CB8AC3E}">
        <p14:creationId xmlns:p14="http://schemas.microsoft.com/office/powerpoint/2010/main" val="306880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E3B3-809E-BDC0-C89C-EE8E4BDFFD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19FF9D5-DC7A-198B-B14B-83451F149A0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83A4EF9-E152-F91C-4CA7-AE3C63D629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Grupper/individer arbetar enskilt men utbildare går runt och stöttar och handleder utifrån behov. Utifrån de frågor som ska följas upp stöttar utbildarna i att koppla in kunskap om jämställdhet och jämlikhet. </a:t>
            </a:r>
          </a:p>
          <a:p>
            <a:endParaRPr lang="sv-SE" dirty="0"/>
          </a:p>
        </p:txBody>
      </p:sp>
      <p:sp>
        <p:nvSpPr>
          <p:cNvPr id="4" name="Platshållare för bildnummer 3">
            <a:extLst>
              <a:ext uri="{FF2B5EF4-FFF2-40B4-BE49-F238E27FC236}">
                <a16:creationId xmlns:a16="http://schemas.microsoft.com/office/drawing/2014/main" id="{BFD24B63-2FD2-01AA-A9CC-0E5F4DE144CA}"/>
              </a:ext>
            </a:extLst>
          </p:cNvPr>
          <p:cNvSpPr>
            <a:spLocks noGrp="1"/>
          </p:cNvSpPr>
          <p:nvPr>
            <p:ph type="sldNum" sz="quarter" idx="5"/>
          </p:nvPr>
        </p:nvSpPr>
        <p:spPr/>
        <p:txBody>
          <a:bodyPr/>
          <a:lstStyle/>
          <a:p>
            <a:fld id="{2B4CF6CB-56F3-42CD-ABA0-F71239283048}" type="slidenum">
              <a:rPr lang="sv-SE" smtClean="0"/>
              <a:t>44</a:t>
            </a:fld>
            <a:endParaRPr lang="sv-SE"/>
          </a:p>
        </p:txBody>
      </p:sp>
    </p:spTree>
    <p:extLst>
      <p:ext uri="{BB962C8B-B14F-4D97-AF65-F5344CB8AC3E}">
        <p14:creationId xmlns:p14="http://schemas.microsoft.com/office/powerpoint/2010/main" val="2555643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51B9D-C685-DC5E-8506-E1B3C3CD02B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1B2764-FAB2-5466-26FE-0DE6A76B7C9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160E094-A7AF-7F55-03C1-91E6B89E2796}"/>
              </a:ext>
            </a:extLst>
          </p:cNvPr>
          <p:cNvSpPr>
            <a:spLocks noGrp="1"/>
          </p:cNvSpPr>
          <p:nvPr>
            <p:ph type="body" idx="1"/>
          </p:nvPr>
        </p:nvSpPr>
        <p:spPr/>
        <p:txBody>
          <a:bodyPr/>
          <a:lstStyle/>
          <a:p>
            <a:r>
              <a:rPr lang="sv-SE" dirty="0"/>
              <a:t>Boka in handledning innan nästa tillfälle.</a:t>
            </a:r>
          </a:p>
          <a:p>
            <a:endParaRPr lang="sv-SE" dirty="0"/>
          </a:p>
        </p:txBody>
      </p:sp>
      <p:sp>
        <p:nvSpPr>
          <p:cNvPr id="4" name="Platshållare för bildnummer 3">
            <a:extLst>
              <a:ext uri="{FF2B5EF4-FFF2-40B4-BE49-F238E27FC236}">
                <a16:creationId xmlns:a16="http://schemas.microsoft.com/office/drawing/2014/main" id="{AD07E377-F56C-C565-FFEA-77DC2E21EF02}"/>
              </a:ext>
            </a:extLst>
          </p:cNvPr>
          <p:cNvSpPr>
            <a:spLocks noGrp="1"/>
          </p:cNvSpPr>
          <p:nvPr>
            <p:ph type="sldNum" sz="quarter" idx="5"/>
          </p:nvPr>
        </p:nvSpPr>
        <p:spPr/>
        <p:txBody>
          <a:bodyPr/>
          <a:lstStyle/>
          <a:p>
            <a:fld id="{2B4CF6CB-56F3-42CD-ABA0-F71239283048}" type="slidenum">
              <a:rPr lang="sv-SE" smtClean="0"/>
              <a:t>45</a:t>
            </a:fld>
            <a:endParaRPr lang="sv-SE"/>
          </a:p>
        </p:txBody>
      </p:sp>
    </p:spTree>
    <p:extLst>
      <p:ext uri="{BB962C8B-B14F-4D97-AF65-F5344CB8AC3E}">
        <p14:creationId xmlns:p14="http://schemas.microsoft.com/office/powerpoint/2010/main" val="853458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B4CF6CB-56F3-42CD-ABA0-F71239283048}" type="slidenum">
              <a:rPr lang="sv-SE" smtClean="0"/>
              <a:t>46</a:t>
            </a:fld>
            <a:endParaRPr lang="sv-SE"/>
          </a:p>
        </p:txBody>
      </p:sp>
    </p:spTree>
    <p:extLst>
      <p:ext uri="{BB962C8B-B14F-4D97-AF65-F5344CB8AC3E}">
        <p14:creationId xmlns:p14="http://schemas.microsoft.com/office/powerpoint/2010/main" val="2796165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fld id="{2B4CF6CB-56F3-42CD-ABA0-F71239283048}" type="slidenum">
              <a:rPr lang="sv-SE" smtClean="0"/>
              <a:t>47</a:t>
            </a:fld>
            <a:endParaRPr lang="sv-SE"/>
          </a:p>
        </p:txBody>
      </p:sp>
    </p:spTree>
    <p:extLst>
      <p:ext uri="{BB962C8B-B14F-4D97-AF65-F5344CB8AC3E}">
        <p14:creationId xmlns:p14="http://schemas.microsoft.com/office/powerpoint/2010/main" val="425012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lgn="l" rtl="0" eaLnBrk="1" fontAlgn="ctr" latinLnBrk="0" hangingPunct="1">
              <a:lnSpc>
                <a:spcPct val="115000"/>
              </a:lnSpc>
              <a:spcBef>
                <a:spcPts val="0"/>
              </a:spcBef>
              <a:spcAft>
                <a:spcPts val="0"/>
              </a:spcAft>
            </a:pPr>
            <a:r>
              <a:rPr lang="sv-SE" sz="1200" b="0" i="0" u="none" strike="noStrike" kern="1200" dirty="0">
                <a:solidFill>
                  <a:schemeClr val="tx1"/>
                </a:solidFill>
                <a:effectLst/>
                <a:latin typeface="+mn-lt"/>
              </a:rPr>
              <a:t>Låt oss definiera uppföljning genom att ställa det mot ett annat populärt begrepp som det ofta mixas och blandas ihop med – Utvärdering.</a:t>
            </a:r>
          </a:p>
          <a:p>
            <a:pPr marL="0" algn="l" rtl="0" eaLnBrk="1" fontAlgn="ctr" latinLnBrk="0" hangingPunct="1">
              <a:lnSpc>
                <a:spcPct val="115000"/>
              </a:lnSpc>
              <a:spcBef>
                <a:spcPts val="0"/>
              </a:spcBef>
              <a:spcAft>
                <a:spcPts val="0"/>
              </a:spcAft>
            </a:pPr>
            <a:endParaRPr lang="sv-SE" sz="1200" b="0" i="0" u="none" strike="noStrike" kern="1200" dirty="0">
              <a:solidFill>
                <a:schemeClr val="tx1"/>
              </a:solidFill>
              <a:effectLst/>
              <a:latin typeface="+mn-lt"/>
            </a:endParaRPr>
          </a:p>
          <a:p>
            <a:pPr marL="0" algn="l" rtl="0" eaLnBrk="1" fontAlgn="ctr" latinLnBrk="0" hangingPunct="1">
              <a:lnSpc>
                <a:spcPct val="115000"/>
              </a:lnSpc>
              <a:spcBef>
                <a:spcPts val="0"/>
              </a:spcBef>
              <a:spcAft>
                <a:spcPts val="0"/>
              </a:spcAft>
            </a:pPr>
            <a:r>
              <a:rPr lang="sv-SE" sz="1200" b="0" i="0" u="none" strike="noStrike" kern="1200" dirty="0">
                <a:solidFill>
                  <a:schemeClr val="tx1"/>
                </a:solidFill>
                <a:effectLst/>
                <a:latin typeface="+mn-lt"/>
              </a:rPr>
              <a:t>Om vi tittar på en tidslinje, där linjen får representera arbetet så är uppföljning mer av en temperaturtagning, inte alltid med en tydlig början och ett slut. Till skillnad från utvärdering.</a:t>
            </a:r>
          </a:p>
          <a:p>
            <a:pPr marL="0" algn="l" rtl="0" eaLnBrk="1" fontAlgn="ctr" latinLnBrk="0" hangingPunct="1">
              <a:lnSpc>
                <a:spcPct val="115000"/>
              </a:lnSpc>
              <a:spcBef>
                <a:spcPts val="0"/>
              </a:spcBef>
              <a:spcAft>
                <a:spcPts val="0"/>
              </a:spcAft>
            </a:pPr>
            <a:endParaRPr lang="sv-SE" sz="1200" b="0" i="0" u="none" strike="noStrike" kern="1200" dirty="0">
              <a:solidFill>
                <a:schemeClr val="tx1"/>
              </a:solidFill>
              <a:effectLst/>
              <a:latin typeface="+mn-lt"/>
            </a:endParaRPr>
          </a:p>
          <a:p>
            <a:pPr marL="0" algn="l" rtl="0" eaLnBrk="1" fontAlgn="ctr" latinLnBrk="0" hangingPunct="1">
              <a:lnSpc>
                <a:spcPct val="115000"/>
              </a:lnSpc>
              <a:spcBef>
                <a:spcPts val="0"/>
              </a:spcBef>
              <a:spcAft>
                <a:spcPts val="0"/>
              </a:spcAft>
            </a:pPr>
            <a:r>
              <a:rPr lang="sv-SE" sz="1200" b="0" i="0" u="none" strike="noStrike" kern="1200" dirty="0">
                <a:solidFill>
                  <a:schemeClr val="tx1"/>
                </a:solidFill>
                <a:effectLst/>
                <a:latin typeface="+mn-lt"/>
              </a:rPr>
              <a:t>Man kan säga att uppföljning handlar om att beskriva något, hur något är vid en given tidpunkt och att man på så sätt löpande kan följa en utveckling.</a:t>
            </a:r>
          </a:p>
          <a:p>
            <a:pPr marL="0" algn="l" rtl="0" eaLnBrk="1" fontAlgn="ctr" latinLnBrk="0" hangingPunct="1">
              <a:lnSpc>
                <a:spcPct val="115000"/>
              </a:lnSpc>
              <a:spcBef>
                <a:spcPts val="0"/>
              </a:spcBef>
              <a:spcAft>
                <a:spcPts val="0"/>
              </a:spcAft>
            </a:pPr>
            <a:endParaRPr lang="sv-SE" sz="1200" b="0" i="0" u="none" strike="noStrike" kern="1200" dirty="0">
              <a:solidFill>
                <a:schemeClr val="tx1"/>
              </a:solidFill>
              <a:effectLst/>
              <a:latin typeface="+mn-lt"/>
            </a:endParaRPr>
          </a:p>
          <a:p>
            <a:pPr marL="0" algn="l" rtl="0" eaLnBrk="1" fontAlgn="ctr" latinLnBrk="0" hangingPunct="1">
              <a:lnSpc>
                <a:spcPct val="115000"/>
              </a:lnSpc>
              <a:spcBef>
                <a:spcPts val="0"/>
              </a:spcBef>
              <a:spcAft>
                <a:spcPts val="0"/>
              </a:spcAft>
            </a:pPr>
            <a:r>
              <a:rPr lang="sv-SE" sz="1200" b="0" i="0" u="none" strike="noStrike" kern="1200" dirty="0">
                <a:solidFill>
                  <a:schemeClr val="tx1"/>
                </a:solidFill>
                <a:effectLst/>
                <a:latin typeface="+mn-lt"/>
              </a:rPr>
              <a:t>Utvärdering däremot har en mycket tydligare ambition att titta på ett fenomen eller ett arbete och förklara vad som skett, analysera utifrån olika perspektiv och bedöma. Det finns ofta tydliga kriterier för vad som är bra eller dåligt, rätt eller fel. Utifrån en värderingsram eller teori.</a:t>
            </a:r>
          </a:p>
          <a:p>
            <a:pPr marL="0" algn="l" rtl="0" eaLnBrk="1" fontAlgn="ctr" latinLnBrk="0" hangingPunct="1">
              <a:lnSpc>
                <a:spcPct val="115000"/>
              </a:lnSpc>
              <a:spcBef>
                <a:spcPts val="0"/>
              </a:spcBef>
              <a:spcAft>
                <a:spcPts val="0"/>
              </a:spcAft>
            </a:pPr>
            <a:endParaRPr lang="sv-SE" sz="1200" b="0" i="0" u="none" strike="noStrike" kern="1200" dirty="0">
              <a:solidFill>
                <a:schemeClr val="tx1"/>
              </a:solidFill>
              <a:effectLst/>
              <a:latin typeface="+mn-lt"/>
            </a:endParaRPr>
          </a:p>
          <a:p>
            <a:pPr marL="0" algn="l" rtl="0" eaLnBrk="1" fontAlgn="ctr" latinLnBrk="0" hangingPunct="1">
              <a:lnSpc>
                <a:spcPct val="115000"/>
              </a:lnSpc>
              <a:spcBef>
                <a:spcPts val="0"/>
              </a:spcBef>
              <a:spcAft>
                <a:spcPts val="0"/>
              </a:spcAft>
            </a:pPr>
            <a:r>
              <a:rPr lang="sv-SE" sz="1200" b="0" i="0" u="none" strike="noStrike" kern="1200" dirty="0">
                <a:solidFill>
                  <a:schemeClr val="tx1"/>
                </a:solidFill>
                <a:effectLst/>
                <a:latin typeface="+mn-lt"/>
              </a:rPr>
              <a:t>Men det är viktigt att komma ihåg att det här beror lite på vad syftet med både uppföljningen och utvärderingen är. Handlar det om att kontrollera, kunskapsutveckla eller förbättra?</a:t>
            </a:r>
          </a:p>
          <a:p>
            <a:pPr marL="0" indent="0" algn="l" rtl="0" eaLnBrk="1" fontAlgn="ctr" latinLnBrk="0" hangingPunct="1">
              <a:lnSpc>
                <a:spcPct val="115000"/>
              </a:lnSpc>
              <a:spcBef>
                <a:spcPts val="0"/>
              </a:spcBef>
              <a:spcAft>
                <a:spcPts val="0"/>
              </a:spcAft>
              <a:buFont typeface="Arial" panose="020B0604020202020204" pitchFamily="34" charset="0"/>
              <a:buNone/>
            </a:pPr>
            <a:endParaRPr lang="sv-SE" sz="1200" b="0" i="0" u="none" strike="noStrike" kern="1200" dirty="0">
              <a:solidFill>
                <a:schemeClr val="tx1"/>
              </a:solidFill>
              <a:effectLst/>
              <a:latin typeface="+mn-lt"/>
            </a:endParaRPr>
          </a:p>
          <a:p>
            <a:pPr marL="0" indent="0" algn="l" rtl="0" eaLnBrk="1" fontAlgn="ctr" latinLnBrk="0" hangingPunct="1">
              <a:lnSpc>
                <a:spcPct val="115000"/>
              </a:lnSpc>
              <a:spcBef>
                <a:spcPts val="0"/>
              </a:spcBef>
              <a:spcAft>
                <a:spcPts val="0"/>
              </a:spcAft>
              <a:buFont typeface="Arial" panose="020B0604020202020204" pitchFamily="34" charset="0"/>
              <a:buNone/>
            </a:pPr>
            <a:r>
              <a:rPr lang="sv-SE" sz="1200" b="0" i="0" u="none" strike="noStrike" kern="1200" dirty="0">
                <a:solidFill>
                  <a:schemeClr val="tx1"/>
                </a:solidFill>
                <a:effectLst/>
                <a:latin typeface="+mn-lt"/>
              </a:rPr>
              <a:t>Ofta inte en stenhård gräns mellan det här begreppen heller. En uppföljning kan utgöra underlag för en utvärdering och en uppföljning kan också ha uttalade eller outtalade ”värden”; vad som är önskvärt eller inte.</a:t>
            </a:r>
            <a:endParaRPr lang="sv-SE" sz="1200" b="0" i="0" u="none" strike="noStrike" dirty="0">
              <a:solidFill>
                <a:schemeClr val="tx1"/>
              </a:solidFill>
              <a:effectLst/>
              <a:latin typeface="+mn-lt"/>
            </a:endParaRPr>
          </a:p>
          <a:p>
            <a:endParaRPr lang="sv-SE" sz="1200" dirty="0">
              <a:solidFill>
                <a:schemeClr val="tx1"/>
              </a:solidFill>
              <a:latin typeface="+mn-lt"/>
            </a:endParaRPr>
          </a:p>
          <a:p>
            <a:r>
              <a:rPr lang="sv-SE" sz="1200" dirty="0">
                <a:solidFill>
                  <a:schemeClr val="tx1"/>
                </a:solidFill>
                <a:latin typeface="+mn-lt"/>
              </a:rPr>
              <a:t>Ett uppföljningsarbete kan också skapa engagemang, ge ett gemensamt fokus och visa på nästa steg framåt i ett förändringsarbete.</a:t>
            </a:r>
          </a:p>
          <a:p>
            <a:endParaRPr lang="sv-SE" sz="1200" dirty="0">
              <a:solidFill>
                <a:schemeClr val="tx1"/>
              </a:solidFill>
              <a:latin typeface="+mn-lt"/>
            </a:endParaRPr>
          </a:p>
          <a:p>
            <a:r>
              <a:rPr lang="sv-SE" sz="1200" dirty="0">
                <a:solidFill>
                  <a:schemeClr val="tx1"/>
                </a:solidFill>
                <a:latin typeface="+mn-lt"/>
              </a:rPr>
              <a:t>Jämför med ett maraton, eller något annat passande löp-lopp. Utvärdering skulle ske när du kommit i mål. Du skulle få veta hur bra eller dåligt det gick, och kanske en del förklaringar och lärdomar som du kan ta med dig till nästa lopp.</a:t>
            </a:r>
          </a:p>
          <a:p>
            <a:endParaRPr lang="sv-SE" sz="1200" dirty="0">
              <a:solidFill>
                <a:schemeClr val="tx1"/>
              </a:solidFill>
              <a:latin typeface="+mn-lt"/>
            </a:endParaRPr>
          </a:p>
          <a:p>
            <a:r>
              <a:rPr lang="sv-SE" sz="1200" dirty="0">
                <a:solidFill>
                  <a:schemeClr val="tx1"/>
                </a:solidFill>
                <a:latin typeface="+mn-lt"/>
              </a:rPr>
              <a:t>Uppföljning däremot är den lilla klockan på armen som under hela loppet ger dig information om tex. hastighet, puls, och hur långt det är kvar – sånt som kan sporra och hjälpa innan loppet är kört.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8C722-5B43-4E25-890A-88F7698F952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29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Syftet med bilden: att presentera två</a:t>
            </a:r>
            <a:r>
              <a:rPr lang="sv-SE" baseline="0"/>
              <a:t> av tre grundläggande begrepp</a:t>
            </a:r>
          </a:p>
          <a:p>
            <a:endParaRPr lang="sv-SE" baseline="0"/>
          </a:p>
          <a:p>
            <a:r>
              <a:rPr lang="sv-SE" baseline="0"/>
              <a:t>I bilden är definitionerna tagna från synonymer.se</a:t>
            </a:r>
          </a:p>
          <a:p>
            <a:r>
              <a:rPr lang="sv-SE" baseline="0"/>
              <a:t>I Nationalencyklopedin definieras systematisk som att något sker enligt ett visst system, att det sker planmässigt</a:t>
            </a:r>
          </a:p>
          <a:p>
            <a:r>
              <a:rPr lang="sv-SE" baseline="0"/>
              <a:t>I Nationalencyklopedin definieras uppföljning som att fortsätta eller vidareutveckla i den naturliga riktningen eller till ett följdriktigt slut. </a:t>
            </a:r>
          </a:p>
          <a:p>
            <a:endParaRPr lang="sv-SE"/>
          </a:p>
          <a:p>
            <a:r>
              <a:rPr lang="sv-SE"/>
              <a:t>Kommentar</a:t>
            </a:r>
            <a:r>
              <a:rPr lang="sv-SE" baseline="0"/>
              <a:t> till exemplen om systematisk uppföljning:</a:t>
            </a:r>
          </a:p>
          <a:p>
            <a:endParaRPr lang="sv-SE" baseline="0"/>
          </a:p>
          <a:p>
            <a:r>
              <a:rPr lang="sv-SE" b="1" baseline="0"/>
              <a:t>Öppna jämförelser</a:t>
            </a:r>
          </a:p>
          <a:p>
            <a:r>
              <a:rPr lang="sv-SE"/>
              <a:t>Öppna jämförelser är exempel på en systematisk uppföljning på så sätt att det är en regelbundet återkommande undersökning (mätning) som har</a:t>
            </a:r>
            <a:r>
              <a:rPr lang="sv-SE" baseline="0"/>
              <a:t> för avsikt att utgöra underlag för förändringar och samtidigt göra jämförelser.</a:t>
            </a:r>
          </a:p>
          <a:p>
            <a:endParaRPr lang="sv-SE"/>
          </a:p>
          <a:p>
            <a:r>
              <a:rPr lang="sv-SE" b="1"/>
              <a:t>Följa händelseutvecklingen i projekt</a:t>
            </a:r>
          </a:p>
          <a:p>
            <a:pPr marL="0" indent="0">
              <a:buNone/>
            </a:pPr>
            <a:r>
              <a:rPr lang="sv-SE"/>
              <a:t>För att följa händelseutvecklingen i ett projekt kan man redan från början lägga in regelbundna planerade uppföljningar (avstämningar) för att se om projektet leder i den riktning som avsetts.</a:t>
            </a:r>
          </a:p>
          <a:p>
            <a:pPr marL="0" indent="0">
              <a:buNone/>
            </a:pPr>
            <a:endParaRPr lang="sv-SE"/>
          </a:p>
          <a:p>
            <a:r>
              <a:rPr lang="sv-SE" b="1"/>
              <a:t>Uppföljning av verksamhetsmål</a:t>
            </a:r>
          </a:p>
          <a:p>
            <a:r>
              <a:rPr lang="sv-SE"/>
              <a:t>En verksamhet kan sätta</a:t>
            </a:r>
            <a:r>
              <a:rPr lang="sv-SE" baseline="0"/>
              <a:t> upp mål för verksamheten, beskriva på vilket sätt verksamheten tänker arbeta för att nå målen och ta fram indikatorer för att följa upp om målen uppfylls. Det systematiska ligger i att målen följs upp med viss regelbundenhet.</a:t>
            </a:r>
          </a:p>
          <a:p>
            <a:endParaRPr lang="sv-SE"/>
          </a:p>
          <a:p>
            <a:r>
              <a:rPr lang="sv-SE" b="1"/>
              <a:t>Uppföljning av ekonomiska mål och budget </a:t>
            </a:r>
          </a:p>
          <a:p>
            <a:r>
              <a:rPr lang="sv-SE"/>
              <a:t>På liknande sätt som vid uppföljning av</a:t>
            </a:r>
            <a:r>
              <a:rPr lang="sv-SE" baseline="0"/>
              <a:t> verksamhetsmål, följs ekonomiska mål och budget upp systematiskt där det sker regelbundna och systematiska uppföljningar, t.ex. månadsvis, kvartalsvis etc.</a:t>
            </a:r>
            <a:endParaRPr lang="sv-SE"/>
          </a:p>
          <a:p>
            <a:endParaRPr lang="sv-SE"/>
          </a:p>
          <a:p>
            <a:r>
              <a:rPr lang="sv-SE"/>
              <a:t>Det som</a:t>
            </a:r>
            <a:r>
              <a:rPr lang="sv-SE" baseline="0"/>
              <a:t> saknas i samtliga dessa exempel på systematisk uppföljning, är det som benämns individbaserad systematisk uppföljning. I de exempel som getts ligger inte fokus på enskilda individers uppfattningar och upplevelser. </a:t>
            </a:r>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1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Att dokumentera hur det går för varje enskild</a:t>
            </a:r>
            <a:r>
              <a:rPr lang="sv-SE" b="1" baseline="0" dirty="0"/>
              <a:t> individ</a:t>
            </a:r>
          </a:p>
          <a:p>
            <a:r>
              <a:rPr lang="sv-SE" baseline="0" dirty="0"/>
              <a:t>En grundidé är här att t.ex. dokumentera personliga bakgrundsuppgifter, vilket problem eller behov individen har, vilka insatser individen får samt vad som blir resultatet av dessa insatser.</a:t>
            </a:r>
          </a:p>
          <a:p>
            <a:endParaRPr lang="sv-SE" baseline="0" dirty="0"/>
          </a:p>
          <a:p>
            <a:r>
              <a:rPr lang="sv-SE" b="1" baseline="0" dirty="0"/>
              <a:t>Att lägga samman uppgifter från flera enskilda individer</a:t>
            </a:r>
          </a:p>
          <a:p>
            <a:r>
              <a:rPr lang="sv-SE" baseline="0" dirty="0"/>
              <a:t>Med utgångspunkt från dokumentationen från enskilda individer lägga samman uppgifter från flera individer så att dessa kan sammanställas på gruppnivå. Det kan göras på olika sätt, men enklast är det att visa Exceldokument hur individuppgifter läggs på rader och de variabler man följer upp läggs i kolumner (se exempel).</a:t>
            </a:r>
          </a:p>
          <a:p>
            <a:endParaRPr lang="sv-SE" baseline="0" dirty="0"/>
          </a:p>
          <a:p>
            <a:r>
              <a:rPr lang="sv-SE" b="1" baseline="0" dirty="0"/>
              <a:t>Att sammanställa dessa uppgifter för att se om det finns något mönster</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Det kan handla om att man samlar in uppgifter om individer i enkätform, registrera dessa i ett dokument (t.ex. Excel, SU-pilot), och summera uppgifter om bakgrund, insats och resultat. Uppgifterna analyseras med stöd av frågor som finns i bilden. I ett nästa steg används svaren på sådana frågor till att ställa sig frågan på vilket sätt som verksamheten kan utvecklas för att göra ett ännu bättre arbete.</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Kön är en gruppindelning vi alltid ska sträva efter att synliggöra (olika grupper av kvinnor, män, flickor och pojkar).</a:t>
            </a: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C09A1-01A2-49ED-A6DC-7BFEC79E411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90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socialtjänsten är vi duktiga på att följa upp individer, men ofta inte lika bra på att göra det systematiskt eller på gruppnivå.</a:t>
            </a:r>
          </a:p>
        </p:txBody>
      </p:sp>
      <p:sp>
        <p:nvSpPr>
          <p:cNvPr id="4" name="Platshållare för bildnummer 3"/>
          <p:cNvSpPr>
            <a:spLocks noGrp="1"/>
          </p:cNvSpPr>
          <p:nvPr>
            <p:ph type="sldNum" sz="quarter" idx="5"/>
          </p:nvPr>
        </p:nvSpPr>
        <p:spPr/>
        <p:txBody>
          <a:bodyPr/>
          <a:lstStyle/>
          <a:p>
            <a:fld id="{2B4CF6CB-56F3-42CD-ABA0-F71239283048}" type="slidenum">
              <a:rPr lang="sv-SE" smtClean="0"/>
              <a:t>8</a:t>
            </a:fld>
            <a:endParaRPr lang="sv-SE"/>
          </a:p>
        </p:txBody>
      </p:sp>
    </p:spTree>
    <p:extLst>
      <p:ext uri="{BB962C8B-B14F-4D97-AF65-F5344CB8AC3E}">
        <p14:creationId xmlns:p14="http://schemas.microsoft.com/office/powerpoint/2010/main" val="143374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Uppföljning - innebär att man noga följer hur något utvecklar sig för att eventuellt kunna ingripa och göra något bättre</a:t>
            </a:r>
          </a:p>
          <a:p>
            <a:endParaRPr lang="sv-SE"/>
          </a:p>
          <a:p>
            <a:r>
              <a:rPr lang="sv-SE"/>
              <a:t>Systematisk - är att man gör något organiserat, planenligt och regelbundet</a:t>
            </a:r>
          </a:p>
          <a:p>
            <a:endParaRPr lang="sv-SE"/>
          </a:p>
          <a:p>
            <a:r>
              <a:rPr lang="sv-SE"/>
              <a:t>Systematisk uppföljning kan vara många olika saker, till exempel:</a:t>
            </a:r>
          </a:p>
          <a:p>
            <a:r>
              <a:rPr lang="sv-SE"/>
              <a:t>	- Öppna jämförelser</a:t>
            </a:r>
          </a:p>
          <a:p>
            <a:r>
              <a:rPr lang="sv-SE"/>
              <a:t>	- Att följa händelseutvecklingen i ett projekt för att se om det leder till de mål eller resultat man satt upp</a:t>
            </a:r>
          </a:p>
          <a:p>
            <a:r>
              <a:rPr lang="sv-SE"/>
              <a:t>	- Uppföljning av verksamhetsmål</a:t>
            </a:r>
          </a:p>
          <a:p>
            <a:r>
              <a:rPr lang="sv-SE"/>
              <a:t>	- Uppföljning av volymer, kostnader och budget</a:t>
            </a:r>
          </a:p>
          <a:p>
            <a:endParaRPr lang="sv-SE"/>
          </a:p>
          <a:p>
            <a:endParaRPr lang="sv-SE"/>
          </a:p>
          <a:p>
            <a:r>
              <a:rPr lang="sv-SE" b="1"/>
              <a:t>Individbaserad systematisk uppföljning (ISU)</a:t>
            </a:r>
          </a:p>
          <a:p>
            <a:endParaRPr lang="sv-SE"/>
          </a:p>
          <a:p>
            <a:pPr marL="171450" indent="-171450">
              <a:buFont typeface="Arial" panose="020B0604020202020204" pitchFamily="34" charset="0"/>
              <a:buChar char="•"/>
            </a:pPr>
            <a:r>
              <a:rPr lang="sv-SE" b="1"/>
              <a:t>Att dokumentera hur det går för varje enskild</a:t>
            </a:r>
            <a:r>
              <a:rPr lang="sv-SE" b="1" baseline="0"/>
              <a:t> individ</a:t>
            </a:r>
            <a:br>
              <a:rPr lang="sv-SE" b="1" baseline="0"/>
            </a:br>
            <a:r>
              <a:rPr lang="sv-SE" baseline="0"/>
              <a:t>En grundidé är här att t.ex. dokumentera personliga bakgrundsuppgifter, vilket problem eller behov individen har, vilka insatser individen får samt vad som blir resultatet av dessa insatser.</a:t>
            </a:r>
          </a:p>
          <a:p>
            <a:endParaRPr lang="sv-SE" baseline="0"/>
          </a:p>
          <a:p>
            <a:pPr marL="171450" indent="-171450">
              <a:buFont typeface="Arial" panose="020B0604020202020204" pitchFamily="34" charset="0"/>
              <a:buChar char="•"/>
            </a:pPr>
            <a:r>
              <a:rPr lang="sv-SE" b="1" baseline="0"/>
              <a:t>Att lägga samman uppgifter från flera enskilda individer</a:t>
            </a:r>
            <a:br>
              <a:rPr lang="sv-SE" b="1" baseline="0"/>
            </a:br>
            <a:r>
              <a:rPr lang="sv-SE" baseline="0"/>
              <a:t>Med utgångspunkt från dokumentationen från enskilda individer lägga samman uppgifter från flera individer så att dessa kan sammanställas på gruppnivå. Det kan göras på olika sätt, men enklast är det att visa Exceldokument hur individuppgifter läggs på rader och de variabler man följer upp läggs i kolumner (se exempel)</a:t>
            </a:r>
          </a:p>
          <a:p>
            <a:endParaRPr lang="sv-SE" baseline="0"/>
          </a:p>
          <a:p>
            <a:pPr marL="171450" indent="-171450">
              <a:buFont typeface="Arial" panose="020B0604020202020204" pitchFamily="34" charset="0"/>
              <a:buChar char="•"/>
            </a:pPr>
            <a:r>
              <a:rPr lang="sv-SE" b="1" baseline="0"/>
              <a:t>Att sammanställa dessa uppgifter för att se om det finns något mönster</a:t>
            </a:r>
            <a:br>
              <a:rPr lang="sv-SE" b="1" baseline="0"/>
            </a:br>
            <a:r>
              <a:rPr lang="sv-SE" baseline="0"/>
              <a:t>Det kan handla om att man samlar in uppgifter om individer i enkätform, registrera dessa i ett dokument (t.ex. Excel, SU-pilot), och summera uppgifter om bakgrund, insats och resultat. Uppgifterna analyseras med stöd av frågor som finns i bilden. I ett nästa steg används svaren på sådana frågor till att ställa sig frågan på vilket sätt som verksamheten kan utvecklas för att göra ett ännu bättre arbete.</a:t>
            </a:r>
          </a:p>
          <a:p>
            <a:endParaRPr lang="sv-SE"/>
          </a:p>
          <a:p>
            <a:r>
              <a:rPr lang="sv-SE"/>
              <a:t>Det finns några olika sätt att se på individbaserad systematisk uppföljning. Här är två exempel  som innehåller delar av definitionen, men inte utgör individbaserad systematisk uppföljning i den mening som den här presentationen avser.</a:t>
            </a:r>
          </a:p>
          <a:p>
            <a:endParaRPr lang="sv-SE"/>
          </a:p>
          <a:p>
            <a:r>
              <a:rPr lang="sv-SE"/>
              <a:t>Exempel 1. </a:t>
            </a:r>
          </a:p>
          <a:p>
            <a:r>
              <a:rPr lang="sv-SE"/>
              <a:t>Inom socialtjänstens Individ och familjeomsorg är det enligt lagstiftningen så att individärenden vid t.ex. placeringar regelbundet ska följas upp. Men bara för att man följer upp enskilda individer systematisk blir det inte individbaserad systematisk uppföljning förrän man lägger samman uppgifter från flera individer för att på gruppnivå kunna analysera uppgifterna. Så långe uppgifterna från dessa uppföljningar enbart finns kvar i respektive akt, kan man inte prata om individbaserad systematisk uppföljning.</a:t>
            </a:r>
          </a:p>
          <a:p>
            <a:endParaRPr lang="sv-SE"/>
          </a:p>
          <a:p>
            <a:r>
              <a:rPr lang="sv-SE"/>
              <a:t>Exempel 2.</a:t>
            </a:r>
          </a:p>
          <a:p>
            <a:r>
              <a:rPr lang="sv-SE"/>
              <a:t>Inom Vård och omsorg följer man systematisk upp kön till särskilda boendeformer. Varje månad redovisas i faktiska antal hur många som står i kö. Dessa sammanställningar innehåller uppgifter från enskilda personer som sammanställts på gruppnivå. Men uppgifterna är inte sammanställda utifrån att det finns fler individbaserade uppgifter registrerade för varje enskild individ som sammanställs på gruppnivå. Individbaserad systematisk uppföljning skulle det kunna vara om vi dessutom kan redovisa uppgifter om män eller kvinnor står längre eller kortare tid i kö, om det är vissa funktionsnedsättningar som påskyndar tiden i kön etc. Med stöd av sådan kunskap skulle man kunna analysera och förstå kösystemet på ett annat sätt än enbart antal i kö per månad.</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98C722-5B43-4E25-890A-88F7698F952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830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å bakgrundsplatts">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3507854"/>
            <a:ext cx="7848872" cy="756084"/>
          </a:xfrm>
        </p:spPr>
        <p:txBody>
          <a:bodyPr>
            <a:noAutofit/>
          </a:bodyPr>
          <a:lstStyle>
            <a:lvl1pPr algn="l">
              <a:defRPr sz="4000">
                <a:solidFill>
                  <a:srgbClr val="0050A0"/>
                </a:solidFill>
              </a:defRPr>
            </a:lvl1pPr>
          </a:lstStyle>
          <a:p>
            <a:r>
              <a:rPr lang="sv-SE" dirty="0"/>
              <a:t>Klicka här för att ändra mall för rubrikformat</a:t>
            </a:r>
          </a:p>
        </p:txBody>
      </p:sp>
      <p:pic>
        <p:nvPicPr>
          <p:cNvPr id="5" name="Bildobjekt 4" descr="En bild som visar text&#10;&#10;Automatiskt genererad beskrivning">
            <a:extLst>
              <a:ext uri="{FF2B5EF4-FFF2-40B4-BE49-F238E27FC236}">
                <a16:creationId xmlns:a16="http://schemas.microsoft.com/office/drawing/2014/main" id="{A5A5E974-B469-2DA7-9EF0-27740FAEA0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5200"/>
          <a:stretch/>
        </p:blipFill>
        <p:spPr>
          <a:xfrm>
            <a:off x="-6137" y="-20538"/>
            <a:ext cx="9146600" cy="3206244"/>
          </a:xfrm>
          <a:prstGeom prst="rect">
            <a:avLst/>
          </a:prstGeom>
        </p:spPr>
      </p:pic>
    </p:spTree>
    <p:extLst>
      <p:ext uri="{BB962C8B-B14F-4D97-AF65-F5344CB8AC3E}">
        <p14:creationId xmlns:p14="http://schemas.microsoft.com/office/powerpoint/2010/main" val="12442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40958"/>
          <a:stretch/>
        </p:blipFill>
        <p:spPr bwMode="auto">
          <a:xfrm>
            <a:off x="0" y="-3"/>
            <a:ext cx="9147600" cy="4194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760578" y="568325"/>
            <a:ext cx="7704139" cy="590551"/>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66233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Rubrik + Brödtext, ljus bakgrund, Kapitelmärk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ACED7FC-43C7-894A-A901-859E163D61C4}"/>
              </a:ext>
            </a:extLst>
          </p:cNvPr>
          <p:cNvSpPr/>
          <p:nvPr userDrawn="1"/>
        </p:nvSpPr>
        <p:spPr>
          <a:xfrm>
            <a:off x="0" y="0"/>
            <a:ext cx="9144000" cy="4195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3"/>
          <p:cNvSpPr>
            <a:spLocks noGrp="1"/>
          </p:cNvSpPr>
          <p:nvPr>
            <p:ph type="body" sz="quarter" idx="10"/>
          </p:nvPr>
        </p:nvSpPr>
        <p:spPr>
          <a:xfrm>
            <a:off x="760578" y="568325"/>
            <a:ext cx="7704139" cy="590551"/>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270956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313329" y="590539"/>
            <a:ext cx="7075022" cy="757853"/>
          </a:xfrm>
        </p:spPr>
        <p:txBody>
          <a:bodyPr/>
          <a:lstStyle>
            <a:lvl1pPr>
              <a:defRPr b="0">
                <a:solidFill>
                  <a:schemeClr val="tx1"/>
                </a:solidFill>
              </a:defRPr>
            </a:lvl1pPr>
          </a:lstStyle>
          <a:p>
            <a:r>
              <a:rPr lang="sv-SE"/>
              <a:t>Klicka här för att ändra format</a:t>
            </a:r>
            <a:endParaRPr lang="en-US"/>
          </a:p>
        </p:txBody>
      </p:sp>
      <p:sp>
        <p:nvSpPr>
          <p:cNvPr id="3" name="Content Placeholder 2"/>
          <p:cNvSpPr>
            <a:spLocks noGrp="1"/>
          </p:cNvSpPr>
          <p:nvPr>
            <p:ph idx="1"/>
          </p:nvPr>
        </p:nvSpPr>
        <p:spPr>
          <a:xfrm>
            <a:off x="1311531" y="1463899"/>
            <a:ext cx="7076821" cy="29359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794068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Content Placeholder 2"/>
          <p:cNvSpPr>
            <a:spLocks noGrp="1"/>
          </p:cNvSpPr>
          <p:nvPr>
            <p:ph idx="1"/>
          </p:nvPr>
        </p:nvSpPr>
        <p:spPr>
          <a:xfrm>
            <a:off x="1311531" y="1463899"/>
            <a:ext cx="7076821" cy="29359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15754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176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311531" y="589389"/>
            <a:ext cx="7076819" cy="759002"/>
          </a:xfrm>
        </p:spPr>
        <p:txBody>
          <a:bodyPr/>
          <a:lstStyle/>
          <a:p>
            <a:r>
              <a:rPr lang="sv-SE"/>
              <a:t>Klicka här för att ändra format</a:t>
            </a:r>
            <a:endParaRPr lang="en-US"/>
          </a:p>
        </p:txBody>
      </p:sp>
      <p:sp>
        <p:nvSpPr>
          <p:cNvPr id="3" name="Content Placeholder 2"/>
          <p:cNvSpPr>
            <a:spLocks noGrp="1"/>
          </p:cNvSpPr>
          <p:nvPr>
            <p:ph sz="half" idx="1"/>
          </p:nvPr>
        </p:nvSpPr>
        <p:spPr>
          <a:xfrm>
            <a:off x="1311530" y="1463899"/>
            <a:ext cx="3413567" cy="293591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986350" y="1463898"/>
            <a:ext cx="3402000" cy="293591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079548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solidFill>
              </a:defRPr>
            </a:lvl1pPr>
          </a:lstStyle>
          <a:p>
            <a:r>
              <a:rPr lang="sv-SE"/>
              <a:t>Klicka här för att ändra format</a:t>
            </a:r>
            <a:endParaRPr lang="en-US"/>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Redigera format för bakgrundstext</a:t>
            </a:r>
          </a:p>
        </p:txBody>
      </p:sp>
      <p:sp>
        <p:nvSpPr>
          <p:cNvPr id="7" name="Rectangle 6"/>
          <p:cNvSpPr/>
          <p:nvPr userDrawn="1"/>
        </p:nvSpPr>
        <p:spPr>
          <a:xfrm>
            <a:off x="1" y="566601"/>
            <a:ext cx="2573001" cy="400050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68179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bg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sv-SE"/>
              <a:t>Klicka om du vill redigera mall för underrubrikformat</a:t>
            </a:r>
            <a:endParaRPr lang="en-US"/>
          </a:p>
        </p:txBody>
      </p:sp>
      <p:pic>
        <p:nvPicPr>
          <p:cNvPr id="13" name="Bildobjekt 12"/>
          <p:cNvPicPr>
            <a:picLocks noChangeAspect="1"/>
          </p:cNvPicPr>
          <p:nvPr userDrawn="1"/>
        </p:nvPicPr>
        <p:blipFill rotWithShape="1">
          <a:blip r:embed="rId2"/>
          <a:srcRect l="5339" r="13669"/>
          <a:stretch/>
        </p:blipFill>
        <p:spPr>
          <a:xfrm>
            <a:off x="6996341" y="2743200"/>
            <a:ext cx="1958522" cy="1828800"/>
          </a:xfrm>
          <a:prstGeom prst="rect">
            <a:avLst/>
          </a:prstGeom>
        </p:spPr>
      </p:pic>
      <p:grpSp>
        <p:nvGrpSpPr>
          <p:cNvPr id="14" name="Grupp 13"/>
          <p:cNvGrpSpPr/>
          <p:nvPr userDrawn="1"/>
        </p:nvGrpSpPr>
        <p:grpSpPr>
          <a:xfrm>
            <a:off x="7273276" y="571499"/>
            <a:ext cx="1404650" cy="1988934"/>
            <a:chOff x="814530" y="1241246"/>
            <a:chExt cx="2331726" cy="3301645"/>
          </a:xfrm>
        </p:grpSpPr>
        <p:pic>
          <p:nvPicPr>
            <p:cNvPr id="15" name="Bildobjekt 14"/>
            <p:cNvPicPr>
              <a:picLocks noChangeAspect="1"/>
            </p:cNvPicPr>
            <p:nvPr userDrawn="1"/>
          </p:nvPicPr>
          <p:blipFill>
            <a:blip r:embed="rId3"/>
            <a:stretch>
              <a:fillRect/>
            </a:stretch>
          </p:blipFill>
          <p:spPr>
            <a:xfrm>
              <a:off x="969402" y="3672411"/>
              <a:ext cx="2021983" cy="870480"/>
            </a:xfrm>
            <a:prstGeom prst="rect">
              <a:avLst/>
            </a:prstGeom>
          </p:spPr>
        </p:pic>
        <p:pic>
          <p:nvPicPr>
            <p:cNvPr id="16" name="Bildobjekt 15"/>
            <p:cNvPicPr/>
            <p:nvPr userDrawn="1"/>
          </p:nvPicPr>
          <p:blipFill>
            <a:blip r:embed="rId4" cstate="print">
              <a:extLst>
                <a:ext uri="{28A0092B-C50C-407E-A947-70E740481C1C}">
                  <a14:useLocalDpi xmlns:a14="http://schemas.microsoft.com/office/drawing/2010/main" val="0"/>
                </a:ext>
              </a:extLst>
            </a:blip>
            <a:stretch>
              <a:fillRect/>
            </a:stretch>
          </p:blipFill>
          <p:spPr>
            <a:xfrm>
              <a:off x="814530" y="1241246"/>
              <a:ext cx="2331726" cy="488809"/>
            </a:xfrm>
            <a:prstGeom prst="rect">
              <a:avLst/>
            </a:prstGeom>
          </p:spPr>
        </p:pic>
        <p:pic>
          <p:nvPicPr>
            <p:cNvPr id="17" name="Bildobjekt 16" descr="LOGO" title="LOGO"/>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10407" y="2265993"/>
              <a:ext cx="2139973" cy="870480"/>
            </a:xfrm>
            <a:prstGeom prst="rect">
              <a:avLst/>
            </a:prstGeom>
            <a:noFill/>
            <a:ln>
              <a:noFill/>
            </a:ln>
          </p:spPr>
        </p:pic>
      </p:grpSp>
    </p:spTree>
    <p:extLst>
      <p:ext uri="{BB962C8B-B14F-4D97-AF65-F5344CB8AC3E}">
        <p14:creationId xmlns:p14="http://schemas.microsoft.com/office/powerpoint/2010/main" val="3600985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sv-SE"/>
              <a:t>Klicka här för att ändra format</a:t>
            </a:r>
            <a:endParaRPr lang="en-US"/>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bg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sv-SE"/>
              <a:t>Klicka om du vill redigera mall för underrubrikformat</a:t>
            </a:r>
            <a:endParaRPr lang="en-US"/>
          </a:p>
        </p:txBody>
      </p:sp>
      <p:pic>
        <p:nvPicPr>
          <p:cNvPr id="12" name="Bildobjekt 11"/>
          <p:cNvPicPr>
            <a:picLocks noChangeAspect="1"/>
          </p:cNvPicPr>
          <p:nvPr userDrawn="1"/>
        </p:nvPicPr>
        <p:blipFill>
          <a:blip r:embed="rId2"/>
          <a:stretch>
            <a:fillRect/>
          </a:stretch>
        </p:blipFill>
        <p:spPr>
          <a:xfrm>
            <a:off x="6949560" y="2912422"/>
            <a:ext cx="2194440" cy="1659578"/>
          </a:xfrm>
          <a:prstGeom prst="rect">
            <a:avLst/>
          </a:prstGeom>
        </p:spPr>
      </p:pic>
      <p:grpSp>
        <p:nvGrpSpPr>
          <p:cNvPr id="18" name="Grupp 17"/>
          <p:cNvGrpSpPr/>
          <p:nvPr userDrawn="1"/>
        </p:nvGrpSpPr>
        <p:grpSpPr>
          <a:xfrm>
            <a:off x="81044" y="4659401"/>
            <a:ext cx="4082376" cy="403369"/>
            <a:chOff x="782677" y="120134"/>
            <a:chExt cx="8809863" cy="870480"/>
          </a:xfrm>
        </p:grpSpPr>
        <p:pic>
          <p:nvPicPr>
            <p:cNvPr id="19" name="Bildobjekt 18"/>
            <p:cNvPicPr>
              <a:picLocks noChangeAspect="1"/>
            </p:cNvPicPr>
            <p:nvPr userDrawn="1"/>
          </p:nvPicPr>
          <p:blipFill>
            <a:blip r:embed="rId3"/>
            <a:stretch>
              <a:fillRect/>
            </a:stretch>
          </p:blipFill>
          <p:spPr>
            <a:xfrm>
              <a:off x="782677" y="120134"/>
              <a:ext cx="2021981" cy="870480"/>
            </a:xfrm>
            <a:prstGeom prst="rect">
              <a:avLst/>
            </a:prstGeom>
          </p:spPr>
        </p:pic>
        <p:pic>
          <p:nvPicPr>
            <p:cNvPr id="20" name="Bildobjekt 19"/>
            <p:cNvPicPr/>
            <p:nvPr userDrawn="1"/>
          </p:nvPicPr>
          <p:blipFill>
            <a:blip r:embed="rId4">
              <a:extLst>
                <a:ext uri="{28A0092B-C50C-407E-A947-70E740481C1C}">
                  <a14:useLocalDpi xmlns:a14="http://schemas.microsoft.com/office/drawing/2010/main" val="0"/>
                </a:ext>
              </a:extLst>
            </a:blip>
            <a:stretch>
              <a:fillRect/>
            </a:stretch>
          </p:blipFill>
          <p:spPr>
            <a:xfrm>
              <a:off x="5440153" y="120134"/>
              <a:ext cx="4152387" cy="870480"/>
            </a:xfrm>
            <a:prstGeom prst="rect">
              <a:avLst/>
            </a:prstGeom>
          </p:spPr>
        </p:pic>
        <p:pic>
          <p:nvPicPr>
            <p:cNvPr id="21" name="Bildobjekt 20" descr="LOGO" title="LOGO"/>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052419" y="120134"/>
              <a:ext cx="2139973" cy="870480"/>
            </a:xfrm>
            <a:prstGeom prst="rect">
              <a:avLst/>
            </a:prstGeom>
            <a:noFill/>
            <a:ln>
              <a:noFill/>
            </a:ln>
          </p:spPr>
        </p:pic>
      </p:grpSp>
    </p:spTree>
    <p:extLst>
      <p:ext uri="{BB962C8B-B14F-4D97-AF65-F5344CB8AC3E}">
        <p14:creationId xmlns:p14="http://schemas.microsoft.com/office/powerpoint/2010/main" val="2153316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sv-SE"/>
              <a:t>Klicka här för att ändra format</a:t>
            </a:r>
            <a:endParaRPr lang="en-US"/>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Redigera format för bakgrundstext</a:t>
            </a:r>
          </a:p>
        </p:txBody>
      </p:sp>
      <p:sp>
        <p:nvSpPr>
          <p:cNvPr id="7" name="Rectangle 6"/>
          <p:cNvSpPr/>
          <p:nvPr userDrawn="1"/>
        </p:nvSpPr>
        <p:spPr>
          <a:xfrm>
            <a:off x="1" y="566601"/>
            <a:ext cx="2573001" cy="40005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03091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på 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192588"/>
          </a:xfrm>
          <a:prstGeom prst="rect">
            <a:avLst/>
          </a:prstGeom>
        </p:spPr>
      </p:pic>
      <p:sp>
        <p:nvSpPr>
          <p:cNvPr id="5" name="Platshållare för bild 4"/>
          <p:cNvSpPr>
            <a:spLocks noGrp="1"/>
          </p:cNvSpPr>
          <p:nvPr>
            <p:ph type="pic" sz="quarter" idx="10"/>
          </p:nvPr>
        </p:nvSpPr>
        <p:spPr>
          <a:xfrm>
            <a:off x="0" y="1"/>
            <a:ext cx="9144000" cy="4192587"/>
          </a:xfrm>
        </p:spPr>
        <p:txBody>
          <a:bodyPr/>
          <a:lstStyle>
            <a:lvl1pPr marL="0" indent="0">
              <a:buNone/>
              <a:defRPr/>
            </a:lvl1pPr>
          </a:lstStyle>
          <a:p>
            <a:r>
              <a:rPr lang="sv-SE"/>
              <a:t>Klicka på ikonen för att lägga till en bild</a:t>
            </a:r>
            <a:endParaRPr lang="sv-SE" dirty="0"/>
          </a:p>
        </p:txBody>
      </p:sp>
      <p:sp>
        <p:nvSpPr>
          <p:cNvPr id="2" name="Rubrik 1"/>
          <p:cNvSpPr>
            <a:spLocks noGrp="1"/>
          </p:cNvSpPr>
          <p:nvPr>
            <p:ph type="ctrTitle"/>
          </p:nvPr>
        </p:nvSpPr>
        <p:spPr>
          <a:xfrm>
            <a:off x="762549" y="1168004"/>
            <a:ext cx="7704139" cy="756084"/>
          </a:xfrm>
        </p:spPr>
        <p:txBody>
          <a:bodyPr>
            <a:noAutofit/>
          </a:bodyPr>
          <a:lstStyle>
            <a:lvl1pPr algn="l">
              <a:defRPr sz="440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82775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313329" y="590539"/>
            <a:ext cx="7075022" cy="757853"/>
          </a:xfrm>
        </p:spPr>
        <p:txBody>
          <a:bodyPr/>
          <a:lstStyle>
            <a:lvl1pPr>
              <a:defRPr b="0">
                <a:solidFill>
                  <a:schemeClr val="tx1">
                    <a:lumMod val="65000"/>
                    <a:lumOff val="35000"/>
                  </a:schemeClr>
                </a:solidFill>
              </a:defRPr>
            </a:lvl1pPr>
          </a:lstStyle>
          <a:p>
            <a:r>
              <a:rPr lang="sv-SE"/>
              <a:t>Klicka här för att ändra format</a:t>
            </a:r>
            <a:endParaRPr lang="en-US"/>
          </a:p>
        </p:txBody>
      </p:sp>
      <p:sp>
        <p:nvSpPr>
          <p:cNvPr id="3" name="Content Placeholder 2"/>
          <p:cNvSpPr>
            <a:spLocks noGrp="1"/>
          </p:cNvSpPr>
          <p:nvPr>
            <p:ph idx="1"/>
          </p:nvPr>
        </p:nvSpPr>
        <p:spPr>
          <a:xfrm>
            <a:off x="1311531" y="1463899"/>
            <a:ext cx="7076821" cy="29359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769486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1531" y="589389"/>
            <a:ext cx="7075804" cy="3810419"/>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193766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311531" y="589389"/>
            <a:ext cx="7076819" cy="759002"/>
          </a:xfrm>
        </p:spPr>
        <p:txBody>
          <a:bodyPr/>
          <a:lstStyle/>
          <a:p>
            <a:r>
              <a:rPr lang="sv-SE"/>
              <a:t>Klicka här för att ändra format</a:t>
            </a:r>
            <a:endParaRPr lang="en-US"/>
          </a:p>
        </p:txBody>
      </p:sp>
      <p:sp>
        <p:nvSpPr>
          <p:cNvPr id="3" name="Content Placeholder 2"/>
          <p:cNvSpPr>
            <a:spLocks noGrp="1"/>
          </p:cNvSpPr>
          <p:nvPr>
            <p:ph sz="half" idx="1"/>
          </p:nvPr>
        </p:nvSpPr>
        <p:spPr>
          <a:xfrm>
            <a:off x="1311530" y="1463899"/>
            <a:ext cx="3413567" cy="293591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986350" y="1463898"/>
            <a:ext cx="3402000" cy="293591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3222866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11529" y="589388"/>
            <a:ext cx="3413568" cy="759003"/>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Content Placeholder 3"/>
          <p:cNvSpPr>
            <a:spLocks noGrp="1"/>
          </p:cNvSpPr>
          <p:nvPr>
            <p:ph sz="half" idx="2"/>
          </p:nvPr>
        </p:nvSpPr>
        <p:spPr>
          <a:xfrm>
            <a:off x="1311530" y="1463898"/>
            <a:ext cx="3413567" cy="293591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986350" y="589388"/>
            <a:ext cx="3402000" cy="759003"/>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Content Placeholder 5"/>
          <p:cNvSpPr>
            <a:spLocks noGrp="1"/>
          </p:cNvSpPr>
          <p:nvPr>
            <p:ph sz="quarter" idx="4"/>
          </p:nvPr>
        </p:nvSpPr>
        <p:spPr>
          <a:xfrm>
            <a:off x="4986350" y="1451759"/>
            <a:ext cx="3402000" cy="2948049"/>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255090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311529" y="589389"/>
            <a:ext cx="7076822" cy="759002"/>
          </a:xfrm>
        </p:spPr>
        <p:txBody>
          <a:bodyPr/>
          <a:lstStyle/>
          <a:p>
            <a:r>
              <a:rPr lang="sv-SE"/>
              <a:t>Klicka här för att ändra format</a:t>
            </a:r>
            <a:endParaRPr lang="en-US"/>
          </a:p>
        </p:txBody>
      </p:sp>
    </p:spTree>
    <p:extLst>
      <p:ext uri="{BB962C8B-B14F-4D97-AF65-F5344CB8AC3E}">
        <p14:creationId xmlns:p14="http://schemas.microsoft.com/office/powerpoint/2010/main" val="3203094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683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293061" y="565553"/>
            <a:ext cx="7441309"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a:p>
        </p:txBody>
      </p:sp>
    </p:spTree>
    <p:extLst>
      <p:ext uri="{BB962C8B-B14F-4D97-AF65-F5344CB8AC3E}">
        <p14:creationId xmlns:p14="http://schemas.microsoft.com/office/powerpoint/2010/main" val="3314778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311529" y="589389"/>
            <a:ext cx="7076822" cy="759002"/>
          </a:xfrm>
        </p:spPr>
        <p:txBody>
          <a:bodyPr/>
          <a:lstStyle/>
          <a:p>
            <a:r>
              <a:rPr lang="sv-SE"/>
              <a:t>Klicka här för att ändra format</a:t>
            </a:r>
            <a:endParaRPr lang="en-US"/>
          </a:p>
        </p:txBody>
      </p:sp>
      <p:sp>
        <p:nvSpPr>
          <p:cNvPr id="3" name="Vertical Text Placeholder 2"/>
          <p:cNvSpPr>
            <a:spLocks noGrp="1"/>
          </p:cNvSpPr>
          <p:nvPr>
            <p:ph type="body" orient="vert" idx="1"/>
          </p:nvPr>
        </p:nvSpPr>
        <p:spPr>
          <a:xfrm>
            <a:off x="1311530" y="1463898"/>
            <a:ext cx="7076820" cy="2935910"/>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560371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901484"/>
            <a:ext cx="7772400" cy="1102519"/>
          </a:xfrm>
        </p:spPr>
        <p:txBody>
          <a:bodyPr>
            <a:normAutofit/>
          </a:bodyPr>
          <a:lstStyle>
            <a:lvl1pPr algn="ctr">
              <a:defRPr sz="2700">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1371600" y="2297414"/>
            <a:ext cx="6400800" cy="1314450"/>
          </a:xfrm>
        </p:spPr>
        <p:txBody>
          <a:bodyPr>
            <a:normAutofit/>
          </a:bodyPr>
          <a:lstStyle>
            <a:lvl1pPr marL="0" indent="0" algn="ctr">
              <a:buNone/>
              <a:defRPr sz="18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D1BE7876-5999-4803-9494-E373D9411281}" type="datetimeFigureOut">
              <a:rPr lang="sv-SE" smtClean="0">
                <a:solidFill>
                  <a:prstClr val="black">
                    <a:tint val="75000"/>
                  </a:prstClr>
                </a:solidFill>
              </a:rPr>
              <a:pPr/>
              <a:t>2024-01-18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44A5D00-1160-406B-8205-4F55E63EE66F}"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0888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stor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1BE7876-5999-4803-9494-E373D9411281}" type="datetimeFigureOut">
              <a:rPr lang="sv-SE" smtClean="0">
                <a:solidFill>
                  <a:prstClr val="black">
                    <a:tint val="75000"/>
                  </a:prstClr>
                </a:solidFill>
              </a:rPr>
              <a:pPr/>
              <a:t>2024-01-18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44A5D00-1160-406B-8205-4F55E63EE66F}"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8643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punktlista + kapitelmärkning">
    <p:spTree>
      <p:nvGrpSpPr>
        <p:cNvPr id="1" name=""/>
        <p:cNvGrpSpPr/>
        <p:nvPr/>
      </p:nvGrpSpPr>
      <p:grpSpPr>
        <a:xfrm>
          <a:off x="0" y="0"/>
          <a:ext cx="0" cy="0"/>
          <a:chOff x="0" y="0"/>
          <a:chExt cx="0" cy="0"/>
        </a:xfrm>
      </p:grpSpPr>
      <p:sp>
        <p:nvSpPr>
          <p:cNvPr id="2" name="Rubrik 1"/>
          <p:cNvSpPr>
            <a:spLocks noGrp="1"/>
          </p:cNvSpPr>
          <p:nvPr>
            <p:ph type="title"/>
          </p:nvPr>
        </p:nvSpPr>
        <p:spPr>
          <a:xfrm>
            <a:off x="761565" y="573881"/>
            <a:ext cx="7704139" cy="584994"/>
          </a:xfrm>
        </p:spPr>
        <p:txBody>
          <a:bodyPr>
            <a:noAutofit/>
          </a:bodyPr>
          <a:lstStyle>
            <a:lvl1pPr algn="l">
              <a:defRPr sz="3000">
                <a:solidFill>
                  <a:srgbClr val="0050A0"/>
                </a:solidFill>
              </a:defRPr>
            </a:lvl1pPr>
          </a:lstStyle>
          <a:p>
            <a:r>
              <a:rPr lang="sv-SE" dirty="0"/>
              <a:t>Klicka här för att ändra mall för rubrikformat</a:t>
            </a:r>
          </a:p>
        </p:txBody>
      </p:sp>
      <p:sp>
        <p:nvSpPr>
          <p:cNvPr id="8" name="Platshållare för text 7"/>
          <p:cNvSpPr>
            <a:spLocks noGrp="1"/>
          </p:cNvSpPr>
          <p:nvPr>
            <p:ph type="body" sz="quarter" idx="10"/>
          </p:nvPr>
        </p:nvSpPr>
        <p:spPr>
          <a:xfrm>
            <a:off x="761564" y="1329929"/>
            <a:ext cx="7698223" cy="2609973"/>
          </a:xfrm>
        </p:spPr>
        <p:txBody>
          <a:bodyPr>
            <a:noAutofit/>
          </a:bodyPr>
          <a:lstStyle>
            <a:lvl1pPr>
              <a:buClr>
                <a:srgbClr val="0050A0"/>
              </a:buClr>
              <a:defRPr sz="2000">
                <a:solidFill>
                  <a:schemeClr val="tx1"/>
                </a:solidFill>
                <a:latin typeface="+mn-lt"/>
                <a:cs typeface="Arial" panose="020B0604020202020204" pitchFamily="34" charset="0"/>
              </a:defRPr>
            </a:lvl1pPr>
            <a:lvl2pPr marL="742950" indent="-285750">
              <a:buClr>
                <a:srgbClr val="0050A0"/>
              </a:buClr>
              <a:buFont typeface="Arial" panose="020B0604020202020204" pitchFamily="34" charset="0"/>
              <a:buChar char="•"/>
              <a:defRPr sz="1800">
                <a:solidFill>
                  <a:schemeClr val="tx1"/>
                </a:solidFill>
                <a:latin typeface="+mn-lt"/>
                <a:cs typeface="Arial" panose="020B0604020202020204" pitchFamily="34" charset="0"/>
              </a:defRPr>
            </a:lvl2pPr>
            <a:lvl3pPr marL="1143000" indent="-228600">
              <a:buClr>
                <a:srgbClr val="0050A0"/>
              </a:buClr>
              <a:buFont typeface="Arial" panose="020B0604020202020204" pitchFamily="34" charset="0"/>
              <a:buChar char="•"/>
              <a:defRPr sz="1600">
                <a:solidFill>
                  <a:schemeClr val="tx1"/>
                </a:solidFill>
                <a:latin typeface="+mn-lt"/>
                <a:cs typeface="Arial" panose="020B0604020202020204" pitchFamily="34" charset="0"/>
              </a:defRPr>
            </a:lvl3pPr>
            <a:lvl4pPr marL="1600200" indent="-228600">
              <a:buClr>
                <a:srgbClr val="0050A0"/>
              </a:buClr>
              <a:buFont typeface="Arial" panose="020B0604020202020204" pitchFamily="34" charset="0"/>
              <a:buChar char="•"/>
              <a:defRPr sz="1400">
                <a:solidFill>
                  <a:schemeClr val="tx1"/>
                </a:solidFill>
                <a:latin typeface="+mn-lt"/>
                <a:cs typeface="Arial" panose="020B0604020202020204" pitchFamily="34" charset="0"/>
              </a:defRPr>
            </a:lvl4pPr>
            <a:lvl5pPr marL="2057400" indent="-228600">
              <a:buClr>
                <a:srgbClr val="0050A0"/>
              </a:buClr>
              <a:buFont typeface="Arial" panose="020B0604020202020204" pitchFamily="34" charset="0"/>
              <a:buChar char="•"/>
              <a:defRPr sz="1200">
                <a:solidFill>
                  <a:schemeClr val="tx1"/>
                </a:solidFill>
                <a:latin typeface="+mn-lt"/>
                <a:cs typeface="Arial" panose="020B0604020202020204" pitchFamily="34" charset="0"/>
              </a:defRPr>
            </a:lvl5pPr>
          </a:lstStyle>
          <a:p>
            <a:pPr lvl="0"/>
            <a:r>
              <a:rPr lang="sv-SE"/>
              <a:t>Redigera format för bakgrundstext
Nivå två
Nivå tre
Nivå fyra
Nivå fem</a:t>
            </a:r>
            <a:endParaRPr lang="sv-SE" dirty="0"/>
          </a:p>
        </p:txBody>
      </p:sp>
      <p:sp>
        <p:nvSpPr>
          <p:cNvPr id="6" name="Platshållare för text 5"/>
          <p:cNvSpPr>
            <a:spLocks noGrp="1"/>
          </p:cNvSpPr>
          <p:nvPr>
            <p:ph type="body" sz="quarter" idx="11"/>
          </p:nvPr>
        </p:nvSpPr>
        <p:spPr>
          <a:xfrm>
            <a:off x="396000" y="248400"/>
            <a:ext cx="8063787" cy="161175"/>
          </a:xfrm>
        </p:spPr>
        <p:txBody>
          <a:bodyPr anchor="ctr">
            <a:noAutofit/>
          </a:bodyPr>
          <a:lstStyle>
            <a:lvl1pPr marL="0" indent="0">
              <a:buFontTx/>
              <a:buNone/>
              <a:defRPr sz="1000" b="1">
                <a:solidFill>
                  <a:srgbClr val="0050A0"/>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2033138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1875" b="0">
                <a:solidFill>
                  <a:srgbClr val="000000"/>
                </a:solidFill>
              </a:defRPr>
            </a:lvl1p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1BE7876-5999-4803-9494-E373D9411281}" type="datetimeFigureOut">
              <a:rPr lang="sv-SE" smtClean="0">
                <a:solidFill>
                  <a:prstClr val="black">
                    <a:tint val="75000"/>
                  </a:prstClr>
                </a:solidFill>
              </a:rPr>
              <a:pPr/>
              <a:t>2024-01-18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44A5D00-1160-406B-8205-4F55E63EE66F}"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01243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innehållsdelar stor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200152"/>
            <a:ext cx="4038600" cy="3053663"/>
          </a:xfrm>
        </p:spPr>
        <p:txBody>
          <a:bodyPr vert="horz" lIns="91440" tIns="45720" rIns="91440" bIns="45720" rtlCol="0">
            <a:normAutofit/>
          </a:bodyPr>
          <a:lstStyle>
            <a:lvl1pPr>
              <a:defRPr lang="sv-SE" smtClean="0"/>
            </a:lvl1pPr>
            <a:lvl2pPr>
              <a:defRPr lang="sv-SE" smtClean="0"/>
            </a:lvl2pPr>
            <a:lvl3pPr>
              <a:defRPr lang="sv-SE" smtClean="0"/>
            </a:lvl3pPr>
            <a:lvl4pPr>
              <a:defRPr lang="sv-SE" smtClean="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200153"/>
            <a:ext cx="4038600" cy="3053662"/>
          </a:xfrm>
        </p:spPr>
        <p:txBody>
          <a:bodyPr vert="horz" lIns="91440" tIns="45720" rIns="91440" bIns="45720" rtlCol="0">
            <a:normAutofit/>
          </a:bodyPr>
          <a:lstStyle>
            <a:lvl1pPr>
              <a:defRPr lang="sv-SE" smtClean="0"/>
            </a:lvl1pPr>
            <a:lvl2pPr>
              <a:defRPr lang="sv-SE" smtClean="0"/>
            </a:lvl2pPr>
            <a:lvl3pPr>
              <a:defRPr lang="sv-SE" smtClean="0"/>
            </a:lvl3pPr>
            <a:lvl4pPr>
              <a:defRPr lang="sv-SE" smtClean="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1BE7876-5999-4803-9494-E373D9411281}" type="datetimeFigureOut">
              <a:rPr lang="sv-SE" smtClean="0">
                <a:solidFill>
                  <a:prstClr val="black">
                    <a:tint val="75000"/>
                  </a:prstClr>
                </a:solidFill>
              </a:rPr>
              <a:pPr/>
              <a:t>2024-01-18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744A5D00-1160-406B-8205-4F55E63EE66F}"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5009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1875" b="0">
                <a:solidFill>
                  <a:srgbClr val="000000"/>
                </a:solidFill>
              </a:defRPr>
            </a:lvl1pPr>
          </a:lstStyle>
          <a:p>
            <a:r>
              <a:rPr lang="sv-SE"/>
              <a:t>Klicka här för att ändra format</a:t>
            </a:r>
          </a:p>
        </p:txBody>
      </p:sp>
      <p:sp>
        <p:nvSpPr>
          <p:cNvPr id="3" name="Platshållare för innehåll 2"/>
          <p:cNvSpPr>
            <a:spLocks noGrp="1"/>
          </p:cNvSpPr>
          <p:nvPr>
            <p:ph sz="half" idx="1"/>
          </p:nvPr>
        </p:nvSpPr>
        <p:spPr>
          <a:xfrm>
            <a:off x="457200" y="1200152"/>
            <a:ext cx="4038600" cy="3053663"/>
          </a:xfrm>
        </p:spPr>
        <p:txBody>
          <a:bodyPr vert="horz" lIns="91440" tIns="45720" rIns="91440" bIns="45720" rtlCol="0">
            <a:normAutofit/>
          </a:bodyPr>
          <a:lstStyle>
            <a:lvl1pPr>
              <a:defRPr lang="sv-SE" smtClean="0"/>
            </a:lvl1pPr>
            <a:lvl2pPr>
              <a:defRPr lang="sv-SE" smtClean="0"/>
            </a:lvl2pPr>
            <a:lvl3pPr>
              <a:defRPr lang="sv-SE" smtClean="0"/>
            </a:lvl3pPr>
            <a:lvl4pPr>
              <a:defRPr lang="sv-SE" smtClean="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200153"/>
            <a:ext cx="4038600" cy="3053662"/>
          </a:xfrm>
        </p:spPr>
        <p:txBody>
          <a:bodyPr vert="horz" lIns="91440" tIns="45720" rIns="91440" bIns="45720" rtlCol="0">
            <a:normAutofit/>
          </a:bodyPr>
          <a:lstStyle>
            <a:lvl1pPr>
              <a:defRPr lang="sv-SE" smtClean="0"/>
            </a:lvl1pPr>
            <a:lvl2pPr>
              <a:defRPr lang="sv-SE" smtClean="0"/>
            </a:lvl2pPr>
            <a:lvl3pPr>
              <a:defRPr lang="sv-SE" smtClean="0"/>
            </a:lvl3pPr>
            <a:lvl4pPr>
              <a:defRPr lang="sv-SE" smtClean="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1BE7876-5999-4803-9494-E373D9411281}" type="datetimeFigureOut">
              <a:rPr lang="sv-SE" smtClean="0">
                <a:solidFill>
                  <a:prstClr val="black">
                    <a:tint val="75000"/>
                  </a:prstClr>
                </a:solidFill>
              </a:rPr>
              <a:pPr/>
              <a:t>2024-01-18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744A5D00-1160-406B-8205-4F55E63EE66F}"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92492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1875" b="0">
                <a:solidFill>
                  <a:srgbClr val="000000"/>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p>
            <a:fld id="{D1BE7876-5999-4803-9494-E373D9411281}" type="datetimeFigureOut">
              <a:rPr lang="sv-SE" smtClean="0">
                <a:solidFill>
                  <a:prstClr val="black">
                    <a:tint val="75000"/>
                  </a:prstClr>
                </a:solidFill>
              </a:rPr>
              <a:pPr/>
              <a:t>2024-01-18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744A5D00-1160-406B-8205-4F55E63EE66F}" type="slidenum">
              <a:rPr lang="sv-SE" smtClean="0">
                <a:solidFill>
                  <a:prstClr val="black">
                    <a:tint val="75000"/>
                  </a:prstClr>
                </a:solidFill>
              </a:rPr>
              <a:pPr/>
              <a:t>‹#›</a:t>
            </a:fld>
            <a:endParaRPr lang="sv-SE">
              <a:solidFill>
                <a:prstClr val="black">
                  <a:tint val="75000"/>
                </a:prstClr>
              </a:solidFill>
            </a:endParaRPr>
          </a:p>
        </p:txBody>
      </p:sp>
      <p:sp>
        <p:nvSpPr>
          <p:cNvPr id="9" name="Platshållare för diagram 8"/>
          <p:cNvSpPr>
            <a:spLocks noGrp="1"/>
          </p:cNvSpPr>
          <p:nvPr>
            <p:ph type="chart" sz="quarter" idx="13"/>
          </p:nvPr>
        </p:nvSpPr>
        <p:spPr>
          <a:xfrm>
            <a:off x="468315" y="1208486"/>
            <a:ext cx="8223403" cy="3045329"/>
          </a:xfrm>
        </p:spPr>
        <p:txBody>
          <a:bodyPr/>
          <a:lstStyle/>
          <a:p>
            <a:r>
              <a:rPr lang="sv-SE"/>
              <a:t>Klicka på ikonen för att lägga till ett diagram</a:t>
            </a:r>
          </a:p>
        </p:txBody>
      </p:sp>
    </p:spTree>
    <p:extLst>
      <p:ext uri="{BB962C8B-B14F-4D97-AF65-F5344CB8AC3E}">
        <p14:creationId xmlns:p14="http://schemas.microsoft.com/office/powerpoint/2010/main" val="1877010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tor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1BE7876-5999-4803-9494-E373D9411281}" type="datetimeFigureOut">
              <a:rPr lang="sv-SE" smtClean="0">
                <a:solidFill>
                  <a:prstClr val="black">
                    <a:tint val="75000"/>
                  </a:prstClr>
                </a:solidFill>
              </a:rPr>
              <a:pPr/>
              <a:t>2024-01-18</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744A5D00-1160-406B-8205-4F55E63EE66F}"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98923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1875" b="0">
                <a:solidFill>
                  <a:srgbClr val="000000"/>
                </a:solidFill>
              </a:defRPr>
            </a:lvl1pPr>
          </a:lstStyle>
          <a:p>
            <a:r>
              <a:rPr lang="sv-SE"/>
              <a:t>Klicka här för att ändra format</a:t>
            </a:r>
          </a:p>
        </p:txBody>
      </p:sp>
      <p:sp>
        <p:nvSpPr>
          <p:cNvPr id="3" name="Platshållare för datum 2"/>
          <p:cNvSpPr>
            <a:spLocks noGrp="1"/>
          </p:cNvSpPr>
          <p:nvPr>
            <p:ph type="dt" sz="half" idx="10"/>
          </p:nvPr>
        </p:nvSpPr>
        <p:spPr/>
        <p:txBody>
          <a:bodyPr/>
          <a:lstStyle/>
          <a:p>
            <a:fld id="{D1BE7876-5999-4803-9494-E373D9411281}" type="datetimeFigureOut">
              <a:rPr lang="sv-SE" smtClean="0">
                <a:solidFill>
                  <a:prstClr val="black">
                    <a:tint val="75000"/>
                  </a:prstClr>
                </a:solidFill>
              </a:rPr>
              <a:pPr/>
              <a:t>2024-01-18</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744A5D00-1160-406B-8205-4F55E63EE66F}"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7972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9500" y="731700"/>
            <a:ext cx="7206300" cy="8343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499501" y="1621631"/>
            <a:ext cx="3537000" cy="457200"/>
          </a:xfrm>
        </p:spPr>
        <p:txBody>
          <a:bodyPr anchor="ctr">
            <a:noAutofit/>
          </a:bodyPr>
          <a:lstStyle>
            <a:lvl1pPr marL="0" indent="0">
              <a:buNone/>
              <a:defRPr sz="13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Redigera format för bakgrundstext</a:t>
            </a:r>
          </a:p>
        </p:txBody>
      </p:sp>
      <p:sp>
        <p:nvSpPr>
          <p:cNvPr id="4" name="Platshållare för innehåll 3"/>
          <p:cNvSpPr>
            <a:spLocks noGrp="1"/>
          </p:cNvSpPr>
          <p:nvPr>
            <p:ph sz="half" idx="2"/>
          </p:nvPr>
        </p:nvSpPr>
        <p:spPr>
          <a:xfrm>
            <a:off x="499500" y="2134464"/>
            <a:ext cx="3537000" cy="2543503"/>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163400" y="1621631"/>
            <a:ext cx="3542400" cy="457200"/>
          </a:xfrm>
        </p:spPr>
        <p:txBody>
          <a:bodyPr anchor="ctr">
            <a:noAutofit/>
          </a:bodyPr>
          <a:lstStyle>
            <a:lvl1pPr marL="0" indent="0">
              <a:buNone/>
              <a:defRPr sz="13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Redigera format för bakgrundstext</a:t>
            </a:r>
          </a:p>
        </p:txBody>
      </p:sp>
      <p:sp>
        <p:nvSpPr>
          <p:cNvPr id="6" name="Platshållare för innehåll 5"/>
          <p:cNvSpPr>
            <a:spLocks noGrp="1"/>
          </p:cNvSpPr>
          <p:nvPr>
            <p:ph sz="quarter" idx="4"/>
          </p:nvPr>
        </p:nvSpPr>
        <p:spPr>
          <a:xfrm>
            <a:off x="4163400" y="2135700"/>
            <a:ext cx="3537000" cy="25434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defTabSz="685783">
              <a:defRPr/>
            </a:pPr>
            <a:fld id="{D230B7FC-8DD1-423E-8EF4-94D7897E47A9}" type="datetimeFigureOut">
              <a:rPr lang="sv-SE" smtClean="0">
                <a:solidFill>
                  <a:prstClr val="white"/>
                </a:solidFill>
                <a:latin typeface="Arial"/>
              </a:rPr>
              <a:pPr defTabSz="685783">
                <a:defRPr/>
              </a:pPr>
              <a:t>2024-01-18</a:t>
            </a:fld>
            <a:endParaRPr lang="sv-SE">
              <a:solidFill>
                <a:prstClr val="white"/>
              </a:solidFill>
              <a:latin typeface="Arial"/>
            </a:endParaRPr>
          </a:p>
        </p:txBody>
      </p:sp>
      <p:sp>
        <p:nvSpPr>
          <p:cNvPr id="8" name="Platshållare för sidfot 7"/>
          <p:cNvSpPr>
            <a:spLocks noGrp="1"/>
          </p:cNvSpPr>
          <p:nvPr>
            <p:ph type="ftr" sz="quarter" idx="11"/>
          </p:nvPr>
        </p:nvSpPr>
        <p:spPr/>
        <p:txBody>
          <a:bodyPr/>
          <a:lstStyle/>
          <a:p>
            <a:pPr defTabSz="685783">
              <a:defRPr/>
            </a:pPr>
            <a:endParaRPr lang="sv-SE">
              <a:solidFill>
                <a:prstClr val="white"/>
              </a:solidFill>
              <a:latin typeface="Arial"/>
            </a:endParaRPr>
          </a:p>
        </p:txBody>
      </p:sp>
      <p:sp>
        <p:nvSpPr>
          <p:cNvPr id="9" name="Platshållare för bildnummer 8"/>
          <p:cNvSpPr>
            <a:spLocks noGrp="1"/>
          </p:cNvSpPr>
          <p:nvPr>
            <p:ph type="sldNum" sz="quarter" idx="12"/>
          </p:nvPr>
        </p:nvSpPr>
        <p:spPr/>
        <p:txBody>
          <a:bodyPr/>
          <a:lstStyle/>
          <a:p>
            <a:pPr defTabSz="685783">
              <a:defRPr/>
            </a:pPr>
            <a:fld id="{2A89D212-3966-4D00-A59B-EFC19ACC4594}" type="slidenum">
              <a:rPr lang="sv-SE" smtClean="0">
                <a:solidFill>
                  <a:prstClr val="white"/>
                </a:solidFill>
                <a:latin typeface="Arial"/>
              </a:rPr>
              <a:pPr defTabSz="685783">
                <a:defRPr/>
              </a:pPr>
              <a:t>‹#›</a:t>
            </a:fld>
            <a:endParaRPr lang="sv-SE">
              <a:solidFill>
                <a:prstClr val="white"/>
              </a:solidFill>
              <a:latin typeface="Arial"/>
            </a:endParaRPr>
          </a:p>
        </p:txBody>
      </p:sp>
    </p:spTree>
    <p:extLst>
      <p:ext uri="{BB962C8B-B14F-4D97-AF65-F5344CB8AC3E}">
        <p14:creationId xmlns:p14="http://schemas.microsoft.com/office/powerpoint/2010/main" val="98928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Brödtext,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755650" y="573882"/>
            <a:ext cx="3816350"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6" name="Platshållare för text 5"/>
          <p:cNvSpPr>
            <a:spLocks noGrp="1"/>
          </p:cNvSpPr>
          <p:nvPr>
            <p:ph type="body" sz="quarter" idx="11"/>
          </p:nvPr>
        </p:nvSpPr>
        <p:spPr>
          <a:xfrm>
            <a:off x="755650" y="1330110"/>
            <a:ext cx="3816350" cy="2862081"/>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9" name="Platshållare för bild 8"/>
          <p:cNvSpPr>
            <a:spLocks noGrp="1"/>
          </p:cNvSpPr>
          <p:nvPr>
            <p:ph type="pic" sz="quarter" idx="12"/>
          </p:nvPr>
        </p:nvSpPr>
        <p:spPr>
          <a:xfrm>
            <a:off x="4859788" y="573882"/>
            <a:ext cx="3600000" cy="3618310"/>
          </a:xfrm>
        </p:spPr>
        <p:txBody>
          <a:bodyPr/>
          <a:lstStyle>
            <a:lvl1pPr marL="0" indent="0">
              <a:buNone/>
              <a:defRPr/>
            </a:lvl1pPr>
          </a:lstStyle>
          <a:p>
            <a:r>
              <a:rPr lang="sv-SE"/>
              <a:t>Klicka på ikonen för att lägga till en bild</a:t>
            </a:r>
            <a:endParaRPr lang="sv-SE" dirty="0"/>
          </a:p>
        </p:txBody>
      </p:sp>
      <p:sp>
        <p:nvSpPr>
          <p:cNvPr id="5"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36847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755650" y="573882"/>
            <a:ext cx="7704139"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9" name="Platshållare för bild 8"/>
          <p:cNvSpPr>
            <a:spLocks noGrp="1" noChangeAspect="1"/>
          </p:cNvSpPr>
          <p:nvPr>
            <p:ph type="pic" sz="quarter" idx="12"/>
          </p:nvPr>
        </p:nvSpPr>
        <p:spPr>
          <a:xfrm>
            <a:off x="755650" y="1329614"/>
            <a:ext cx="7704139" cy="2610562"/>
          </a:xfrm>
        </p:spPr>
        <p:txBody>
          <a:bodyPr/>
          <a:lstStyle>
            <a:lvl1pPr marL="0" indent="0">
              <a:buNone/>
              <a:defRPr/>
            </a:lvl1pPr>
          </a:lstStyle>
          <a:p>
            <a:r>
              <a:rPr lang="sv-SE"/>
              <a:t>Klicka på ikonen för att lägga till en bild</a:t>
            </a:r>
            <a:endParaRPr lang="sv-SE" dirty="0"/>
          </a:p>
        </p:txBody>
      </p:sp>
      <p:sp>
        <p:nvSpPr>
          <p:cNvPr id="5" name="Platshållare för text 5"/>
          <p:cNvSpPr>
            <a:spLocks noGrp="1"/>
          </p:cNvSpPr>
          <p:nvPr>
            <p:ph type="body" sz="quarter" idx="13"/>
          </p:nvPr>
        </p:nvSpPr>
        <p:spPr>
          <a:xfrm>
            <a:off x="395288" y="249492"/>
            <a:ext cx="8064500" cy="160083"/>
          </a:xfrm>
        </p:spPr>
        <p:txBody>
          <a:bodyPr anchor="ctr">
            <a:noAutofit/>
          </a:bodyPr>
          <a:lstStyle>
            <a:lvl1pPr marL="0" indent="0">
              <a:buFontTx/>
              <a:buNone/>
              <a:defRPr sz="1000" b="1">
                <a:solidFill>
                  <a:srgbClr val="0050A0"/>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396006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1" b="41032"/>
          <a:stretch/>
        </p:blipFill>
        <p:spPr bwMode="auto">
          <a:xfrm>
            <a:off x="0" y="-2"/>
            <a:ext cx="9147670" cy="41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755650" y="573882"/>
            <a:ext cx="7704139" cy="584993"/>
          </a:xfrm>
        </p:spPr>
        <p:txBody>
          <a:bodyPr anchor="ctr">
            <a:noAutofit/>
          </a:bodyPr>
          <a:lstStyle>
            <a:lvl1pPr marL="0" indent="0" algn="l">
              <a:buNone/>
              <a:defRPr sz="3000">
                <a:solidFill>
                  <a:schemeClr val="bg1"/>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25563"/>
            <a:ext cx="7704065" cy="2614340"/>
          </a:xfrm>
        </p:spPr>
        <p:txBody>
          <a:bodyPr>
            <a:noAutofit/>
          </a:bodyPr>
          <a:lstStyle>
            <a:lvl1pPr marL="0" indent="0">
              <a:spcBef>
                <a:spcPts val="600"/>
              </a:spcBef>
              <a:spcAft>
                <a:spcPts val="600"/>
              </a:spcAft>
              <a:buNone/>
              <a:defRPr sz="2000">
                <a:solidFill>
                  <a:schemeClr val="bg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5562"/>
            <a:ext cx="8064427" cy="164014"/>
          </a:xfrm>
        </p:spPr>
        <p:txBody>
          <a:bodyPr anchor="ctr">
            <a:noAutofit/>
          </a:bodyPr>
          <a:lstStyle>
            <a:lvl1pPr marL="0" indent="0">
              <a:buFontTx/>
              <a:buNone/>
              <a:defRPr sz="1000" b="1">
                <a:solidFill>
                  <a:schemeClr val="bg1"/>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322247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41548"/>
          <a:stretch/>
        </p:blipFill>
        <p:spPr bwMode="auto">
          <a:xfrm>
            <a:off x="-6263" y="-2"/>
            <a:ext cx="9150263" cy="41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760578" y="573882"/>
            <a:ext cx="7704139"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9083"/>
            <a:ext cx="8064500"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195110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ubrik + Brödtext, ljus bakgrund, Kapitelmärknin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3E08A02-F581-7345-BCB7-2EB45552AE42}"/>
              </a:ext>
            </a:extLst>
          </p:cNvPr>
          <p:cNvSpPr/>
          <p:nvPr userDrawn="1"/>
        </p:nvSpPr>
        <p:spPr>
          <a:xfrm>
            <a:off x="0" y="0"/>
            <a:ext cx="9144000" cy="41957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3"/>
          <p:cNvSpPr>
            <a:spLocks noGrp="1"/>
          </p:cNvSpPr>
          <p:nvPr>
            <p:ph type="body" sz="quarter" idx="10"/>
          </p:nvPr>
        </p:nvSpPr>
        <p:spPr>
          <a:xfrm>
            <a:off x="760578" y="573882"/>
            <a:ext cx="7704139" cy="584993"/>
          </a:xfrm>
        </p:spPr>
        <p:txBody>
          <a:bodyPr anchor="ctr">
            <a:noAutofit/>
          </a:bodyPr>
          <a:lstStyle>
            <a:lvl1pPr marL="0" indent="0" algn="l">
              <a:buNone/>
              <a:defRPr sz="3000">
                <a:solidFill>
                  <a:srgbClr val="0050A0"/>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650" y="1336769"/>
            <a:ext cx="7704139" cy="2603134"/>
          </a:xfrm>
        </p:spPr>
        <p:txBody>
          <a:bodyPr>
            <a:noAutofit/>
          </a:bodyPr>
          <a:lstStyle>
            <a:lvl1pPr marL="0" indent="0">
              <a:spcBef>
                <a:spcPts val="600"/>
              </a:spcBef>
              <a:spcAft>
                <a:spcPts val="600"/>
              </a:spcAft>
              <a:buNone/>
              <a:defRPr sz="200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9083"/>
            <a:ext cx="8064501" cy="160492"/>
          </a:xfrm>
        </p:spPr>
        <p:txBody>
          <a:bodyPr anchor="ctr">
            <a:noAutofit/>
          </a:bodyPr>
          <a:lstStyle>
            <a:lvl1pPr marL="0" indent="0">
              <a:buFontTx/>
              <a:buNone/>
              <a:defRPr sz="1000" b="1">
                <a:solidFill>
                  <a:srgbClr val="0050A0"/>
                </a:solidFill>
                <a:latin typeface="+mj-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385870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t="1" b="40931"/>
          <a:stretch/>
        </p:blipFill>
        <p:spPr bwMode="auto">
          <a:xfrm>
            <a:off x="0" y="-3"/>
            <a:ext cx="9147600" cy="4194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755650" y="568325"/>
            <a:ext cx="7704139" cy="590550"/>
          </a:xfrm>
        </p:spPr>
        <p:txBody>
          <a:bodyPr anchor="ctr">
            <a:noAutofit/>
          </a:bodyPr>
          <a:lstStyle>
            <a:lvl1pPr marL="0" indent="0" algn="l">
              <a:buNone/>
              <a:defRPr sz="3000">
                <a:solidFill>
                  <a:schemeClr val="bg1"/>
                </a:solidFill>
                <a:latin typeface="+mj-lt"/>
                <a:cs typeface="Arial" panose="020B0604020202020204" pitchFamily="34" charset="0"/>
              </a:defRPr>
            </a:lvl1pPr>
          </a:lstStyle>
          <a:p>
            <a:pPr lvl="0"/>
            <a:r>
              <a:rPr lang="sv-SE" dirty="0"/>
              <a:t>Redigera format för bakgrundstext</a:t>
            </a:r>
          </a:p>
        </p:txBody>
      </p:sp>
      <p:sp>
        <p:nvSpPr>
          <p:cNvPr id="5" name="Platshållare för text 5"/>
          <p:cNvSpPr>
            <a:spLocks noGrp="1"/>
          </p:cNvSpPr>
          <p:nvPr>
            <p:ph type="body" sz="quarter" idx="11"/>
          </p:nvPr>
        </p:nvSpPr>
        <p:spPr>
          <a:xfrm>
            <a:off x="755576" y="1329929"/>
            <a:ext cx="7704139" cy="2609974"/>
          </a:xfrm>
        </p:spPr>
        <p:txBody>
          <a:bodyPr>
            <a:noAutofit/>
          </a:bodyPr>
          <a:lstStyle>
            <a:lvl1pPr marL="0" indent="0">
              <a:spcBef>
                <a:spcPts val="600"/>
              </a:spcBef>
              <a:spcAft>
                <a:spcPts val="600"/>
              </a:spcAft>
              <a:buNone/>
              <a:defRPr sz="2000">
                <a:solidFill>
                  <a:schemeClr val="bg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Redigera format för bakgrundstext</a:t>
            </a:r>
          </a:p>
        </p:txBody>
      </p:sp>
      <p:sp>
        <p:nvSpPr>
          <p:cNvPr id="6" name="Platshållare för text 5"/>
          <p:cNvSpPr>
            <a:spLocks noGrp="1"/>
          </p:cNvSpPr>
          <p:nvPr>
            <p:ph type="body" sz="quarter" idx="13"/>
          </p:nvPr>
        </p:nvSpPr>
        <p:spPr>
          <a:xfrm>
            <a:off x="395288" y="245562"/>
            <a:ext cx="8064427" cy="164014"/>
          </a:xfrm>
        </p:spPr>
        <p:txBody>
          <a:bodyPr anchor="ctr">
            <a:noAutofit/>
          </a:bodyPr>
          <a:lstStyle>
            <a:lvl1pPr marL="0" indent="0">
              <a:buFontTx/>
              <a:buNone/>
              <a:defRPr sz="1000" b="1">
                <a:solidFill>
                  <a:schemeClr val="bg1"/>
                </a:solidFill>
                <a:latin typeface="+mn-lt"/>
                <a:cs typeface="Arial" panose="020B0604020202020204" pitchFamily="34" charset="0"/>
              </a:defRPr>
            </a:lvl1pPr>
          </a:lstStyle>
          <a:p>
            <a:pPr lvl="0"/>
            <a:r>
              <a:rPr lang="sv-SE" dirty="0"/>
              <a:t>Redigera format för bakgrundstext</a:t>
            </a:r>
          </a:p>
        </p:txBody>
      </p:sp>
    </p:spTree>
    <p:extLst>
      <p:ext uri="{BB962C8B-B14F-4D97-AF65-F5344CB8AC3E}">
        <p14:creationId xmlns:p14="http://schemas.microsoft.com/office/powerpoint/2010/main" val="241248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8.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0.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3.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5651" y="205979"/>
            <a:ext cx="7704138" cy="857250"/>
          </a:xfrm>
          <a:prstGeom prst="rect">
            <a:avLst/>
          </a:prstGeom>
        </p:spPr>
        <p:txBody>
          <a:bodyPr vert="horz" lIns="91440" tIns="45720" rIns="91440" bIns="45720" rtlCol="0" anchor="ctr">
            <a:noAutofit/>
          </a:bodyPr>
          <a:lstStyle/>
          <a:p>
            <a:r>
              <a:rPr lang="sv-SE" dirty="0"/>
              <a:t>Klicka här för att ändra format</a:t>
            </a:r>
          </a:p>
        </p:txBody>
      </p:sp>
      <p:sp>
        <p:nvSpPr>
          <p:cNvPr id="3" name="Platshållare för text 2"/>
          <p:cNvSpPr>
            <a:spLocks noGrp="1"/>
          </p:cNvSpPr>
          <p:nvPr>
            <p:ph type="body" idx="1"/>
          </p:nvPr>
        </p:nvSpPr>
        <p:spPr>
          <a:xfrm>
            <a:off x="755651" y="1200151"/>
            <a:ext cx="7704138" cy="266774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Bildobjekt 3" descr="En bild som visar text, skärmbild, Teckensnitt, vit&#10;&#10;Automatiskt genererad beskrivning">
            <a:extLst>
              <a:ext uri="{FF2B5EF4-FFF2-40B4-BE49-F238E27FC236}">
                <a16:creationId xmlns:a16="http://schemas.microsoft.com/office/drawing/2014/main" id="{5BF21A2C-255F-719D-5357-69261B0B34DF}"/>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833" t="29126" r="8833" b="36500"/>
          <a:stretch/>
        </p:blipFill>
        <p:spPr>
          <a:xfrm>
            <a:off x="1331640" y="4659982"/>
            <a:ext cx="6480720" cy="385515"/>
          </a:xfrm>
          <a:prstGeom prst="rect">
            <a:avLst/>
          </a:prstGeom>
        </p:spPr>
      </p:pic>
    </p:spTree>
    <p:extLst>
      <p:ext uri="{BB962C8B-B14F-4D97-AF65-F5344CB8AC3E}">
        <p14:creationId xmlns:p14="http://schemas.microsoft.com/office/powerpoint/2010/main" val="80796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3" r:id="rId5"/>
    <p:sldLayoutId id="2147483655" r:id="rId6"/>
    <p:sldLayoutId id="2147483654" r:id="rId7"/>
    <p:sldLayoutId id="2147483660" r:id="rId8"/>
    <p:sldLayoutId id="2147483658" r:id="rId9"/>
    <p:sldLayoutId id="2147483659" r:id="rId10"/>
    <p:sldLayoutId id="2147483661" r:id="rId11"/>
    <p:sldLayoutId id="2147483662" r:id="rId12"/>
    <p:sldLayoutId id="2147483663" r:id="rId13"/>
    <p:sldLayoutId id="2147483664" r:id="rId14"/>
    <p:sldLayoutId id="2147483665" r:id="rId15"/>
    <p:sldLayoutId id="2147483666" r:id="rId16"/>
  </p:sldLayoutIdLst>
  <p:txStyles>
    <p:titleStyle>
      <a:lvl1pPr algn="ctr" defTabSz="914400" rtl="0" eaLnBrk="1" latinLnBrk="0" hangingPunct="1">
        <a:spcBef>
          <a:spcPct val="0"/>
        </a:spcBef>
        <a:buNone/>
        <a:defRPr sz="4400" kern="1200">
          <a:solidFill>
            <a:srgbClr val="0050A0"/>
          </a:solidFill>
          <a:latin typeface="+mj-lt"/>
          <a:ea typeface="+mj-ea"/>
          <a:cs typeface="Arial" panose="020B0604020202020204" pitchFamily="34" charset="0"/>
        </a:defRPr>
      </a:lvl1pPr>
    </p:titleStyle>
    <p:body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3" userDrawn="1">
          <p15:clr>
            <a:srgbClr val="F26B43"/>
          </p15:clr>
        </p15:guide>
        <p15:guide id="2" pos="476" userDrawn="1">
          <p15:clr>
            <a:srgbClr val="F26B43"/>
          </p15:clr>
        </p15:guide>
        <p15:guide id="3" orient="horz" pos="158" userDrawn="1">
          <p15:clr>
            <a:srgbClr val="F26B43"/>
          </p15:clr>
        </p15:guide>
        <p15:guide id="4" orient="horz" pos="259" userDrawn="1">
          <p15:clr>
            <a:srgbClr val="F26B43"/>
          </p15:clr>
        </p15:guide>
        <p15:guide id="5" orient="horz" pos="835" userDrawn="1">
          <p15:clr>
            <a:srgbClr val="F26B43"/>
          </p15:clr>
        </p15:guide>
        <p15:guide id="6" orient="horz" pos="730" userDrawn="1">
          <p15:clr>
            <a:srgbClr val="F26B43"/>
          </p15:clr>
        </p15:guide>
        <p15:guide id="7" pos="5329" userDrawn="1">
          <p15:clr>
            <a:srgbClr val="F26B43"/>
          </p15:clr>
        </p15:guide>
        <p15:guide id="8" pos="249" userDrawn="1">
          <p15:clr>
            <a:srgbClr val="F26B43"/>
          </p15:clr>
        </p15:guide>
        <p15:guide id="9" orient="horz" pos="2482" userDrawn="1">
          <p15:clr>
            <a:srgbClr val="F26B43"/>
          </p15:clr>
        </p15:guide>
        <p15:guide id="10" orient="horz" pos="358" userDrawn="1">
          <p15:clr>
            <a:srgbClr val="F26B43"/>
          </p15:clr>
        </p15:guide>
        <p15:guide id="12" orient="horz" pos="2835" userDrawn="1">
          <p15:clr>
            <a:srgbClr val="F26B43"/>
          </p15:clr>
        </p15:guide>
        <p15:guide id="13" orient="horz" pos="3044" userDrawn="1">
          <p15:clr>
            <a:srgbClr val="F26B43"/>
          </p15:clr>
        </p15:guide>
        <p15:guide id="14" pos="2880" userDrawn="1">
          <p15:clr>
            <a:srgbClr val="F26B43"/>
          </p15:clr>
        </p15:guide>
        <p15:guide id="15" pos="30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9214"/>
            <a:ext cx="1152723" cy="399821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311529" y="589389"/>
            <a:ext cx="7076822" cy="759002"/>
          </a:xfrm>
          <a:prstGeom prst="rect">
            <a:avLst/>
          </a:prstGeom>
        </p:spPr>
        <p:txBody>
          <a:bodyPr vert="horz" lIns="91440" tIns="45720" rIns="91440" bIns="45720" rtlCol="0" anchor="b">
            <a:noAutofit/>
          </a:bodyPr>
          <a:lstStyle/>
          <a:p>
            <a:r>
              <a:rPr lang="sv-SE"/>
              <a:t>Klicka här för att ändra format</a:t>
            </a:r>
            <a:endParaRPr lang="en-US"/>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311530" y="1463899"/>
            <a:ext cx="7076820" cy="2927003"/>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p:cNvPicPr>
            <a:picLocks noChangeAspect="1"/>
          </p:cNvPicPr>
          <p:nvPr userDrawn="1"/>
        </p:nvPicPr>
        <p:blipFill>
          <a:blip r:embed="rId13"/>
          <a:stretch>
            <a:fillRect/>
          </a:stretch>
        </p:blipFill>
        <p:spPr>
          <a:xfrm>
            <a:off x="103204" y="4735503"/>
            <a:ext cx="436017" cy="329744"/>
          </a:xfrm>
          <a:prstGeom prst="rect">
            <a:avLst/>
          </a:prstGeom>
        </p:spPr>
      </p:pic>
      <p:grpSp>
        <p:nvGrpSpPr>
          <p:cNvPr id="8" name="Grupp 7"/>
          <p:cNvGrpSpPr/>
          <p:nvPr userDrawn="1"/>
        </p:nvGrpSpPr>
        <p:grpSpPr>
          <a:xfrm>
            <a:off x="591416" y="4808685"/>
            <a:ext cx="1855930" cy="183380"/>
            <a:chOff x="782677" y="120134"/>
            <a:chExt cx="8809863" cy="870480"/>
          </a:xfrm>
        </p:grpSpPr>
        <p:pic>
          <p:nvPicPr>
            <p:cNvPr id="10" name="Bildobjekt 9"/>
            <p:cNvPicPr>
              <a:picLocks noChangeAspect="1"/>
            </p:cNvPicPr>
            <p:nvPr userDrawn="1"/>
          </p:nvPicPr>
          <p:blipFill>
            <a:blip r:embed="rId14"/>
            <a:stretch>
              <a:fillRect/>
            </a:stretch>
          </p:blipFill>
          <p:spPr>
            <a:xfrm>
              <a:off x="782677" y="120134"/>
              <a:ext cx="2021981" cy="870480"/>
            </a:xfrm>
            <a:prstGeom prst="rect">
              <a:avLst/>
            </a:prstGeom>
          </p:spPr>
        </p:pic>
        <p:pic>
          <p:nvPicPr>
            <p:cNvPr id="11" name="Bildobjekt 10"/>
            <p:cNvPicPr/>
            <p:nvPr userDrawn="1"/>
          </p:nvPicPr>
          <p:blipFill>
            <a:blip r:embed="rId15" cstate="print">
              <a:extLst>
                <a:ext uri="{28A0092B-C50C-407E-A947-70E740481C1C}">
                  <a14:useLocalDpi xmlns:a14="http://schemas.microsoft.com/office/drawing/2010/main" val="0"/>
                </a:ext>
              </a:extLst>
            </a:blip>
            <a:stretch>
              <a:fillRect/>
            </a:stretch>
          </p:blipFill>
          <p:spPr>
            <a:xfrm>
              <a:off x="5440153" y="120134"/>
              <a:ext cx="4152387" cy="870480"/>
            </a:xfrm>
            <a:prstGeom prst="rect">
              <a:avLst/>
            </a:prstGeom>
          </p:spPr>
        </p:pic>
        <p:pic>
          <p:nvPicPr>
            <p:cNvPr id="12" name="Bildobjekt 11" descr="LOGO" title="LOGO"/>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052419" y="120134"/>
              <a:ext cx="2139973" cy="870480"/>
            </a:xfrm>
            <a:prstGeom prst="rect">
              <a:avLst/>
            </a:prstGeom>
            <a:noFill/>
            <a:ln>
              <a:noFill/>
            </a:ln>
          </p:spPr>
        </p:pic>
      </p:grpSp>
    </p:spTree>
    <p:extLst>
      <p:ext uri="{BB962C8B-B14F-4D97-AF65-F5344CB8AC3E}">
        <p14:creationId xmlns:p14="http://schemas.microsoft.com/office/powerpoint/2010/main" val="355459183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685800" rtl="0" eaLnBrk="1" latinLnBrk="0" hangingPunct="1">
        <a:lnSpc>
          <a:spcPct val="90000"/>
        </a:lnSpc>
        <a:spcBef>
          <a:spcPct val="0"/>
        </a:spcBef>
        <a:buNone/>
        <a:defRPr sz="3000" kern="1200" spc="-45" baseline="0">
          <a:solidFill>
            <a:schemeClr val="tx1">
              <a:lumMod val="65000"/>
              <a:lumOff val="35000"/>
            </a:schemeClr>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sv-SE"/>
              <a:t>Klicka här för att ändra format</a:t>
            </a:r>
          </a:p>
        </p:txBody>
      </p:sp>
      <p:sp>
        <p:nvSpPr>
          <p:cNvPr id="3" name="Platshållare för text 2"/>
          <p:cNvSpPr>
            <a:spLocks noGrp="1"/>
          </p:cNvSpPr>
          <p:nvPr>
            <p:ph type="body" idx="1"/>
          </p:nvPr>
        </p:nvSpPr>
        <p:spPr>
          <a:xfrm>
            <a:off x="457200" y="1200151"/>
            <a:ext cx="8229600" cy="304561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1" y="4607735"/>
            <a:ext cx="1400156"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BE7876-5999-4803-9494-E373D9411281}" type="datetimeFigureOut">
              <a:rPr lang="sv-SE" smtClean="0">
                <a:solidFill>
                  <a:prstClr val="black">
                    <a:tint val="75000"/>
                  </a:prstClr>
                </a:solidFill>
              </a:rPr>
              <a:pPr/>
              <a:t>2024-01-18</a:t>
            </a:fld>
            <a:endParaRPr lang="sv-SE">
              <a:solidFill>
                <a:prstClr val="black">
                  <a:tint val="75000"/>
                </a:prstClr>
              </a:solidFill>
            </a:endParaRPr>
          </a:p>
        </p:txBody>
      </p:sp>
      <p:sp>
        <p:nvSpPr>
          <p:cNvPr id="5" name="Platshållare för sidfot 4"/>
          <p:cNvSpPr>
            <a:spLocks noGrp="1"/>
          </p:cNvSpPr>
          <p:nvPr>
            <p:ph type="ftr" sz="quarter" idx="3"/>
          </p:nvPr>
        </p:nvSpPr>
        <p:spPr>
          <a:xfrm>
            <a:off x="2357422" y="4607735"/>
            <a:ext cx="214314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5000629" y="4607735"/>
            <a:ext cx="1357322"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44A5D00-1160-406B-8205-4F55E63EE66F}" type="slidenum">
              <a:rPr lang="sv-SE" smtClean="0">
                <a:solidFill>
                  <a:prstClr val="black">
                    <a:tint val="75000"/>
                  </a:prstClr>
                </a:solidFill>
              </a:rPr>
              <a:pPr/>
              <a:t>‹#›</a:t>
            </a:fld>
            <a:endParaRPr lang="sv-SE">
              <a:solidFill>
                <a:prstClr val="black">
                  <a:tint val="75000"/>
                </a:prstClr>
              </a:solidFill>
            </a:endParaRPr>
          </a:p>
        </p:txBody>
      </p:sp>
      <p:pic>
        <p:nvPicPr>
          <p:cNvPr id="11" name="Bildobjekt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58114" y="4569974"/>
            <a:ext cx="1168034" cy="447783"/>
          </a:xfrm>
          <a:prstGeom prst="rect">
            <a:avLst/>
          </a:prstGeom>
        </p:spPr>
      </p:pic>
    </p:spTree>
    <p:extLst>
      <p:ext uri="{BB962C8B-B14F-4D97-AF65-F5344CB8AC3E}">
        <p14:creationId xmlns:p14="http://schemas.microsoft.com/office/powerpoint/2010/main" val="6318233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txStyles>
    <p:titleStyle>
      <a:lvl1pPr algn="l" defTabSz="685783" rtl="0" eaLnBrk="1" latinLnBrk="0" hangingPunct="1">
        <a:spcBef>
          <a:spcPct val="0"/>
        </a:spcBef>
        <a:buNone/>
        <a:defRPr sz="2325" b="1" kern="1200" baseline="0">
          <a:solidFill>
            <a:schemeClr val="tx1"/>
          </a:solidFill>
          <a:latin typeface="+mj-lt"/>
          <a:ea typeface="+mj-ea"/>
          <a:cs typeface="+mj-cs"/>
        </a:defRPr>
      </a:lvl1pPr>
    </p:titleStyle>
    <p:bodyStyle>
      <a:lvl1pPr marL="257168" indent="-257168" algn="l" defTabSz="685783" rtl="0" eaLnBrk="1" latinLnBrk="0" hangingPunct="1">
        <a:spcBef>
          <a:spcPct val="20000"/>
        </a:spcBef>
        <a:buFont typeface="Wingdings" pitchFamily="2" charset="2"/>
        <a:buChar char="§"/>
        <a:defRPr sz="1425" kern="1200">
          <a:solidFill>
            <a:schemeClr val="tx1"/>
          </a:solidFill>
          <a:latin typeface="+mn-lt"/>
          <a:ea typeface="+mn-ea"/>
          <a:cs typeface="+mn-cs"/>
        </a:defRPr>
      </a:lvl1pPr>
      <a:lvl2pPr marL="557199" indent="-214308" algn="l" defTabSz="685783" rtl="0" eaLnBrk="1" latinLnBrk="0" hangingPunct="1">
        <a:spcBef>
          <a:spcPct val="20000"/>
        </a:spcBef>
        <a:buFont typeface="Verdana" pitchFamily="34" charset="0"/>
        <a:buChar char="-"/>
        <a:defRPr sz="1425" kern="1200">
          <a:solidFill>
            <a:schemeClr val="tx1"/>
          </a:solidFill>
          <a:latin typeface="+mn-lt"/>
          <a:ea typeface="+mn-ea"/>
          <a:cs typeface="+mn-cs"/>
        </a:defRPr>
      </a:lvl2pPr>
      <a:lvl3pPr marL="857228" indent="-171446" algn="l" defTabSz="685783" rtl="0" eaLnBrk="1" latinLnBrk="0" hangingPunct="1">
        <a:spcBef>
          <a:spcPct val="20000"/>
        </a:spcBef>
        <a:buFont typeface="Verdana" pitchFamily="34" charset="0"/>
        <a:buChar char="-"/>
        <a:defRPr sz="1350" kern="1200">
          <a:solidFill>
            <a:schemeClr val="tx1"/>
          </a:solidFill>
          <a:latin typeface="+mn-lt"/>
          <a:ea typeface="+mn-ea"/>
          <a:cs typeface="+mn-cs"/>
        </a:defRPr>
      </a:lvl3pPr>
      <a:lvl4pPr marL="1200120" indent="-171446" algn="l" defTabSz="685783" rtl="0" eaLnBrk="1" latinLnBrk="0" hangingPunct="1">
        <a:spcBef>
          <a:spcPct val="20000"/>
        </a:spcBef>
        <a:buFont typeface="Verdana" pitchFamily="34" charset="0"/>
        <a:buChar char="-"/>
        <a:defRPr sz="1200" kern="1200">
          <a:solidFill>
            <a:schemeClr val="tx1"/>
          </a:solidFill>
          <a:latin typeface="+mn-lt"/>
          <a:ea typeface="+mn-ea"/>
          <a:cs typeface="+mn-cs"/>
        </a:defRPr>
      </a:lvl4pPr>
      <a:lvl5pPr marL="1543012" indent="-171446" algn="l" defTabSz="685783" rtl="0" eaLnBrk="1" latinLnBrk="0" hangingPunct="1">
        <a:spcBef>
          <a:spcPct val="20000"/>
        </a:spcBef>
        <a:buFont typeface="Verdana" pitchFamily="34" charset="0"/>
        <a:buChar char="-"/>
        <a:defRPr sz="12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26" Type="http://schemas.openxmlformats.org/officeDocument/2006/relationships/image" Target="../media/image47.sv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15.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14.xml"/><Relationship Id="rId6" Type="http://schemas.openxmlformats.org/officeDocument/2006/relationships/image" Target="../media/image27.svg"/><Relationship Id="rId11" Type="http://schemas.openxmlformats.org/officeDocument/2006/relationships/image" Target="../media/image32.png"/><Relationship Id="rId24" Type="http://schemas.openxmlformats.org/officeDocument/2006/relationships/image" Target="../media/image45.sv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2-3-7773.pdf"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9.emf"/></Relationships>
</file>

<file path=ppt/slides/_rels/slide47.xml.rels><?xml version="1.0" encoding="UTF-8" standalone="yes"?>
<Relationships xmlns="http://schemas.openxmlformats.org/package/2006/relationships"><Relationship Id="rId3" Type="http://schemas.openxmlformats.org/officeDocument/2006/relationships/hyperlink" Target="mailto:mejladress@mejl.se"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4FB43BB3-A99F-83AA-B47F-4175C04AAB7D}"/>
              </a:ext>
            </a:extLst>
          </p:cNvPr>
          <p:cNvSpPr>
            <a:spLocks noGrp="1"/>
          </p:cNvSpPr>
          <p:nvPr>
            <p:ph type="body" sz="quarter" idx="10"/>
          </p:nvPr>
        </p:nvSpPr>
        <p:spPr>
          <a:xfrm>
            <a:off x="467863" y="1522202"/>
            <a:ext cx="3816350" cy="584993"/>
          </a:xfrm>
        </p:spPr>
        <p:txBody>
          <a:bodyPr/>
          <a:lstStyle/>
          <a:p>
            <a:r>
              <a:rPr lang="sv-SE" dirty="0"/>
              <a:t>Utbildning till stöd för individbaserad systematisk uppföljning i socialtjänsten</a:t>
            </a:r>
            <a:endParaRPr lang="en-US" dirty="0"/>
          </a:p>
        </p:txBody>
      </p:sp>
      <p:sp>
        <p:nvSpPr>
          <p:cNvPr id="11" name="Text Placeholder 2">
            <a:extLst>
              <a:ext uri="{FF2B5EF4-FFF2-40B4-BE49-F238E27FC236}">
                <a16:creationId xmlns:a16="http://schemas.microsoft.com/office/drawing/2014/main" id="{7797309D-6D78-E09C-B426-3E9D2A59F65B}"/>
              </a:ext>
            </a:extLst>
          </p:cNvPr>
          <p:cNvSpPr>
            <a:spLocks noGrp="1"/>
          </p:cNvSpPr>
          <p:nvPr>
            <p:ph type="body" sz="quarter" idx="11"/>
          </p:nvPr>
        </p:nvSpPr>
        <p:spPr>
          <a:xfrm>
            <a:off x="467863" y="3216610"/>
            <a:ext cx="3816350" cy="881600"/>
          </a:xfrm>
        </p:spPr>
        <p:txBody>
          <a:bodyPr/>
          <a:lstStyle/>
          <a:p>
            <a:r>
              <a:rPr lang="sv-SE" sz="2000" dirty="0"/>
              <a:t>Utbildningsdag 1</a:t>
            </a:r>
          </a:p>
          <a:p>
            <a:r>
              <a:rPr lang="sv-SE" sz="2000" dirty="0"/>
              <a:t>Ort och datum</a:t>
            </a:r>
            <a:endParaRPr lang="sv-SE" dirty="0"/>
          </a:p>
          <a:p>
            <a:endParaRPr lang="en-US" dirty="0"/>
          </a:p>
        </p:txBody>
      </p:sp>
      <p:pic>
        <p:nvPicPr>
          <p:cNvPr id="4" name="Platshållare för bild 3">
            <a:extLst>
              <a:ext uri="{FF2B5EF4-FFF2-40B4-BE49-F238E27FC236}">
                <a16:creationId xmlns:a16="http://schemas.microsoft.com/office/drawing/2014/main" id="{1BBEC6F7-6F86-799D-8326-5DC9DD3B437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252" r="-1" b="-1"/>
          <a:stretch/>
        </p:blipFill>
        <p:spPr bwMode="auto">
          <a:xfrm>
            <a:off x="4859788" y="573882"/>
            <a:ext cx="3600000" cy="361831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5970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oAutofit/>
          </a:bodyPr>
          <a:lstStyle/>
          <a:p>
            <a:pPr algn="l"/>
            <a:r>
              <a:rPr lang="sv-SE" sz="2400" dirty="0"/>
              <a:t>Lagstöd för uppföljning, utvärdering och kvalitetssäkring</a:t>
            </a:r>
          </a:p>
        </p:txBody>
      </p:sp>
      <p:sp>
        <p:nvSpPr>
          <p:cNvPr id="3" name="Platshållare för innehåll 2"/>
          <p:cNvSpPr>
            <a:spLocks noGrp="1"/>
          </p:cNvSpPr>
          <p:nvPr>
            <p:ph type="body" sz="quarter" idx="10"/>
          </p:nvPr>
        </p:nvSpPr>
        <p:spPr/>
        <p:txBody>
          <a:bodyPr anchor="ctr">
            <a:noAutofit/>
          </a:bodyPr>
          <a:lstStyle/>
          <a:p>
            <a:pPr marL="22384" indent="0">
              <a:lnSpc>
                <a:spcPct val="90000"/>
              </a:lnSpc>
              <a:buNone/>
            </a:pPr>
            <a:r>
              <a:rPr lang="sv-SE" sz="1400" b="1" dirty="0" err="1"/>
              <a:t>SoL</a:t>
            </a:r>
            <a:r>
              <a:rPr lang="sv-SE" sz="1400" b="1" dirty="0"/>
              <a:t> 3 kap. 3 §</a:t>
            </a:r>
            <a:br>
              <a:rPr lang="sv-SE" sz="1400" dirty="0"/>
            </a:br>
            <a:r>
              <a:rPr lang="sv-SE" sz="1400" dirty="0"/>
              <a:t>”Insatser inom socialtjänsten ska vara av god kvalitet. --- Kvaliteten i verksamheten ska systematiskt och fortlöpande utvecklas och säkras.”</a:t>
            </a:r>
          </a:p>
          <a:p>
            <a:pPr marL="22384" indent="0">
              <a:lnSpc>
                <a:spcPct val="90000"/>
              </a:lnSpc>
              <a:buNone/>
            </a:pPr>
            <a:endParaRPr lang="sv-SE" sz="1400" b="1" dirty="0"/>
          </a:p>
          <a:p>
            <a:pPr marL="22384" indent="0">
              <a:lnSpc>
                <a:spcPct val="90000"/>
              </a:lnSpc>
              <a:buNone/>
            </a:pPr>
            <a:r>
              <a:rPr lang="sv-SE" sz="1400" b="1" dirty="0"/>
              <a:t>SOSFS 2011:9, 5 kap. 2 § Egenkontroll </a:t>
            </a:r>
            <a:br>
              <a:rPr lang="sv-SE" sz="1400" b="1" dirty="0"/>
            </a:br>
            <a:r>
              <a:rPr lang="sv-SE" sz="1400" dirty="0"/>
              <a:t>Vårdgivaren eller den som bedriver socialtjänst eller verksamhet enligt LSS ska utöva egenkontroll</a:t>
            </a:r>
            <a:br>
              <a:rPr lang="sv-SE" sz="1400" dirty="0"/>
            </a:br>
            <a:r>
              <a:rPr lang="sv-SE" sz="1400" dirty="0"/>
              <a:t>(dvs. systematisk uppföljning och utvärdering av den egna verksamheten samt kontroll av att den bedrivs enligt de processer och rutiner som ingår i verksamhetens ledningssystem). Egenkontrollen ska göras med den frekvens och i den omfattning som krävs för att vårdgivaren eller den som bedriver socialtjänst eller verksamhet enligt LSS ska kunna säkra verksamhetens kvalitet.</a:t>
            </a:r>
          </a:p>
          <a:p>
            <a:pPr marL="22384" indent="0">
              <a:lnSpc>
                <a:spcPct val="90000"/>
              </a:lnSpc>
              <a:buNone/>
            </a:pPr>
            <a:endParaRPr lang="sv-SE" sz="1400" dirty="0"/>
          </a:p>
          <a:p>
            <a:pPr marL="22384" indent="0">
              <a:lnSpc>
                <a:spcPct val="90000"/>
              </a:lnSpc>
              <a:buNone/>
            </a:pPr>
            <a:r>
              <a:rPr lang="sv-SE" sz="1400" dirty="0"/>
              <a:t>Se även GDPR, </a:t>
            </a:r>
            <a:r>
              <a:rPr lang="sv-SE" sz="1400" dirty="0" err="1"/>
              <a:t>SoLPUL</a:t>
            </a:r>
            <a:r>
              <a:rPr lang="sv-SE" sz="1400" dirty="0"/>
              <a:t>, </a:t>
            </a:r>
            <a:r>
              <a:rPr lang="sv-SE" sz="1400" dirty="0" err="1"/>
              <a:t>SoLPUF</a:t>
            </a:r>
            <a:r>
              <a:rPr lang="sv-SE" sz="1400" dirty="0"/>
              <a:t> och SOSFS 2014:5 om dokumentation i socialtjänsten.</a:t>
            </a:r>
          </a:p>
        </p:txBody>
      </p:sp>
    </p:spTree>
    <p:extLst>
      <p:ext uri="{BB962C8B-B14F-4D97-AF65-F5344CB8AC3E}">
        <p14:creationId xmlns:p14="http://schemas.microsoft.com/office/powerpoint/2010/main" val="33978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5">
            <a:extLst>
              <a:ext uri="{FF2B5EF4-FFF2-40B4-BE49-F238E27FC236}">
                <a16:creationId xmlns:a16="http://schemas.microsoft.com/office/drawing/2014/main" id="{AB27B865-D4DB-D373-B197-6C8230F168EE}"/>
              </a:ext>
            </a:extLst>
          </p:cNvPr>
          <p:cNvSpPr txBox="1">
            <a:spLocks/>
          </p:cNvSpPr>
          <p:nvPr/>
        </p:nvSpPr>
        <p:spPr>
          <a:xfrm>
            <a:off x="755704" y="1323181"/>
            <a:ext cx="4248472" cy="3196147"/>
          </a:xfrm>
          <a:prstGeom prst="rect">
            <a:avLst/>
          </a:prstGeom>
        </p:spPr>
        <p:txBody>
          <a:bodyPr anchor="t">
            <a:noAutofit/>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Aft>
                <a:spcPts val="1350"/>
              </a:spcAft>
              <a:defRPr/>
            </a:pPr>
            <a:r>
              <a:rPr lang="sv-SE" sz="1600" dirty="0"/>
              <a:t>Centralt i utvecklingen av en mer evidensbaserad praktik</a:t>
            </a:r>
          </a:p>
          <a:p>
            <a:pPr>
              <a:lnSpc>
                <a:spcPct val="90000"/>
              </a:lnSpc>
              <a:spcAft>
                <a:spcPts val="1350"/>
              </a:spcAft>
              <a:defRPr/>
            </a:pPr>
            <a:r>
              <a:rPr lang="sv-SE" sz="1600" dirty="0"/>
              <a:t>Veta vad som görs i verksamheten och vilket resultat det leder till för brukarna</a:t>
            </a:r>
          </a:p>
          <a:p>
            <a:pPr>
              <a:lnSpc>
                <a:spcPct val="90000"/>
              </a:lnSpc>
              <a:spcAft>
                <a:spcPts val="1350"/>
              </a:spcAft>
              <a:defRPr/>
            </a:pPr>
            <a:r>
              <a:rPr lang="sv-SE" sz="1600" dirty="0"/>
              <a:t>Stöd för ledning och styrning, beslutsunderlag för chefer och politiker</a:t>
            </a:r>
          </a:p>
          <a:p>
            <a:pPr>
              <a:lnSpc>
                <a:spcPct val="90000"/>
              </a:lnSpc>
              <a:spcAft>
                <a:spcPts val="1350"/>
              </a:spcAft>
              <a:defRPr/>
            </a:pPr>
            <a:r>
              <a:rPr lang="sv-SE" sz="1600" dirty="0"/>
              <a:t>Kunna förbättra sina verksamheter utifrån faktisk kunskap om det egna läget och inte utifrån externt tryck eller ”magkänsla”</a:t>
            </a:r>
          </a:p>
        </p:txBody>
      </p:sp>
      <p:sp>
        <p:nvSpPr>
          <p:cNvPr id="61442" name="Rubrik 1"/>
          <p:cNvSpPr>
            <a:spLocks noGrp="1"/>
          </p:cNvSpPr>
          <p:nvPr>
            <p:ph type="title"/>
          </p:nvPr>
        </p:nvSpPr>
        <p:spPr/>
        <p:txBody>
          <a:bodyPr anchor="b">
            <a:noAutofit/>
          </a:bodyPr>
          <a:lstStyle/>
          <a:p>
            <a:pPr algn="l"/>
            <a:r>
              <a:rPr lang="sv-SE" altLang="sv-SE" sz="3200" dirty="0"/>
              <a:t>Varför är systematisk uppföljning viktigt?</a:t>
            </a:r>
            <a:endParaRPr lang="sv-SE" altLang="sv-SE" sz="3200" b="0" dirty="0"/>
          </a:p>
        </p:txBody>
      </p:sp>
      <p:sp>
        <p:nvSpPr>
          <p:cNvPr id="8" name="Platshållare för innehåll 1">
            <a:extLst>
              <a:ext uri="{FF2B5EF4-FFF2-40B4-BE49-F238E27FC236}">
                <a16:creationId xmlns:a16="http://schemas.microsoft.com/office/drawing/2014/main" id="{AB77B9F8-74C2-492F-D014-133A8AAF8CAA}"/>
              </a:ext>
            </a:extLst>
          </p:cNvPr>
          <p:cNvSpPr txBox="1">
            <a:spLocks/>
          </p:cNvSpPr>
          <p:nvPr/>
        </p:nvSpPr>
        <p:spPr>
          <a:xfrm>
            <a:off x="5057787" y="1329929"/>
            <a:ext cx="3402000" cy="2935910"/>
          </a:xfrm>
          <a:prstGeom prst="rect">
            <a:avLst/>
          </a:prstGeom>
        </p:spPr>
        <p:txBody>
          <a:bodyPr>
            <a:normAutofit/>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Aft>
                <a:spcPts val="1350"/>
              </a:spcAft>
              <a:defRPr/>
            </a:pPr>
            <a:r>
              <a:rPr lang="sv-SE" sz="1600" dirty="0"/>
              <a:t>Höjd professionalitet och yrkesstolthet i socialtjänsten – </a:t>
            </a:r>
            <a:r>
              <a:rPr lang="sv-SE" sz="1600" dirty="0" err="1"/>
              <a:t>empowerment</a:t>
            </a:r>
            <a:endParaRPr lang="sv-SE" sz="1600" dirty="0"/>
          </a:p>
          <a:p>
            <a:pPr>
              <a:lnSpc>
                <a:spcPct val="90000"/>
              </a:lnSpc>
              <a:spcAft>
                <a:spcPts val="1350"/>
              </a:spcAft>
              <a:defRPr/>
            </a:pPr>
            <a:r>
              <a:rPr lang="sv-SE" sz="1600" dirty="0"/>
              <a:t>Ger en starkare lokal röst i samtalet mellan lokal, regional och nationell nivå</a:t>
            </a:r>
          </a:p>
          <a:p>
            <a:pPr>
              <a:lnSpc>
                <a:spcPct val="90000"/>
              </a:lnSpc>
              <a:spcAft>
                <a:spcPts val="1350"/>
              </a:spcAft>
              <a:defRPr/>
            </a:pPr>
            <a:r>
              <a:rPr lang="sv-SE" sz="1600" dirty="0"/>
              <a:t>Kunskap till brukaren för initierade val av insatser</a:t>
            </a:r>
          </a:p>
        </p:txBody>
      </p:sp>
    </p:spTree>
    <p:extLst>
      <p:ext uri="{BB962C8B-B14F-4D97-AF65-F5344CB8AC3E}">
        <p14:creationId xmlns:p14="http://schemas.microsoft.com/office/powerpoint/2010/main" val="18432541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ruta 16">
            <a:extLst>
              <a:ext uri="{FF2B5EF4-FFF2-40B4-BE49-F238E27FC236}">
                <a16:creationId xmlns:a16="http://schemas.microsoft.com/office/drawing/2014/main" id="{2B061A80-32E9-8C2B-F5A9-4A9E9AF09613}"/>
              </a:ext>
            </a:extLst>
          </p:cNvPr>
          <p:cNvSpPr txBox="1"/>
          <p:nvPr/>
        </p:nvSpPr>
        <p:spPr>
          <a:xfrm>
            <a:off x="179512" y="195486"/>
            <a:ext cx="4329064" cy="461665"/>
          </a:xfrm>
          <a:prstGeom prst="rect">
            <a:avLst/>
          </a:prstGeom>
          <a:noFill/>
        </p:spPr>
        <p:txBody>
          <a:bodyPr wrap="square" rtlCol="0">
            <a:spAutoFit/>
          </a:bodyPr>
          <a:lstStyle/>
          <a:p>
            <a:pPr defTabSz="685783">
              <a:defRPr/>
            </a:pPr>
            <a:r>
              <a:rPr lang="sv-SE" sz="2400" dirty="0">
                <a:solidFill>
                  <a:sysClr val="windowText" lastClr="000000"/>
                </a:solidFill>
                <a:latin typeface="Calibri" panose="020F0502020204030204" pitchFamily="34" charset="0"/>
                <a:ea typeface="+mj-ea"/>
                <a:cs typeface="Calibri" panose="020F0502020204030204" pitchFamily="34" charset="0"/>
              </a:rPr>
              <a:t>Modell för uppföljning</a:t>
            </a:r>
          </a:p>
        </p:txBody>
      </p:sp>
      <p:grpSp>
        <p:nvGrpSpPr>
          <p:cNvPr id="38" name="Grupp 37">
            <a:extLst>
              <a:ext uri="{FF2B5EF4-FFF2-40B4-BE49-F238E27FC236}">
                <a16:creationId xmlns:a16="http://schemas.microsoft.com/office/drawing/2014/main" id="{DCD55D71-9185-442D-8E30-F7C979C365B8}"/>
              </a:ext>
            </a:extLst>
          </p:cNvPr>
          <p:cNvGrpSpPr/>
          <p:nvPr/>
        </p:nvGrpSpPr>
        <p:grpSpPr>
          <a:xfrm>
            <a:off x="664317" y="1345299"/>
            <a:ext cx="7815367" cy="3459325"/>
            <a:chOff x="600674" y="1201283"/>
            <a:chExt cx="7815367" cy="3459325"/>
          </a:xfrm>
        </p:grpSpPr>
        <p:grpSp>
          <p:nvGrpSpPr>
            <p:cNvPr id="50" name="Grupp 49"/>
            <p:cNvGrpSpPr/>
            <p:nvPr/>
          </p:nvGrpSpPr>
          <p:grpSpPr>
            <a:xfrm>
              <a:off x="1691680" y="1201283"/>
              <a:ext cx="5866590" cy="1778843"/>
              <a:chOff x="2231867" y="1865160"/>
              <a:chExt cx="7822120" cy="2371790"/>
            </a:xfrm>
          </p:grpSpPr>
          <p:grpSp>
            <p:nvGrpSpPr>
              <p:cNvPr id="22" name="Grupp 21"/>
              <p:cNvGrpSpPr/>
              <p:nvPr/>
            </p:nvGrpSpPr>
            <p:grpSpPr>
              <a:xfrm>
                <a:off x="5449765" y="2349152"/>
                <a:ext cx="2806227" cy="1886375"/>
                <a:chOff x="5449765" y="2349152"/>
                <a:chExt cx="2806227" cy="1886375"/>
              </a:xfrm>
            </p:grpSpPr>
            <p:sp>
              <p:nvSpPr>
                <p:cNvPr id="51" name="Rektangel med rundade hörn 50"/>
                <p:cNvSpPr/>
                <p:nvPr/>
              </p:nvSpPr>
              <p:spPr>
                <a:xfrm>
                  <a:off x="5449765" y="2349152"/>
                  <a:ext cx="1865435" cy="1886375"/>
                </a:xfrm>
                <a:prstGeom prst="round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500">
                    <a:solidFill>
                      <a:prstClr val="white"/>
                    </a:solidFill>
                    <a:latin typeface="Verdana"/>
                  </a:endParaRPr>
                </a:p>
              </p:txBody>
            </p:sp>
            <p:sp>
              <p:nvSpPr>
                <p:cNvPr id="7" name="Rektangel 6"/>
                <p:cNvSpPr/>
                <p:nvPr/>
              </p:nvSpPr>
              <p:spPr>
                <a:xfrm>
                  <a:off x="5627954" y="2539102"/>
                  <a:ext cx="1512168" cy="1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500">
                    <a:solidFill>
                      <a:prstClr val="white"/>
                    </a:solidFill>
                    <a:latin typeface="Arial" panose="020B0604020202020204" pitchFamily="34" charset="0"/>
                    <a:cs typeface="Arial" panose="020B0604020202020204" pitchFamily="34" charset="0"/>
                  </a:endParaRPr>
                </a:p>
              </p:txBody>
            </p:sp>
            <p:sp>
              <p:nvSpPr>
                <p:cNvPr id="12" name="Höger 11"/>
                <p:cNvSpPr/>
                <p:nvPr/>
              </p:nvSpPr>
              <p:spPr>
                <a:xfrm>
                  <a:off x="7140122" y="2935146"/>
                  <a:ext cx="1115870" cy="720080"/>
                </a:xfrm>
                <a:prstGeom prst="rightArrow">
                  <a:avLst/>
                </a:prstGeom>
                <a:gradFill flip="none" rotWithShape="1">
                  <a:gsLst>
                    <a:gs pos="100000">
                      <a:schemeClr val="accent1"/>
                    </a:gs>
                    <a:gs pos="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500">
                    <a:solidFill>
                      <a:prstClr val="white"/>
                    </a:solidFill>
                    <a:latin typeface="Arial" panose="020B0604020202020204" pitchFamily="34" charset="0"/>
                    <a:cs typeface="Arial" panose="020B0604020202020204" pitchFamily="34" charset="0"/>
                  </a:endParaRPr>
                </a:p>
              </p:txBody>
            </p:sp>
          </p:grpSp>
          <p:sp>
            <p:nvSpPr>
              <p:cNvPr id="14" name="textruta 13"/>
              <p:cNvSpPr txBox="1"/>
              <p:nvPr/>
            </p:nvSpPr>
            <p:spPr>
              <a:xfrm>
                <a:off x="5627440" y="2537680"/>
                <a:ext cx="1158865" cy="430887"/>
              </a:xfrm>
              <a:prstGeom prst="rect">
                <a:avLst/>
              </a:prstGeom>
              <a:noFill/>
            </p:spPr>
            <p:txBody>
              <a:bodyPr wrap="none" rtlCol="0">
                <a:spAutoFit/>
              </a:bodyPr>
              <a:lstStyle/>
              <a:p>
                <a:pPr defTabSz="685783">
                  <a:defRPr/>
                </a:pPr>
                <a:r>
                  <a:rPr lang="sv-SE" sz="1500">
                    <a:solidFill>
                      <a:prstClr val="white"/>
                    </a:solidFill>
                    <a:latin typeface="Arial" panose="020B0604020202020204" pitchFamily="34" charset="0"/>
                    <a:cs typeface="Arial" panose="020B0604020202020204" pitchFamily="34" charset="0"/>
                  </a:rPr>
                  <a:t>Insatser</a:t>
                </a:r>
              </a:p>
            </p:txBody>
          </p:sp>
          <p:grpSp>
            <p:nvGrpSpPr>
              <p:cNvPr id="53" name="Grupp 52"/>
              <p:cNvGrpSpPr/>
              <p:nvPr/>
            </p:nvGrpSpPr>
            <p:grpSpPr>
              <a:xfrm>
                <a:off x="2231867" y="2350575"/>
                <a:ext cx="3326034" cy="1886375"/>
                <a:chOff x="2231867" y="2350575"/>
                <a:chExt cx="3326034" cy="1886375"/>
              </a:xfrm>
            </p:grpSpPr>
            <p:sp>
              <p:nvSpPr>
                <p:cNvPr id="33" name="Rektangel med rundade hörn 32"/>
                <p:cNvSpPr/>
                <p:nvPr/>
              </p:nvSpPr>
              <p:spPr>
                <a:xfrm>
                  <a:off x="2231867" y="2350575"/>
                  <a:ext cx="2386449" cy="1886375"/>
                </a:xfrm>
                <a:prstGeom prst="roundRect">
                  <a:avLst/>
                </a:prstGeom>
                <a:solidFill>
                  <a:schemeClr val="accent3">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500" b="1">
                    <a:solidFill>
                      <a:prstClr val="white"/>
                    </a:solidFill>
                    <a:latin typeface="Arial" panose="020B0604020202020204" pitchFamily="34" charset="0"/>
                    <a:cs typeface="Arial" panose="020B0604020202020204" pitchFamily="34" charset="0"/>
                  </a:endParaRPr>
                </a:p>
              </p:txBody>
            </p:sp>
            <p:sp>
              <p:nvSpPr>
                <p:cNvPr id="9" name="Höger 8"/>
                <p:cNvSpPr/>
                <p:nvPr/>
              </p:nvSpPr>
              <p:spPr>
                <a:xfrm>
                  <a:off x="4442031" y="2935146"/>
                  <a:ext cx="1115870" cy="720080"/>
                </a:xfrm>
                <a:prstGeom prst="rightArrow">
                  <a:avLst/>
                </a:prstGeom>
                <a:gradFill flip="none" rotWithShape="1">
                  <a:gsLst>
                    <a:gs pos="0">
                      <a:schemeClr val="accent3"/>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500">
                    <a:solidFill>
                      <a:prstClr val="white"/>
                    </a:solidFill>
                    <a:latin typeface="Arial" panose="020B0604020202020204" pitchFamily="34" charset="0"/>
                    <a:cs typeface="Arial" panose="020B0604020202020204" pitchFamily="34" charset="0"/>
                  </a:endParaRPr>
                </a:p>
              </p:txBody>
            </p:sp>
            <p:sp>
              <p:nvSpPr>
                <p:cNvPr id="10" name="Rektangel 9"/>
                <p:cNvSpPr/>
                <p:nvPr/>
              </p:nvSpPr>
              <p:spPr>
                <a:xfrm>
                  <a:off x="2387838" y="2537679"/>
                  <a:ext cx="1018778" cy="1512168"/>
                </a:xfrm>
                <a:prstGeom prst="rect">
                  <a:avLst/>
                </a:prstGeom>
                <a:solidFill>
                  <a:srgbClr val="8B0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500">
                    <a:solidFill>
                      <a:prstClr val="white"/>
                    </a:solidFill>
                    <a:latin typeface="Arial" panose="020B0604020202020204" pitchFamily="34" charset="0"/>
                    <a:cs typeface="Arial" panose="020B0604020202020204" pitchFamily="34" charset="0"/>
                  </a:endParaRPr>
                </a:p>
              </p:txBody>
            </p:sp>
            <p:sp>
              <p:nvSpPr>
                <p:cNvPr id="11" name="Rektangel 10"/>
                <p:cNvSpPr/>
                <p:nvPr/>
              </p:nvSpPr>
              <p:spPr>
                <a:xfrm>
                  <a:off x="3491500" y="2537678"/>
                  <a:ext cx="993308" cy="15121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500">
                    <a:solidFill>
                      <a:prstClr val="white"/>
                    </a:solidFill>
                    <a:latin typeface="Arial" panose="020B0604020202020204" pitchFamily="34" charset="0"/>
                    <a:cs typeface="Arial" panose="020B0604020202020204" pitchFamily="34" charset="0"/>
                  </a:endParaRPr>
                </a:p>
              </p:txBody>
            </p:sp>
          </p:grpSp>
          <p:sp>
            <p:nvSpPr>
              <p:cNvPr id="13" name="textruta 12"/>
              <p:cNvSpPr txBox="1"/>
              <p:nvPr/>
            </p:nvSpPr>
            <p:spPr>
              <a:xfrm>
                <a:off x="2387838" y="2539102"/>
                <a:ext cx="750804" cy="574516"/>
              </a:xfrm>
              <a:prstGeom prst="rect">
                <a:avLst/>
              </a:prstGeom>
              <a:noFill/>
            </p:spPr>
            <p:txBody>
              <a:bodyPr wrap="square" rtlCol="0">
                <a:spAutoFit/>
              </a:bodyPr>
              <a:lstStyle/>
              <a:p>
                <a:pPr defTabSz="685783">
                  <a:defRPr/>
                </a:pPr>
                <a:r>
                  <a:rPr lang="sv-SE" sz="1100">
                    <a:solidFill>
                      <a:prstClr val="white"/>
                    </a:solidFill>
                    <a:latin typeface="Arial" panose="020B0604020202020204" pitchFamily="34" charset="0"/>
                    <a:cs typeface="Arial" panose="020B0604020202020204" pitchFamily="34" charset="0"/>
                  </a:rPr>
                  <a:t>Mål-grupp</a:t>
                </a:r>
              </a:p>
            </p:txBody>
          </p:sp>
          <p:sp>
            <p:nvSpPr>
              <p:cNvPr id="15" name="textruta 14"/>
              <p:cNvSpPr txBox="1"/>
              <p:nvPr/>
            </p:nvSpPr>
            <p:spPr>
              <a:xfrm>
                <a:off x="3414450" y="2537678"/>
                <a:ext cx="1007711" cy="574516"/>
              </a:xfrm>
              <a:prstGeom prst="rect">
                <a:avLst/>
              </a:prstGeom>
              <a:noFill/>
            </p:spPr>
            <p:txBody>
              <a:bodyPr wrap="square" rtlCol="0">
                <a:spAutoFit/>
              </a:bodyPr>
              <a:lstStyle/>
              <a:p>
                <a:pPr defTabSz="685783">
                  <a:defRPr/>
                </a:pPr>
                <a:r>
                  <a:rPr lang="sv-SE" sz="1100">
                    <a:solidFill>
                      <a:prstClr val="white"/>
                    </a:solidFill>
                    <a:latin typeface="Arial" panose="020B0604020202020204" pitchFamily="34" charset="0"/>
                    <a:cs typeface="Arial" panose="020B0604020202020204" pitchFamily="34" charset="0"/>
                  </a:rPr>
                  <a:t>Problem/Behov</a:t>
                </a:r>
              </a:p>
            </p:txBody>
          </p:sp>
          <p:grpSp>
            <p:nvGrpSpPr>
              <p:cNvPr id="21" name="Grupp 20"/>
              <p:cNvGrpSpPr/>
              <p:nvPr/>
            </p:nvGrpSpPr>
            <p:grpSpPr>
              <a:xfrm>
                <a:off x="8181778" y="2358404"/>
                <a:ext cx="1872209" cy="1877122"/>
                <a:chOff x="8122664" y="2400341"/>
                <a:chExt cx="1872209" cy="1877122"/>
              </a:xfrm>
            </p:grpSpPr>
            <p:sp>
              <p:nvSpPr>
                <p:cNvPr id="32" name="Rektangel med rundade hörn 31"/>
                <p:cNvSpPr/>
                <p:nvPr/>
              </p:nvSpPr>
              <p:spPr>
                <a:xfrm>
                  <a:off x="8122664" y="2400341"/>
                  <a:ext cx="1872209" cy="1877122"/>
                </a:xfrm>
                <a:prstGeom prst="round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500">
                    <a:solidFill>
                      <a:prstClr val="white"/>
                    </a:solidFill>
                    <a:latin typeface="Arial" panose="020B0604020202020204" pitchFamily="34" charset="0"/>
                    <a:cs typeface="Arial" panose="020B0604020202020204" pitchFamily="34" charset="0"/>
                  </a:endParaRPr>
                </a:p>
              </p:txBody>
            </p:sp>
            <p:grpSp>
              <p:nvGrpSpPr>
                <p:cNvPr id="29" name="Grupp 28"/>
                <p:cNvGrpSpPr/>
                <p:nvPr/>
              </p:nvGrpSpPr>
              <p:grpSpPr>
                <a:xfrm>
                  <a:off x="8302684" y="2578192"/>
                  <a:ext cx="1512168" cy="1512168"/>
                  <a:chOff x="6767996" y="2276872"/>
                  <a:chExt cx="1512168" cy="1512168"/>
                </a:xfrm>
              </p:grpSpPr>
              <p:sp>
                <p:nvSpPr>
                  <p:cNvPr id="8" name="Rektangel 7"/>
                  <p:cNvSpPr/>
                  <p:nvPr/>
                </p:nvSpPr>
                <p:spPr>
                  <a:xfrm>
                    <a:off x="6767996" y="2276872"/>
                    <a:ext cx="1512168"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500">
                      <a:solidFill>
                        <a:prstClr val="white"/>
                      </a:solidFill>
                      <a:latin typeface="Arial" panose="020B0604020202020204" pitchFamily="34" charset="0"/>
                      <a:cs typeface="Arial" panose="020B0604020202020204" pitchFamily="34" charset="0"/>
                    </a:endParaRPr>
                  </a:p>
                </p:txBody>
              </p:sp>
              <p:sp>
                <p:nvSpPr>
                  <p:cNvPr id="16" name="textruta 15"/>
                  <p:cNvSpPr txBox="1"/>
                  <p:nvPr/>
                </p:nvSpPr>
                <p:spPr>
                  <a:xfrm>
                    <a:off x="6767996" y="2279384"/>
                    <a:ext cx="1188788" cy="430887"/>
                  </a:xfrm>
                  <a:prstGeom prst="rect">
                    <a:avLst/>
                  </a:prstGeom>
                  <a:noFill/>
                </p:spPr>
                <p:txBody>
                  <a:bodyPr wrap="none" rtlCol="0">
                    <a:spAutoFit/>
                  </a:bodyPr>
                  <a:lstStyle/>
                  <a:p>
                    <a:pPr defTabSz="685783">
                      <a:defRPr/>
                    </a:pPr>
                    <a:r>
                      <a:rPr lang="sv-SE" sz="1500">
                        <a:solidFill>
                          <a:prstClr val="white"/>
                        </a:solidFill>
                        <a:latin typeface="Arial" panose="020B0604020202020204" pitchFamily="34" charset="0"/>
                        <a:cs typeface="Arial" panose="020B0604020202020204" pitchFamily="34" charset="0"/>
                      </a:rPr>
                      <a:t>Resultat</a:t>
                    </a:r>
                  </a:p>
                </p:txBody>
              </p:sp>
            </p:grpSp>
          </p:grpSp>
          <p:sp>
            <p:nvSpPr>
              <p:cNvPr id="5" name="textruta 4"/>
              <p:cNvSpPr txBox="1"/>
              <p:nvPr/>
            </p:nvSpPr>
            <p:spPr>
              <a:xfrm>
                <a:off x="2387838" y="1869544"/>
                <a:ext cx="810479" cy="430887"/>
              </a:xfrm>
              <a:prstGeom prst="rect">
                <a:avLst/>
              </a:prstGeom>
              <a:noFill/>
            </p:spPr>
            <p:txBody>
              <a:bodyPr wrap="none" rtlCol="0">
                <a:spAutoFit/>
              </a:bodyPr>
              <a:lstStyle/>
              <a:p>
                <a:pPr defTabSz="685783">
                  <a:defRPr/>
                </a:pPr>
                <a:r>
                  <a:rPr lang="sv-SE" sz="1500">
                    <a:solidFill>
                      <a:prstClr val="black"/>
                    </a:solidFill>
                    <a:latin typeface="Verdana"/>
                  </a:rPr>
                  <a:t>Före</a:t>
                </a:r>
              </a:p>
            </p:txBody>
          </p:sp>
          <p:sp>
            <p:nvSpPr>
              <p:cNvPr id="31" name="textruta 30"/>
              <p:cNvSpPr txBox="1"/>
              <p:nvPr/>
            </p:nvSpPr>
            <p:spPr>
              <a:xfrm>
                <a:off x="5627440" y="1869544"/>
                <a:ext cx="1017801" cy="430887"/>
              </a:xfrm>
              <a:prstGeom prst="rect">
                <a:avLst/>
              </a:prstGeom>
              <a:noFill/>
            </p:spPr>
            <p:txBody>
              <a:bodyPr wrap="none" rtlCol="0">
                <a:spAutoFit/>
              </a:bodyPr>
              <a:lstStyle/>
              <a:p>
                <a:pPr defTabSz="685783">
                  <a:defRPr/>
                </a:pPr>
                <a:r>
                  <a:rPr lang="sv-SE" sz="1500">
                    <a:solidFill>
                      <a:prstClr val="black"/>
                    </a:solidFill>
                    <a:latin typeface="Verdana"/>
                  </a:rPr>
                  <a:t>Under</a:t>
                </a:r>
              </a:p>
            </p:txBody>
          </p:sp>
          <p:sp>
            <p:nvSpPr>
              <p:cNvPr id="35" name="textruta 34"/>
              <p:cNvSpPr txBox="1"/>
              <p:nvPr/>
            </p:nvSpPr>
            <p:spPr>
              <a:xfrm>
                <a:off x="8258244" y="1865160"/>
                <a:ext cx="859637" cy="430887"/>
              </a:xfrm>
              <a:prstGeom prst="rect">
                <a:avLst/>
              </a:prstGeom>
              <a:noFill/>
            </p:spPr>
            <p:txBody>
              <a:bodyPr wrap="none" rtlCol="0">
                <a:spAutoFit/>
              </a:bodyPr>
              <a:lstStyle/>
              <a:p>
                <a:pPr defTabSz="685783">
                  <a:defRPr/>
                </a:pPr>
                <a:r>
                  <a:rPr lang="sv-SE" sz="1500" dirty="0">
                    <a:solidFill>
                      <a:prstClr val="black"/>
                    </a:solidFill>
                    <a:latin typeface="Verdana"/>
                  </a:rPr>
                  <a:t>Efter</a:t>
                </a:r>
              </a:p>
            </p:txBody>
          </p:sp>
        </p:grpSp>
        <p:grpSp>
          <p:nvGrpSpPr>
            <p:cNvPr id="36" name="Grupp 35"/>
            <p:cNvGrpSpPr/>
            <p:nvPr/>
          </p:nvGrpSpPr>
          <p:grpSpPr>
            <a:xfrm>
              <a:off x="600674" y="3952632"/>
              <a:ext cx="7815367" cy="707976"/>
              <a:chOff x="322109" y="5601055"/>
              <a:chExt cx="10420489" cy="943967"/>
            </a:xfrm>
          </p:grpSpPr>
          <p:sp>
            <p:nvSpPr>
              <p:cNvPr id="23" name="Rektangel 22"/>
              <p:cNvSpPr/>
              <p:nvPr/>
            </p:nvSpPr>
            <p:spPr>
              <a:xfrm>
                <a:off x="1686198" y="6369073"/>
                <a:ext cx="8053701" cy="45719"/>
              </a:xfrm>
              <a:prstGeom prst="rect">
                <a:avLst/>
              </a:prstGeom>
              <a:gradFill flip="none" rotWithShape="1">
                <a:gsLst>
                  <a:gs pos="0">
                    <a:srgbClr val="C00000"/>
                  </a:gs>
                  <a:gs pos="51300">
                    <a:schemeClr val="accent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350">
                  <a:solidFill>
                    <a:prstClr val="white"/>
                  </a:solidFill>
                  <a:latin typeface="Verdana"/>
                </a:endParaRPr>
              </a:p>
            </p:txBody>
          </p:sp>
          <p:grpSp>
            <p:nvGrpSpPr>
              <p:cNvPr id="4" name="Grupp 3"/>
              <p:cNvGrpSpPr/>
              <p:nvPr/>
            </p:nvGrpSpPr>
            <p:grpSpPr>
              <a:xfrm>
                <a:off x="1282846" y="5819797"/>
                <a:ext cx="1857469" cy="725225"/>
                <a:chOff x="1282846" y="5819797"/>
                <a:chExt cx="1857469" cy="725225"/>
              </a:xfrm>
            </p:grpSpPr>
            <p:sp>
              <p:nvSpPr>
                <p:cNvPr id="30" name="Ellips 29"/>
                <p:cNvSpPr/>
                <p:nvPr/>
              </p:nvSpPr>
              <p:spPr>
                <a:xfrm>
                  <a:off x="1426313" y="6238841"/>
                  <a:ext cx="306181" cy="30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350">
                    <a:solidFill>
                      <a:prstClr val="white"/>
                    </a:solidFill>
                    <a:latin typeface="Verdana"/>
                  </a:endParaRPr>
                </a:p>
              </p:txBody>
            </p:sp>
            <p:sp>
              <p:nvSpPr>
                <p:cNvPr id="39" name="Rektangel 38"/>
                <p:cNvSpPr/>
                <p:nvPr/>
              </p:nvSpPr>
              <p:spPr>
                <a:xfrm rot="19791220">
                  <a:off x="1282846" y="5819797"/>
                  <a:ext cx="1857469" cy="369332"/>
                </a:xfrm>
                <a:prstGeom prst="rect">
                  <a:avLst/>
                </a:prstGeom>
              </p:spPr>
              <p:txBody>
                <a:bodyPr wrap="square">
                  <a:spAutoFit/>
                </a:bodyPr>
                <a:lstStyle/>
                <a:p>
                  <a:pPr defTabSz="685783">
                    <a:defRPr/>
                  </a:pPr>
                  <a:r>
                    <a:rPr lang="sv-SE" sz="1200">
                      <a:solidFill>
                        <a:prstClr val="black"/>
                      </a:solidFill>
                      <a:latin typeface="Verdana"/>
                    </a:rPr>
                    <a:t>1. Aktualisera</a:t>
                  </a:r>
                </a:p>
              </p:txBody>
            </p:sp>
          </p:grpSp>
          <p:grpSp>
            <p:nvGrpSpPr>
              <p:cNvPr id="6" name="Grupp 5"/>
              <p:cNvGrpSpPr/>
              <p:nvPr/>
            </p:nvGrpSpPr>
            <p:grpSpPr>
              <a:xfrm>
                <a:off x="2890838" y="5954334"/>
                <a:ext cx="1321691" cy="584436"/>
                <a:chOff x="2890838" y="5954334"/>
                <a:chExt cx="1321691" cy="584436"/>
              </a:xfrm>
            </p:grpSpPr>
            <p:sp>
              <p:nvSpPr>
                <p:cNvPr id="45" name="Ellips 44"/>
                <p:cNvSpPr/>
                <p:nvPr/>
              </p:nvSpPr>
              <p:spPr>
                <a:xfrm>
                  <a:off x="3009344" y="6232589"/>
                  <a:ext cx="306181" cy="30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350">
                    <a:solidFill>
                      <a:prstClr val="white"/>
                    </a:solidFill>
                    <a:latin typeface="Verdana"/>
                  </a:endParaRPr>
                </a:p>
              </p:txBody>
            </p:sp>
            <p:sp>
              <p:nvSpPr>
                <p:cNvPr id="40" name="Rektangel 39"/>
                <p:cNvSpPr/>
                <p:nvPr/>
              </p:nvSpPr>
              <p:spPr>
                <a:xfrm rot="19791220">
                  <a:off x="2890838" y="5954334"/>
                  <a:ext cx="1321691" cy="369332"/>
                </a:xfrm>
                <a:prstGeom prst="rect">
                  <a:avLst/>
                </a:prstGeom>
              </p:spPr>
              <p:txBody>
                <a:bodyPr wrap="square">
                  <a:spAutoFit/>
                </a:bodyPr>
                <a:lstStyle/>
                <a:p>
                  <a:pPr defTabSz="685783">
                    <a:defRPr/>
                  </a:pPr>
                  <a:r>
                    <a:rPr lang="sv-SE" sz="1200">
                      <a:solidFill>
                        <a:prstClr val="black"/>
                      </a:solidFill>
                      <a:latin typeface="Verdana"/>
                    </a:rPr>
                    <a:t>2. Utreda</a:t>
                  </a:r>
                </a:p>
              </p:txBody>
            </p:sp>
          </p:grpSp>
          <p:grpSp>
            <p:nvGrpSpPr>
              <p:cNvPr id="24" name="Grupp 23"/>
              <p:cNvGrpSpPr/>
              <p:nvPr/>
            </p:nvGrpSpPr>
            <p:grpSpPr>
              <a:xfrm>
                <a:off x="4079885" y="5942793"/>
                <a:ext cx="1367651" cy="595976"/>
                <a:chOff x="4079885" y="5942793"/>
                <a:chExt cx="1367651" cy="595976"/>
              </a:xfrm>
            </p:grpSpPr>
            <p:sp>
              <p:nvSpPr>
                <p:cNvPr id="46" name="Ellips 45"/>
                <p:cNvSpPr/>
                <p:nvPr/>
              </p:nvSpPr>
              <p:spPr>
                <a:xfrm>
                  <a:off x="4205992" y="6232588"/>
                  <a:ext cx="306181" cy="30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350">
                    <a:solidFill>
                      <a:prstClr val="white"/>
                    </a:solidFill>
                    <a:latin typeface="Verdana"/>
                  </a:endParaRPr>
                </a:p>
              </p:txBody>
            </p:sp>
            <p:sp>
              <p:nvSpPr>
                <p:cNvPr id="41" name="Rektangel 40"/>
                <p:cNvSpPr/>
                <p:nvPr/>
              </p:nvSpPr>
              <p:spPr>
                <a:xfrm rot="19791220">
                  <a:off x="4079885" y="5942793"/>
                  <a:ext cx="1367651" cy="369332"/>
                </a:xfrm>
                <a:prstGeom prst="rect">
                  <a:avLst/>
                </a:prstGeom>
              </p:spPr>
              <p:txBody>
                <a:bodyPr wrap="square">
                  <a:spAutoFit/>
                </a:bodyPr>
                <a:lstStyle/>
                <a:p>
                  <a:pPr defTabSz="685783">
                    <a:defRPr/>
                  </a:pPr>
                  <a:r>
                    <a:rPr lang="sv-SE" sz="1200">
                      <a:solidFill>
                        <a:prstClr val="black"/>
                      </a:solidFill>
                      <a:latin typeface="Verdana"/>
                    </a:rPr>
                    <a:t>3. Besluta</a:t>
                  </a:r>
                </a:p>
              </p:txBody>
            </p:sp>
          </p:grpSp>
          <p:grpSp>
            <p:nvGrpSpPr>
              <p:cNvPr id="25" name="Grupp 24"/>
              <p:cNvGrpSpPr/>
              <p:nvPr/>
            </p:nvGrpSpPr>
            <p:grpSpPr>
              <a:xfrm>
                <a:off x="5449459" y="5805469"/>
                <a:ext cx="1914528" cy="733300"/>
                <a:chOff x="5449459" y="5805469"/>
                <a:chExt cx="1914528" cy="733300"/>
              </a:xfrm>
            </p:grpSpPr>
            <p:sp>
              <p:nvSpPr>
                <p:cNvPr id="47" name="Ellips 46"/>
                <p:cNvSpPr/>
                <p:nvPr/>
              </p:nvSpPr>
              <p:spPr>
                <a:xfrm>
                  <a:off x="5602296" y="6232588"/>
                  <a:ext cx="306181" cy="30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350">
                    <a:solidFill>
                      <a:prstClr val="white"/>
                    </a:solidFill>
                    <a:latin typeface="Verdana"/>
                  </a:endParaRPr>
                </a:p>
              </p:txBody>
            </p:sp>
            <p:sp>
              <p:nvSpPr>
                <p:cNvPr id="42" name="Rektangel 41"/>
                <p:cNvSpPr/>
                <p:nvPr/>
              </p:nvSpPr>
              <p:spPr>
                <a:xfrm rot="19791220">
                  <a:off x="5449459" y="5805469"/>
                  <a:ext cx="1914528" cy="369331"/>
                </a:xfrm>
                <a:prstGeom prst="rect">
                  <a:avLst/>
                </a:prstGeom>
              </p:spPr>
              <p:txBody>
                <a:bodyPr wrap="square">
                  <a:spAutoFit/>
                </a:bodyPr>
                <a:lstStyle/>
                <a:p>
                  <a:pPr defTabSz="685783">
                    <a:defRPr/>
                  </a:pPr>
                  <a:r>
                    <a:rPr lang="sv-SE" sz="1200">
                      <a:solidFill>
                        <a:prstClr val="black"/>
                      </a:solidFill>
                      <a:latin typeface="Verdana"/>
                    </a:rPr>
                    <a:t>5. Genomföra</a:t>
                  </a:r>
                </a:p>
              </p:txBody>
            </p:sp>
          </p:grpSp>
          <p:grpSp>
            <p:nvGrpSpPr>
              <p:cNvPr id="26" name="Grupp 25"/>
              <p:cNvGrpSpPr/>
              <p:nvPr/>
            </p:nvGrpSpPr>
            <p:grpSpPr>
              <a:xfrm>
                <a:off x="6831212" y="5876644"/>
                <a:ext cx="1631074" cy="662125"/>
                <a:chOff x="6831212" y="5876644"/>
                <a:chExt cx="1631074" cy="662125"/>
              </a:xfrm>
            </p:grpSpPr>
            <p:sp>
              <p:nvSpPr>
                <p:cNvPr id="48" name="Ellips 47"/>
                <p:cNvSpPr/>
                <p:nvPr/>
              </p:nvSpPr>
              <p:spPr>
                <a:xfrm>
                  <a:off x="6964567" y="6232588"/>
                  <a:ext cx="306181" cy="30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350">
                    <a:solidFill>
                      <a:prstClr val="white"/>
                    </a:solidFill>
                    <a:latin typeface="Verdana"/>
                  </a:endParaRPr>
                </a:p>
              </p:txBody>
            </p:sp>
            <p:sp>
              <p:nvSpPr>
                <p:cNvPr id="43" name="Rektangel 42"/>
                <p:cNvSpPr/>
                <p:nvPr/>
              </p:nvSpPr>
              <p:spPr>
                <a:xfrm rot="19791220">
                  <a:off x="6831212" y="5876644"/>
                  <a:ext cx="1631074" cy="369332"/>
                </a:xfrm>
                <a:prstGeom prst="rect">
                  <a:avLst/>
                </a:prstGeom>
              </p:spPr>
              <p:txBody>
                <a:bodyPr wrap="square">
                  <a:spAutoFit/>
                </a:bodyPr>
                <a:lstStyle/>
                <a:p>
                  <a:pPr defTabSz="685783">
                    <a:defRPr/>
                  </a:pPr>
                  <a:r>
                    <a:rPr lang="sv-SE" sz="1200">
                      <a:solidFill>
                        <a:prstClr val="black"/>
                      </a:solidFill>
                      <a:latin typeface="Verdana"/>
                    </a:rPr>
                    <a:t>6. Följa upp</a:t>
                  </a:r>
                </a:p>
              </p:txBody>
            </p:sp>
          </p:grpSp>
          <p:grpSp>
            <p:nvGrpSpPr>
              <p:cNvPr id="34" name="Grupp 33"/>
              <p:cNvGrpSpPr/>
              <p:nvPr/>
            </p:nvGrpSpPr>
            <p:grpSpPr>
              <a:xfrm>
                <a:off x="9365377" y="5940393"/>
                <a:ext cx="1377221" cy="598376"/>
                <a:chOff x="9365377" y="5940393"/>
                <a:chExt cx="1377221" cy="598376"/>
              </a:xfrm>
            </p:grpSpPr>
            <p:sp>
              <p:nvSpPr>
                <p:cNvPr id="49" name="Ellips 48"/>
                <p:cNvSpPr/>
                <p:nvPr/>
              </p:nvSpPr>
              <p:spPr>
                <a:xfrm>
                  <a:off x="9487468" y="6232588"/>
                  <a:ext cx="306181" cy="30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350">
                    <a:solidFill>
                      <a:prstClr val="white"/>
                    </a:solidFill>
                    <a:latin typeface="Verdana"/>
                  </a:endParaRPr>
                </a:p>
              </p:txBody>
            </p:sp>
            <p:sp>
              <p:nvSpPr>
                <p:cNvPr id="44" name="Rektangel 43"/>
                <p:cNvSpPr/>
                <p:nvPr/>
              </p:nvSpPr>
              <p:spPr>
                <a:xfrm rot="19791220">
                  <a:off x="9365377" y="5940393"/>
                  <a:ext cx="1377221" cy="369331"/>
                </a:xfrm>
                <a:prstGeom prst="rect">
                  <a:avLst/>
                </a:prstGeom>
              </p:spPr>
              <p:txBody>
                <a:bodyPr wrap="square">
                  <a:spAutoFit/>
                </a:bodyPr>
                <a:lstStyle/>
                <a:p>
                  <a:pPr defTabSz="685783">
                    <a:defRPr/>
                  </a:pPr>
                  <a:r>
                    <a:rPr lang="sv-SE" sz="1200">
                      <a:solidFill>
                        <a:prstClr val="black"/>
                      </a:solidFill>
                      <a:latin typeface="Verdana"/>
                    </a:rPr>
                    <a:t>7. Avsluta</a:t>
                  </a:r>
                </a:p>
              </p:txBody>
            </p:sp>
          </p:grpSp>
          <p:sp>
            <p:nvSpPr>
              <p:cNvPr id="52" name="Rektangel 51"/>
              <p:cNvSpPr/>
              <p:nvPr/>
            </p:nvSpPr>
            <p:spPr>
              <a:xfrm rot="19791220">
                <a:off x="322109" y="5712603"/>
                <a:ext cx="1857469" cy="400109"/>
              </a:xfrm>
              <a:prstGeom prst="rect">
                <a:avLst/>
              </a:prstGeom>
            </p:spPr>
            <p:txBody>
              <a:bodyPr wrap="square">
                <a:spAutoFit/>
              </a:bodyPr>
              <a:lstStyle/>
              <a:p>
                <a:pPr defTabSz="685783">
                  <a:defRPr/>
                </a:pPr>
                <a:r>
                  <a:rPr lang="sv-SE" sz="1350" b="1">
                    <a:solidFill>
                      <a:prstClr val="black"/>
                    </a:solidFill>
                    <a:latin typeface="Verdana"/>
                  </a:rPr>
                  <a:t>PROCESS</a:t>
                </a:r>
              </a:p>
            </p:txBody>
          </p:sp>
          <p:grpSp>
            <p:nvGrpSpPr>
              <p:cNvPr id="3" name="Grupp 2"/>
              <p:cNvGrpSpPr/>
              <p:nvPr/>
            </p:nvGrpSpPr>
            <p:grpSpPr>
              <a:xfrm>
                <a:off x="4695707" y="5601055"/>
                <a:ext cx="2732491" cy="938694"/>
                <a:chOff x="4707281" y="5595268"/>
                <a:chExt cx="2732491" cy="938694"/>
              </a:xfrm>
            </p:grpSpPr>
            <p:sp>
              <p:nvSpPr>
                <p:cNvPr id="54" name="Ellips 53"/>
                <p:cNvSpPr/>
                <p:nvPr/>
              </p:nvSpPr>
              <p:spPr>
                <a:xfrm>
                  <a:off x="4925688" y="6227781"/>
                  <a:ext cx="306181" cy="30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sv-SE" sz="1350">
                    <a:solidFill>
                      <a:prstClr val="white"/>
                    </a:solidFill>
                    <a:latin typeface="Verdana"/>
                  </a:endParaRPr>
                </a:p>
              </p:txBody>
            </p:sp>
            <p:sp>
              <p:nvSpPr>
                <p:cNvPr id="55" name="Rektangel 54"/>
                <p:cNvSpPr/>
                <p:nvPr/>
              </p:nvSpPr>
              <p:spPr>
                <a:xfrm rot="19791220">
                  <a:off x="4707281" y="5595268"/>
                  <a:ext cx="2732491" cy="369332"/>
                </a:xfrm>
                <a:prstGeom prst="rect">
                  <a:avLst/>
                </a:prstGeom>
              </p:spPr>
              <p:txBody>
                <a:bodyPr wrap="square">
                  <a:spAutoFit/>
                </a:bodyPr>
                <a:lstStyle/>
                <a:p>
                  <a:pPr defTabSz="685783">
                    <a:defRPr/>
                  </a:pPr>
                  <a:r>
                    <a:rPr lang="sv-SE" sz="1200">
                      <a:solidFill>
                        <a:prstClr val="black"/>
                      </a:solidFill>
                      <a:latin typeface="Verdana"/>
                    </a:rPr>
                    <a:t>4. Utforma uppdrag</a:t>
                  </a:r>
                </a:p>
              </p:txBody>
            </p:sp>
          </p:grpSp>
        </p:grpSp>
      </p:grpSp>
    </p:spTree>
    <p:extLst>
      <p:ext uri="{BB962C8B-B14F-4D97-AF65-F5344CB8AC3E}">
        <p14:creationId xmlns:p14="http://schemas.microsoft.com/office/powerpoint/2010/main" val="908251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a:extLst>
              <a:ext uri="{FF2B5EF4-FFF2-40B4-BE49-F238E27FC236}">
                <a16:creationId xmlns:a16="http://schemas.microsoft.com/office/drawing/2014/main" id="{41C75738-8A20-4C5F-8583-F6AC95D2ED10}"/>
              </a:ext>
            </a:extLst>
          </p:cNvPr>
          <p:cNvPicPr>
            <a:picLocks noChangeAspect="1"/>
          </p:cNvPicPr>
          <p:nvPr/>
        </p:nvPicPr>
        <p:blipFill>
          <a:blip r:embed="rId3"/>
          <a:stretch>
            <a:fillRect/>
          </a:stretch>
        </p:blipFill>
        <p:spPr>
          <a:xfrm>
            <a:off x="1234150" y="401769"/>
            <a:ext cx="6663506" cy="4438273"/>
          </a:xfrm>
          <a:prstGeom prst="rect">
            <a:avLst/>
          </a:prstGeom>
        </p:spPr>
      </p:pic>
      <p:sp>
        <p:nvSpPr>
          <p:cNvPr id="3" name="textruta 2">
            <a:extLst>
              <a:ext uri="{FF2B5EF4-FFF2-40B4-BE49-F238E27FC236}">
                <a16:creationId xmlns:a16="http://schemas.microsoft.com/office/drawing/2014/main" id="{322E12AD-BA79-4CB3-A6CD-AD743C46205E}"/>
              </a:ext>
            </a:extLst>
          </p:cNvPr>
          <p:cNvSpPr txBox="1"/>
          <p:nvPr/>
        </p:nvSpPr>
        <p:spPr>
          <a:xfrm>
            <a:off x="179512" y="195486"/>
            <a:ext cx="2653833" cy="830997"/>
          </a:xfrm>
          <a:prstGeom prst="rect">
            <a:avLst/>
          </a:prstGeom>
          <a:noFill/>
        </p:spPr>
        <p:txBody>
          <a:bodyPr wrap="square" rtlCol="0">
            <a:spAutoFit/>
          </a:bodyPr>
          <a:lstStyle/>
          <a:p>
            <a:pPr defTabSz="685783">
              <a:defRPr/>
            </a:pPr>
            <a:r>
              <a:rPr lang="sv-SE" sz="2400" dirty="0">
                <a:solidFill>
                  <a:sysClr val="windowText" lastClr="000000"/>
                </a:solidFill>
                <a:latin typeface="Calibri" panose="020F0502020204030204" pitchFamily="34" charset="0"/>
                <a:ea typeface="+mj-ea"/>
                <a:cs typeface="Calibri" panose="020F0502020204030204" pitchFamily="34" charset="0"/>
              </a:rPr>
              <a:t>Modell för arbetet med uppföljning</a:t>
            </a:r>
          </a:p>
        </p:txBody>
      </p:sp>
    </p:spTree>
    <p:extLst>
      <p:ext uri="{BB962C8B-B14F-4D97-AF65-F5344CB8AC3E}">
        <p14:creationId xmlns:p14="http://schemas.microsoft.com/office/powerpoint/2010/main" val="96391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Bildobjekt 110">
            <a:extLst>
              <a:ext uri="{FF2B5EF4-FFF2-40B4-BE49-F238E27FC236}">
                <a16:creationId xmlns:a16="http://schemas.microsoft.com/office/drawing/2014/main" id="{BC5E732B-51AA-4A13-8B92-86D86FF8DBFD}"/>
              </a:ext>
            </a:extLst>
          </p:cNvPr>
          <p:cNvPicPr>
            <a:picLocks noChangeAspect="1"/>
          </p:cNvPicPr>
          <p:nvPr/>
        </p:nvPicPr>
        <p:blipFill>
          <a:blip r:embed="rId3"/>
          <a:stretch>
            <a:fillRect/>
          </a:stretch>
        </p:blipFill>
        <p:spPr>
          <a:xfrm rot="17919039">
            <a:off x="1281538" y="362374"/>
            <a:ext cx="6663506" cy="4438273"/>
          </a:xfrm>
          <a:prstGeom prst="rect">
            <a:avLst/>
          </a:prstGeom>
        </p:spPr>
      </p:pic>
      <p:grpSp>
        <p:nvGrpSpPr>
          <p:cNvPr id="95" name="Grupp 94">
            <a:extLst>
              <a:ext uri="{FF2B5EF4-FFF2-40B4-BE49-F238E27FC236}">
                <a16:creationId xmlns:a16="http://schemas.microsoft.com/office/drawing/2014/main" id="{C59CB04A-9963-44D1-9525-228AF4912886}"/>
              </a:ext>
            </a:extLst>
          </p:cNvPr>
          <p:cNvGrpSpPr/>
          <p:nvPr/>
        </p:nvGrpSpPr>
        <p:grpSpPr>
          <a:xfrm>
            <a:off x="5796489" y="1360879"/>
            <a:ext cx="1864886" cy="1633412"/>
            <a:chOff x="8737450" y="3429000"/>
            <a:chExt cx="2275213" cy="1992808"/>
          </a:xfrm>
        </p:grpSpPr>
        <p:pic>
          <p:nvPicPr>
            <p:cNvPr id="96" name="Bild 95" descr="Moln">
              <a:extLst>
                <a:ext uri="{FF2B5EF4-FFF2-40B4-BE49-F238E27FC236}">
                  <a16:creationId xmlns:a16="http://schemas.microsoft.com/office/drawing/2014/main" id="{E566005C-3148-47B8-956D-DB7C93DE57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7450" y="3429000"/>
              <a:ext cx="2275213" cy="1992808"/>
            </a:xfrm>
            <a:prstGeom prst="rect">
              <a:avLst/>
            </a:prstGeom>
          </p:spPr>
        </p:pic>
        <p:sp>
          <p:nvSpPr>
            <p:cNvPr id="97" name="Rektangel 96">
              <a:extLst>
                <a:ext uri="{FF2B5EF4-FFF2-40B4-BE49-F238E27FC236}">
                  <a16:creationId xmlns:a16="http://schemas.microsoft.com/office/drawing/2014/main" id="{B2C1DC72-0C02-4D4E-80E3-A3268F25B81B}"/>
                </a:ext>
              </a:extLst>
            </p:cNvPr>
            <p:cNvSpPr/>
            <p:nvPr/>
          </p:nvSpPr>
          <p:spPr>
            <a:xfrm>
              <a:off x="9033066" y="4349868"/>
              <a:ext cx="1625585" cy="375496"/>
            </a:xfrm>
            <a:prstGeom prst="rect">
              <a:avLst/>
            </a:prstGeom>
          </p:spPr>
          <p:txBody>
            <a:bodyPr wrap="none">
              <a:spAutoFit/>
            </a:bodyPr>
            <a:lstStyle/>
            <a:p>
              <a:pPr defTabSz="914378">
                <a:defRPr/>
              </a:pPr>
              <a:r>
                <a:rPr lang="sv-SE" sz="1400" kern="0">
                  <a:solidFill>
                    <a:prstClr val="black"/>
                  </a:solidFill>
                  <a:latin typeface="Calibri" panose="020F0502020204030204"/>
                </a:rPr>
                <a:t>Dokumentation</a:t>
              </a:r>
            </a:p>
          </p:txBody>
        </p:sp>
      </p:grpSp>
      <p:grpSp>
        <p:nvGrpSpPr>
          <p:cNvPr id="98" name="Grupp 97">
            <a:extLst>
              <a:ext uri="{FF2B5EF4-FFF2-40B4-BE49-F238E27FC236}">
                <a16:creationId xmlns:a16="http://schemas.microsoft.com/office/drawing/2014/main" id="{6D9F773A-ABA5-49AA-B983-4E7E1D7D7A95}"/>
              </a:ext>
            </a:extLst>
          </p:cNvPr>
          <p:cNvGrpSpPr/>
          <p:nvPr/>
        </p:nvGrpSpPr>
        <p:grpSpPr>
          <a:xfrm>
            <a:off x="4302953" y="3555262"/>
            <a:ext cx="2104797" cy="1843544"/>
            <a:chOff x="1107715" y="3502762"/>
            <a:chExt cx="2567910" cy="2249175"/>
          </a:xfrm>
        </p:grpSpPr>
        <p:pic>
          <p:nvPicPr>
            <p:cNvPr id="99" name="Bild 98" descr="Moln">
              <a:extLst>
                <a:ext uri="{FF2B5EF4-FFF2-40B4-BE49-F238E27FC236}">
                  <a16:creationId xmlns:a16="http://schemas.microsoft.com/office/drawing/2014/main" id="{3304FD17-3588-46E0-B8C9-40EA69D219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7715" y="3502762"/>
              <a:ext cx="2567910" cy="2249175"/>
            </a:xfrm>
            <a:prstGeom prst="rect">
              <a:avLst/>
            </a:prstGeom>
          </p:spPr>
        </p:pic>
        <p:sp>
          <p:nvSpPr>
            <p:cNvPr id="100" name="Rektangel 99">
              <a:extLst>
                <a:ext uri="{FF2B5EF4-FFF2-40B4-BE49-F238E27FC236}">
                  <a16:creationId xmlns:a16="http://schemas.microsoft.com/office/drawing/2014/main" id="{7A885856-69AF-4B07-9F95-82EDB3E94782}"/>
                </a:ext>
              </a:extLst>
            </p:cNvPr>
            <p:cNvSpPr/>
            <p:nvPr/>
          </p:nvSpPr>
          <p:spPr>
            <a:xfrm>
              <a:off x="1712844" y="4396033"/>
              <a:ext cx="1357653" cy="638343"/>
            </a:xfrm>
            <a:prstGeom prst="rect">
              <a:avLst/>
            </a:prstGeom>
          </p:spPr>
          <p:txBody>
            <a:bodyPr wrap="none">
              <a:spAutoFit/>
            </a:bodyPr>
            <a:lstStyle/>
            <a:p>
              <a:pPr algn="ctr" defTabSz="914378">
                <a:defRPr/>
              </a:pPr>
              <a:r>
                <a:rPr lang="sv-SE" sz="1400" kern="0">
                  <a:solidFill>
                    <a:prstClr val="black"/>
                  </a:solidFill>
                  <a:latin typeface="Calibri" panose="020F0502020204030204"/>
                </a:rPr>
                <a:t>Analys och</a:t>
              </a:r>
            </a:p>
            <a:p>
              <a:pPr algn="ctr" defTabSz="914378">
                <a:defRPr/>
              </a:pPr>
              <a:r>
                <a:rPr lang="sv-SE" sz="1400" kern="0">
                  <a:solidFill>
                    <a:prstClr val="black"/>
                  </a:solidFill>
                  <a:latin typeface="Calibri" panose="020F0502020204030204"/>
                </a:rPr>
                <a:t>återkoppling</a:t>
              </a:r>
            </a:p>
          </p:txBody>
        </p:sp>
      </p:grpSp>
      <p:grpSp>
        <p:nvGrpSpPr>
          <p:cNvPr id="101" name="Grupp 100">
            <a:extLst>
              <a:ext uri="{FF2B5EF4-FFF2-40B4-BE49-F238E27FC236}">
                <a16:creationId xmlns:a16="http://schemas.microsoft.com/office/drawing/2014/main" id="{FB673391-F2C6-44C9-9E29-95B4097183D3}"/>
              </a:ext>
            </a:extLst>
          </p:cNvPr>
          <p:cNvGrpSpPr/>
          <p:nvPr/>
        </p:nvGrpSpPr>
        <p:grpSpPr>
          <a:xfrm>
            <a:off x="1608838" y="2406196"/>
            <a:ext cx="1820387" cy="1820387"/>
            <a:chOff x="1806127" y="512685"/>
            <a:chExt cx="2220922" cy="2220922"/>
          </a:xfrm>
        </p:grpSpPr>
        <p:pic>
          <p:nvPicPr>
            <p:cNvPr id="102" name="Bild 101" descr="Moln">
              <a:extLst>
                <a:ext uri="{FF2B5EF4-FFF2-40B4-BE49-F238E27FC236}">
                  <a16:creationId xmlns:a16="http://schemas.microsoft.com/office/drawing/2014/main" id="{2AB50A25-2A81-4598-84D2-D64D6EDFDA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6127" y="512685"/>
              <a:ext cx="2220922" cy="2220922"/>
            </a:xfrm>
            <a:prstGeom prst="rect">
              <a:avLst/>
            </a:prstGeom>
          </p:spPr>
        </p:pic>
        <p:sp>
          <p:nvSpPr>
            <p:cNvPr id="103" name="Rektangel 102">
              <a:extLst>
                <a:ext uri="{FF2B5EF4-FFF2-40B4-BE49-F238E27FC236}">
                  <a16:creationId xmlns:a16="http://schemas.microsoft.com/office/drawing/2014/main" id="{E1D88DAB-5BB3-42BC-B2CD-C16A6458DBAA}"/>
                </a:ext>
              </a:extLst>
            </p:cNvPr>
            <p:cNvSpPr/>
            <p:nvPr/>
          </p:nvSpPr>
          <p:spPr>
            <a:xfrm>
              <a:off x="2240696" y="1479420"/>
              <a:ext cx="1351785" cy="638343"/>
            </a:xfrm>
            <a:prstGeom prst="rect">
              <a:avLst/>
            </a:prstGeom>
          </p:spPr>
          <p:txBody>
            <a:bodyPr wrap="none">
              <a:spAutoFit/>
            </a:bodyPr>
            <a:lstStyle/>
            <a:p>
              <a:pPr algn="ctr" defTabSz="914378">
                <a:defRPr/>
              </a:pPr>
              <a:r>
                <a:rPr lang="sv-SE" sz="1400" kern="0">
                  <a:solidFill>
                    <a:prstClr val="black"/>
                  </a:solidFill>
                  <a:latin typeface="Calibri" panose="020F0502020204030204"/>
                </a:rPr>
                <a:t>Förändrings-</a:t>
              </a:r>
            </a:p>
            <a:p>
              <a:pPr algn="ctr" defTabSz="914378">
                <a:defRPr/>
              </a:pPr>
              <a:r>
                <a:rPr lang="sv-SE" sz="1400" kern="0">
                  <a:solidFill>
                    <a:prstClr val="black"/>
                  </a:solidFill>
                  <a:latin typeface="Calibri" panose="020F0502020204030204"/>
                </a:rPr>
                <a:t>arbete</a:t>
              </a:r>
            </a:p>
          </p:txBody>
        </p:sp>
      </p:grpSp>
      <p:grpSp>
        <p:nvGrpSpPr>
          <p:cNvPr id="104" name="Grupp 103">
            <a:extLst>
              <a:ext uri="{FF2B5EF4-FFF2-40B4-BE49-F238E27FC236}">
                <a16:creationId xmlns:a16="http://schemas.microsoft.com/office/drawing/2014/main" id="{61EDDF15-E224-44D3-9D08-DA7ED6665A9B}"/>
              </a:ext>
            </a:extLst>
          </p:cNvPr>
          <p:cNvGrpSpPr/>
          <p:nvPr/>
        </p:nvGrpSpPr>
        <p:grpSpPr>
          <a:xfrm>
            <a:off x="2721606" y="486900"/>
            <a:ext cx="1050640" cy="1050640"/>
            <a:chOff x="8568771" y="-18837"/>
            <a:chExt cx="1281810" cy="1281810"/>
          </a:xfrm>
        </p:grpSpPr>
        <p:pic>
          <p:nvPicPr>
            <p:cNvPr id="105" name="Bild 104" descr="Moln">
              <a:extLst>
                <a:ext uri="{FF2B5EF4-FFF2-40B4-BE49-F238E27FC236}">
                  <a16:creationId xmlns:a16="http://schemas.microsoft.com/office/drawing/2014/main" id="{7D042752-0CB7-4C7D-9DE7-874AFA5EAA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68771" y="-18837"/>
              <a:ext cx="1281810" cy="1281810"/>
            </a:xfrm>
            <a:prstGeom prst="rect">
              <a:avLst/>
            </a:prstGeom>
          </p:spPr>
        </p:pic>
        <p:sp>
          <p:nvSpPr>
            <p:cNvPr id="106" name="Rektangel 105">
              <a:extLst>
                <a:ext uri="{FF2B5EF4-FFF2-40B4-BE49-F238E27FC236}">
                  <a16:creationId xmlns:a16="http://schemas.microsoft.com/office/drawing/2014/main" id="{E3BA0F51-B2E6-4615-B525-E622CBE3D29C}"/>
                </a:ext>
              </a:extLst>
            </p:cNvPr>
            <p:cNvSpPr/>
            <p:nvPr/>
          </p:nvSpPr>
          <p:spPr>
            <a:xfrm>
              <a:off x="8771543" y="534999"/>
              <a:ext cx="903928" cy="375496"/>
            </a:xfrm>
            <a:prstGeom prst="rect">
              <a:avLst/>
            </a:prstGeom>
          </p:spPr>
          <p:txBody>
            <a:bodyPr wrap="none">
              <a:spAutoFit/>
            </a:bodyPr>
            <a:lstStyle/>
            <a:p>
              <a:pPr defTabSz="914378">
                <a:defRPr/>
              </a:pPr>
              <a:r>
                <a:rPr lang="sv-SE" sz="1400" kern="0">
                  <a:solidFill>
                    <a:prstClr val="black"/>
                  </a:solidFill>
                  <a:latin typeface="Calibri" panose="020F0502020204030204"/>
                </a:rPr>
                <a:t>Kvalitet</a:t>
              </a:r>
            </a:p>
          </p:txBody>
        </p:sp>
      </p:grpSp>
      <p:grpSp>
        <p:nvGrpSpPr>
          <p:cNvPr id="107" name="Grupp 106">
            <a:extLst>
              <a:ext uri="{FF2B5EF4-FFF2-40B4-BE49-F238E27FC236}">
                <a16:creationId xmlns:a16="http://schemas.microsoft.com/office/drawing/2014/main" id="{DA617888-FF51-46BE-A21B-E16F8DBBF4A7}"/>
              </a:ext>
            </a:extLst>
          </p:cNvPr>
          <p:cNvGrpSpPr/>
          <p:nvPr/>
        </p:nvGrpSpPr>
        <p:grpSpPr>
          <a:xfrm>
            <a:off x="3485102" y="-211350"/>
            <a:ext cx="1598854" cy="1400400"/>
            <a:chOff x="9435837" y="684351"/>
            <a:chExt cx="1950646" cy="1708527"/>
          </a:xfrm>
        </p:grpSpPr>
        <p:pic>
          <p:nvPicPr>
            <p:cNvPr id="108" name="Bild 107" descr="Moln">
              <a:extLst>
                <a:ext uri="{FF2B5EF4-FFF2-40B4-BE49-F238E27FC236}">
                  <a16:creationId xmlns:a16="http://schemas.microsoft.com/office/drawing/2014/main" id="{09F4F301-94EA-45AC-B08A-57ABBEC396B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35837" y="684351"/>
              <a:ext cx="1950646" cy="1708527"/>
            </a:xfrm>
            <a:prstGeom prst="rect">
              <a:avLst/>
            </a:prstGeom>
          </p:spPr>
        </p:pic>
        <p:sp>
          <p:nvSpPr>
            <p:cNvPr id="109" name="Rektangel 108">
              <a:extLst>
                <a:ext uri="{FF2B5EF4-FFF2-40B4-BE49-F238E27FC236}">
                  <a16:creationId xmlns:a16="http://schemas.microsoft.com/office/drawing/2014/main" id="{F95A25C0-B0E7-45BD-B88C-8A52B8DB6AC8}"/>
                </a:ext>
              </a:extLst>
            </p:cNvPr>
            <p:cNvSpPr/>
            <p:nvPr/>
          </p:nvSpPr>
          <p:spPr>
            <a:xfrm>
              <a:off x="9768514" y="1303874"/>
              <a:ext cx="1285292" cy="638343"/>
            </a:xfrm>
            <a:prstGeom prst="rect">
              <a:avLst/>
            </a:prstGeom>
          </p:spPr>
          <p:txBody>
            <a:bodyPr wrap="none">
              <a:spAutoFit/>
            </a:bodyPr>
            <a:lstStyle/>
            <a:p>
              <a:pPr algn="ctr" defTabSz="914378">
                <a:defRPr/>
              </a:pPr>
              <a:r>
                <a:rPr lang="sv-SE" sz="1400" kern="0" dirty="0">
                  <a:solidFill>
                    <a:prstClr val="black"/>
                  </a:solidFill>
                  <a:latin typeface="Calibri" panose="020F0502020204030204"/>
                </a:rPr>
                <a:t>Viktig</a:t>
              </a:r>
            </a:p>
            <a:p>
              <a:pPr algn="ctr" defTabSz="914378">
                <a:defRPr/>
              </a:pPr>
              <a:r>
                <a:rPr lang="sv-SE" sz="1400" kern="0" dirty="0">
                  <a:solidFill>
                    <a:prstClr val="black"/>
                  </a:solidFill>
                  <a:latin typeface="Calibri" panose="020F0502020204030204"/>
                </a:rPr>
                <a:t>information</a:t>
              </a:r>
            </a:p>
          </p:txBody>
        </p:sp>
      </p:grpSp>
      <p:sp>
        <p:nvSpPr>
          <p:cNvPr id="2" name="textruta 1">
            <a:extLst>
              <a:ext uri="{FF2B5EF4-FFF2-40B4-BE49-F238E27FC236}">
                <a16:creationId xmlns:a16="http://schemas.microsoft.com/office/drawing/2014/main" id="{24FEA01D-EE1F-FB9C-31AC-82959E10D2F2}"/>
              </a:ext>
            </a:extLst>
          </p:cNvPr>
          <p:cNvSpPr txBox="1"/>
          <p:nvPr/>
        </p:nvSpPr>
        <p:spPr>
          <a:xfrm>
            <a:off x="179512" y="195486"/>
            <a:ext cx="2653833" cy="830997"/>
          </a:xfrm>
          <a:prstGeom prst="rect">
            <a:avLst/>
          </a:prstGeom>
          <a:noFill/>
        </p:spPr>
        <p:txBody>
          <a:bodyPr wrap="square" rtlCol="0">
            <a:spAutoFit/>
          </a:bodyPr>
          <a:lstStyle/>
          <a:p>
            <a:pPr defTabSz="685783">
              <a:defRPr/>
            </a:pPr>
            <a:r>
              <a:rPr lang="sv-SE" sz="2400" dirty="0">
                <a:solidFill>
                  <a:sysClr val="windowText" lastClr="000000"/>
                </a:solidFill>
                <a:latin typeface="Calibri" panose="020F0502020204030204" pitchFamily="34" charset="0"/>
                <a:ea typeface="+mj-ea"/>
                <a:cs typeface="Calibri" panose="020F0502020204030204" pitchFamily="34" charset="0"/>
              </a:rPr>
              <a:t>Modell för arbetet med uppföljning</a:t>
            </a:r>
          </a:p>
        </p:txBody>
      </p:sp>
    </p:spTree>
    <p:extLst>
      <p:ext uri="{BB962C8B-B14F-4D97-AF65-F5344CB8AC3E}">
        <p14:creationId xmlns:p14="http://schemas.microsoft.com/office/powerpoint/2010/main" val="2833783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par>
                                <p:cTn id="17" presetID="10"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7D59F273-82B1-1AF9-C7AA-4938DD65C943}"/>
              </a:ext>
            </a:extLst>
          </p:cNvPr>
          <p:cNvGrpSpPr/>
          <p:nvPr/>
        </p:nvGrpSpPr>
        <p:grpSpPr>
          <a:xfrm>
            <a:off x="2138595" y="186766"/>
            <a:ext cx="5092862" cy="4795294"/>
            <a:chOff x="2138594" y="186765"/>
            <a:chExt cx="5092862" cy="4795294"/>
          </a:xfrm>
        </p:grpSpPr>
        <p:grpSp>
          <p:nvGrpSpPr>
            <p:cNvPr id="8" name="Grupp 7">
              <a:extLst>
                <a:ext uri="{FF2B5EF4-FFF2-40B4-BE49-F238E27FC236}">
                  <a16:creationId xmlns:a16="http://schemas.microsoft.com/office/drawing/2014/main" id="{670EBFE6-1122-18ED-E833-8877380A0C12}"/>
                </a:ext>
              </a:extLst>
            </p:cNvPr>
            <p:cNvGrpSpPr/>
            <p:nvPr/>
          </p:nvGrpSpPr>
          <p:grpSpPr>
            <a:xfrm>
              <a:off x="2547000" y="546750"/>
              <a:ext cx="4050000" cy="4050000"/>
              <a:chOff x="3396000" y="729000"/>
              <a:chExt cx="5400000" cy="5400000"/>
            </a:xfrm>
          </p:grpSpPr>
          <p:sp>
            <p:nvSpPr>
              <p:cNvPr id="54" name="Båge 53">
                <a:extLst>
                  <a:ext uri="{FF2B5EF4-FFF2-40B4-BE49-F238E27FC236}">
                    <a16:creationId xmlns:a16="http://schemas.microsoft.com/office/drawing/2014/main" id="{677C3F30-1AA9-6E87-238F-01EF4A91B989}"/>
                  </a:ext>
                </a:extLst>
              </p:cNvPr>
              <p:cNvSpPr/>
              <p:nvPr/>
            </p:nvSpPr>
            <p:spPr>
              <a:xfrm>
                <a:off x="3396000" y="729000"/>
                <a:ext cx="5400000" cy="5400000"/>
              </a:xfrm>
              <a:prstGeom prst="arc">
                <a:avLst>
                  <a:gd name="adj1" fmla="val 11776529"/>
                  <a:gd name="adj2" fmla="val 10072566"/>
                </a:avLst>
              </a:prstGeom>
              <a:noFill/>
              <a:ln w="95250" cap="flat" cmpd="sng" algn="ctr">
                <a:gradFill flip="none" rotWithShape="1">
                  <a:gsLst>
                    <a:gs pos="18000">
                      <a:sysClr val="window" lastClr="FFFFFF">
                        <a:alpha val="0"/>
                      </a:sysClr>
                    </a:gs>
                    <a:gs pos="32000">
                      <a:srgbClr val="8AB833"/>
                    </a:gs>
                  </a:gsLst>
                  <a:lin ang="1800000" scaled="0"/>
                  <a:tileRect/>
                </a:gradFill>
                <a:prstDash val="solid"/>
                <a:miter lim="800000"/>
                <a:tailEnd type="triangle"/>
              </a:ln>
              <a:effectLst/>
            </p:spPr>
            <p:txBody>
              <a:bodyPr rtlCol="0" anchor="ctr"/>
              <a:lstStyle/>
              <a:p>
                <a:pPr algn="ctr" defTabSz="685783">
                  <a:defRPr/>
                </a:pPr>
                <a:endParaRPr lang="sv-SE" sz="1350" kern="0">
                  <a:solidFill>
                    <a:prstClr val="black"/>
                  </a:solidFill>
                  <a:latin typeface="Calibri" panose="020F0502020204030204"/>
                </a:endParaRPr>
              </a:p>
            </p:txBody>
          </p:sp>
          <p:sp>
            <p:nvSpPr>
              <p:cNvPr id="55" name="Båge 54">
                <a:extLst>
                  <a:ext uri="{FF2B5EF4-FFF2-40B4-BE49-F238E27FC236}">
                    <a16:creationId xmlns:a16="http://schemas.microsoft.com/office/drawing/2014/main" id="{927C31AA-0C7C-73C2-BC06-8F7C4163DAF3}"/>
                  </a:ext>
                </a:extLst>
              </p:cNvPr>
              <p:cNvSpPr/>
              <p:nvPr/>
            </p:nvSpPr>
            <p:spPr>
              <a:xfrm>
                <a:off x="3396000" y="729000"/>
                <a:ext cx="5400000" cy="5400000"/>
              </a:xfrm>
              <a:prstGeom prst="arc">
                <a:avLst>
                  <a:gd name="adj1" fmla="val 11776529"/>
                  <a:gd name="adj2" fmla="val 10072566"/>
                </a:avLst>
              </a:prstGeom>
              <a:noFill/>
              <a:ln w="95250" cap="flat" cmpd="sng" algn="ctr">
                <a:gradFill flip="none" rotWithShape="1">
                  <a:gsLst>
                    <a:gs pos="39000">
                      <a:srgbClr val="549E39">
                        <a:lumMod val="5000"/>
                        <a:lumOff val="95000"/>
                        <a:alpha val="0"/>
                      </a:srgbClr>
                    </a:gs>
                    <a:gs pos="61000">
                      <a:srgbClr val="029676">
                        <a:lumMod val="75000"/>
                      </a:srgbClr>
                    </a:gs>
                  </a:gsLst>
                  <a:lin ang="5700000" scaled="0"/>
                  <a:tileRect/>
                </a:gradFill>
                <a:prstDash val="solid"/>
                <a:miter lim="800000"/>
                <a:tailEnd type="triangle"/>
              </a:ln>
              <a:effectLst/>
            </p:spPr>
            <p:txBody>
              <a:bodyPr rtlCol="0" anchor="ctr"/>
              <a:lstStyle/>
              <a:p>
                <a:pPr algn="ctr" defTabSz="685783">
                  <a:defRPr/>
                </a:pPr>
                <a:endParaRPr lang="sv-SE" sz="1350" kern="0">
                  <a:solidFill>
                    <a:prstClr val="black"/>
                  </a:solidFill>
                  <a:latin typeface="Calibri" panose="020F0502020204030204"/>
                </a:endParaRPr>
              </a:p>
            </p:txBody>
          </p:sp>
        </p:grpSp>
        <p:grpSp>
          <p:nvGrpSpPr>
            <p:cNvPr id="9" name="Grupp 8">
              <a:extLst>
                <a:ext uri="{FF2B5EF4-FFF2-40B4-BE49-F238E27FC236}">
                  <a16:creationId xmlns:a16="http://schemas.microsoft.com/office/drawing/2014/main" id="{4C87E7AF-F20F-0F3B-2260-7C684FDD0F06}"/>
                </a:ext>
              </a:extLst>
            </p:cNvPr>
            <p:cNvGrpSpPr/>
            <p:nvPr/>
          </p:nvGrpSpPr>
          <p:grpSpPr>
            <a:xfrm>
              <a:off x="2471022" y="1210292"/>
              <a:ext cx="793118" cy="607756"/>
              <a:chOff x="3379853" y="1827344"/>
              <a:chExt cx="1057488" cy="810339"/>
            </a:xfrm>
          </p:grpSpPr>
          <p:pic>
            <p:nvPicPr>
              <p:cNvPr id="50" name="Bild 49" descr="Frågetecken">
                <a:extLst>
                  <a:ext uri="{FF2B5EF4-FFF2-40B4-BE49-F238E27FC236}">
                    <a16:creationId xmlns:a16="http://schemas.microsoft.com/office/drawing/2014/main" id="{17EC4026-BECD-3E50-AE3B-1C5E71595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9853" y="1827344"/>
                <a:ext cx="646332" cy="646332"/>
              </a:xfrm>
              <a:prstGeom prst="rect">
                <a:avLst/>
              </a:prstGeom>
            </p:spPr>
          </p:pic>
          <p:sp>
            <p:nvSpPr>
              <p:cNvPr id="52" name="textruta 51">
                <a:extLst>
                  <a:ext uri="{FF2B5EF4-FFF2-40B4-BE49-F238E27FC236}">
                    <a16:creationId xmlns:a16="http://schemas.microsoft.com/office/drawing/2014/main" id="{FFC6EBAD-B363-61B7-7A74-2CF2FFD6A045}"/>
                  </a:ext>
                </a:extLst>
              </p:cNvPr>
              <p:cNvSpPr txBox="1"/>
              <p:nvPr/>
            </p:nvSpPr>
            <p:spPr>
              <a:xfrm>
                <a:off x="3710220" y="2145242"/>
                <a:ext cx="727121" cy="492441"/>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Vad vill</a:t>
                </a:r>
              </a:p>
              <a:p>
                <a:pPr defTabSz="685783">
                  <a:defRPr/>
                </a:pPr>
                <a:r>
                  <a:rPr lang="sv-SE" sz="900" i="1" kern="0">
                    <a:solidFill>
                      <a:prstClr val="black"/>
                    </a:solidFill>
                    <a:latin typeface="Calibri" panose="020F0502020204030204"/>
                  </a:rPr>
                  <a:t>vi veta?</a:t>
                </a:r>
              </a:p>
            </p:txBody>
          </p:sp>
        </p:grpSp>
        <p:grpSp>
          <p:nvGrpSpPr>
            <p:cNvPr id="11" name="Grupp 10">
              <a:extLst>
                <a:ext uri="{FF2B5EF4-FFF2-40B4-BE49-F238E27FC236}">
                  <a16:creationId xmlns:a16="http://schemas.microsoft.com/office/drawing/2014/main" id="{810DEC36-ECF2-DCD9-0A0A-3A755B38CAAE}"/>
                </a:ext>
              </a:extLst>
            </p:cNvPr>
            <p:cNvGrpSpPr/>
            <p:nvPr/>
          </p:nvGrpSpPr>
          <p:grpSpPr>
            <a:xfrm>
              <a:off x="3370858" y="368441"/>
              <a:ext cx="1066691" cy="734353"/>
              <a:chOff x="1262111" y="357505"/>
              <a:chExt cx="1422254" cy="979136"/>
            </a:xfrm>
          </p:grpSpPr>
          <p:pic>
            <p:nvPicPr>
              <p:cNvPr id="46" name="Bild 45" descr="Förstoringsglas">
                <a:extLst>
                  <a:ext uri="{FF2B5EF4-FFF2-40B4-BE49-F238E27FC236}">
                    <a16:creationId xmlns:a16="http://schemas.microsoft.com/office/drawing/2014/main" id="{E6008BDF-22EB-F961-945F-1DC83F3C54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1375" y="357505"/>
                <a:ext cx="742990" cy="742990"/>
              </a:xfrm>
              <a:prstGeom prst="rect">
                <a:avLst/>
              </a:prstGeom>
            </p:spPr>
          </p:pic>
          <p:sp>
            <p:nvSpPr>
              <p:cNvPr id="48" name="textruta 47">
                <a:extLst>
                  <a:ext uri="{FF2B5EF4-FFF2-40B4-BE49-F238E27FC236}">
                    <a16:creationId xmlns:a16="http://schemas.microsoft.com/office/drawing/2014/main" id="{DB060045-44A1-3DD2-0E48-1B2DCCAD932A}"/>
                  </a:ext>
                </a:extLst>
              </p:cNvPr>
              <p:cNvSpPr txBox="1"/>
              <p:nvPr/>
            </p:nvSpPr>
            <p:spPr>
              <a:xfrm>
                <a:off x="1262111" y="659534"/>
                <a:ext cx="1317027" cy="677107"/>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Målgrupp</a:t>
                </a:r>
              </a:p>
              <a:p>
                <a:pPr defTabSz="685783">
                  <a:defRPr/>
                </a:pPr>
                <a:r>
                  <a:rPr lang="sv-SE" sz="900" i="1" kern="0">
                    <a:solidFill>
                      <a:prstClr val="black"/>
                    </a:solidFill>
                    <a:latin typeface="Calibri" panose="020F0502020204030204"/>
                  </a:rPr>
                  <a:t>Formulera frågor</a:t>
                </a:r>
              </a:p>
              <a:p>
                <a:pPr defTabSz="685783">
                  <a:defRPr/>
                </a:pPr>
                <a:r>
                  <a:rPr lang="sv-SE" sz="900" i="1" kern="0">
                    <a:solidFill>
                      <a:prstClr val="black"/>
                    </a:solidFill>
                    <a:latin typeface="Calibri" panose="020F0502020204030204"/>
                  </a:rPr>
                  <a:t>Metod</a:t>
                </a:r>
              </a:p>
            </p:txBody>
          </p:sp>
        </p:grpSp>
        <p:pic>
          <p:nvPicPr>
            <p:cNvPr id="16" name="Bild 15" descr="Dans">
              <a:extLst>
                <a:ext uri="{FF2B5EF4-FFF2-40B4-BE49-F238E27FC236}">
                  <a16:creationId xmlns:a16="http://schemas.microsoft.com/office/drawing/2014/main" id="{389F76DC-C2CF-99F4-F94B-09E021BF35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03865" y="3744449"/>
              <a:ext cx="685800" cy="685800"/>
            </a:xfrm>
            <a:prstGeom prst="rect">
              <a:avLst/>
            </a:prstGeom>
          </p:spPr>
        </p:pic>
        <p:grpSp>
          <p:nvGrpSpPr>
            <p:cNvPr id="17" name="Grupp 16">
              <a:extLst>
                <a:ext uri="{FF2B5EF4-FFF2-40B4-BE49-F238E27FC236}">
                  <a16:creationId xmlns:a16="http://schemas.microsoft.com/office/drawing/2014/main" id="{C5C5261E-7B09-1C00-4129-58F5A0462014}"/>
                </a:ext>
              </a:extLst>
            </p:cNvPr>
            <p:cNvGrpSpPr/>
            <p:nvPr/>
          </p:nvGrpSpPr>
          <p:grpSpPr>
            <a:xfrm>
              <a:off x="4765906" y="186765"/>
              <a:ext cx="887198" cy="816396"/>
              <a:chOff x="7715030" y="2235707"/>
              <a:chExt cx="1182931" cy="1088528"/>
            </a:xfrm>
          </p:grpSpPr>
          <p:pic>
            <p:nvPicPr>
              <p:cNvPr id="44" name="Bild 43" descr="Frågor">
                <a:extLst>
                  <a:ext uri="{FF2B5EF4-FFF2-40B4-BE49-F238E27FC236}">
                    <a16:creationId xmlns:a16="http://schemas.microsoft.com/office/drawing/2014/main" id="{0828F96B-8C91-8A9E-6502-B2E9E28175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83561" y="2235707"/>
                <a:ext cx="914400" cy="914400"/>
              </a:xfrm>
              <a:prstGeom prst="rect">
                <a:avLst/>
              </a:prstGeom>
            </p:spPr>
          </p:pic>
          <p:sp>
            <p:nvSpPr>
              <p:cNvPr id="45" name="textruta 44">
                <a:extLst>
                  <a:ext uri="{FF2B5EF4-FFF2-40B4-BE49-F238E27FC236}">
                    <a16:creationId xmlns:a16="http://schemas.microsoft.com/office/drawing/2014/main" id="{D550D801-56C9-4C3C-BA23-CFC5430FDE7F}"/>
                  </a:ext>
                </a:extLst>
              </p:cNvPr>
              <p:cNvSpPr txBox="1"/>
              <p:nvPr/>
            </p:nvSpPr>
            <p:spPr>
              <a:xfrm>
                <a:off x="7715030" y="3016459"/>
                <a:ext cx="1105431" cy="307776"/>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Samla in data</a:t>
                </a:r>
              </a:p>
            </p:txBody>
          </p:sp>
        </p:grpSp>
        <p:grpSp>
          <p:nvGrpSpPr>
            <p:cNvPr id="18" name="Grupp 17">
              <a:extLst>
                <a:ext uri="{FF2B5EF4-FFF2-40B4-BE49-F238E27FC236}">
                  <a16:creationId xmlns:a16="http://schemas.microsoft.com/office/drawing/2014/main" id="{8676FBC0-4C2F-F841-C5AC-7AB680A1A129}"/>
                </a:ext>
              </a:extLst>
            </p:cNvPr>
            <p:cNvGrpSpPr/>
            <p:nvPr/>
          </p:nvGrpSpPr>
          <p:grpSpPr>
            <a:xfrm>
              <a:off x="6027449" y="1264049"/>
              <a:ext cx="1204007" cy="700177"/>
              <a:chOff x="7178024" y="4908445"/>
              <a:chExt cx="1605342" cy="933569"/>
            </a:xfrm>
          </p:grpSpPr>
          <p:pic>
            <p:nvPicPr>
              <p:cNvPr id="42" name="Bild 41" descr="Forskning">
                <a:extLst>
                  <a:ext uri="{FF2B5EF4-FFF2-40B4-BE49-F238E27FC236}">
                    <a16:creationId xmlns:a16="http://schemas.microsoft.com/office/drawing/2014/main" id="{783E3D54-2B6C-5D48-74AF-C30B3BFDB5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78024" y="4927614"/>
                <a:ext cx="914400" cy="914400"/>
              </a:xfrm>
              <a:prstGeom prst="rect">
                <a:avLst/>
              </a:prstGeom>
            </p:spPr>
          </p:pic>
          <p:sp>
            <p:nvSpPr>
              <p:cNvPr id="43" name="textruta 42">
                <a:extLst>
                  <a:ext uri="{FF2B5EF4-FFF2-40B4-BE49-F238E27FC236}">
                    <a16:creationId xmlns:a16="http://schemas.microsoft.com/office/drawing/2014/main" id="{6D83A369-D2FF-BA22-5626-0DD0D584D1A6}"/>
                  </a:ext>
                </a:extLst>
              </p:cNvPr>
              <p:cNvSpPr txBox="1"/>
              <p:nvPr/>
            </p:nvSpPr>
            <p:spPr>
              <a:xfrm>
                <a:off x="7722818" y="4908445"/>
                <a:ext cx="1060548" cy="492442"/>
              </a:xfrm>
              <a:prstGeom prst="rect">
                <a:avLst/>
              </a:prstGeom>
              <a:noFill/>
            </p:spPr>
            <p:txBody>
              <a:bodyPr wrap="none" rtlCol="0">
                <a:spAutoFit/>
              </a:bodyPr>
              <a:lstStyle/>
              <a:p>
                <a:pPr algn="r" defTabSz="685783">
                  <a:defRPr/>
                </a:pPr>
                <a:r>
                  <a:rPr lang="sv-SE" sz="900" i="1" kern="0">
                    <a:solidFill>
                      <a:prstClr val="black"/>
                    </a:solidFill>
                    <a:latin typeface="Calibri" panose="020F0502020204030204"/>
                  </a:rPr>
                  <a:t>Sammanställ</a:t>
                </a:r>
              </a:p>
              <a:p>
                <a:pPr algn="r" defTabSz="685783">
                  <a:defRPr/>
                </a:pPr>
                <a:r>
                  <a:rPr lang="sv-SE" sz="900" i="1" kern="0">
                    <a:solidFill>
                      <a:prstClr val="black"/>
                    </a:solidFill>
                    <a:latin typeface="Calibri" panose="020F0502020204030204"/>
                  </a:rPr>
                  <a:t>information</a:t>
                </a:r>
              </a:p>
            </p:txBody>
          </p:sp>
        </p:grpSp>
        <p:grpSp>
          <p:nvGrpSpPr>
            <p:cNvPr id="19" name="Grupp 18">
              <a:extLst>
                <a:ext uri="{FF2B5EF4-FFF2-40B4-BE49-F238E27FC236}">
                  <a16:creationId xmlns:a16="http://schemas.microsoft.com/office/drawing/2014/main" id="{E800DFDF-9B1E-4AA0-43A2-5757770C804E}"/>
                </a:ext>
              </a:extLst>
            </p:cNvPr>
            <p:cNvGrpSpPr/>
            <p:nvPr/>
          </p:nvGrpSpPr>
          <p:grpSpPr>
            <a:xfrm>
              <a:off x="6128399" y="2571750"/>
              <a:ext cx="1082787" cy="685800"/>
              <a:chOff x="6482099" y="5420387"/>
              <a:chExt cx="1443715" cy="914400"/>
            </a:xfrm>
          </p:grpSpPr>
          <p:grpSp>
            <p:nvGrpSpPr>
              <p:cNvPr id="35" name="Grupp 34">
                <a:extLst>
                  <a:ext uri="{FF2B5EF4-FFF2-40B4-BE49-F238E27FC236}">
                    <a16:creationId xmlns:a16="http://schemas.microsoft.com/office/drawing/2014/main" id="{EBB5AD3A-A08C-2AEF-658D-CF08051A07FB}"/>
                  </a:ext>
                </a:extLst>
              </p:cNvPr>
              <p:cNvGrpSpPr/>
              <p:nvPr/>
            </p:nvGrpSpPr>
            <p:grpSpPr>
              <a:xfrm>
                <a:off x="6482099" y="5420387"/>
                <a:ext cx="914400" cy="914400"/>
                <a:chOff x="6407527" y="5410855"/>
                <a:chExt cx="914400" cy="914400"/>
              </a:xfrm>
            </p:grpSpPr>
            <p:pic>
              <p:nvPicPr>
                <p:cNvPr id="38" name="Bild 37" descr="Utropstecken">
                  <a:extLst>
                    <a:ext uri="{FF2B5EF4-FFF2-40B4-BE49-F238E27FC236}">
                      <a16:creationId xmlns:a16="http://schemas.microsoft.com/office/drawing/2014/main" id="{00BF0A33-1390-F045-A2D8-760292D8A6E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15713" y="5589760"/>
                  <a:ext cx="298029" cy="298029"/>
                </a:xfrm>
                <a:prstGeom prst="rect">
                  <a:avLst/>
                </a:prstGeom>
              </p:spPr>
            </p:pic>
            <p:pic>
              <p:nvPicPr>
                <p:cNvPr id="39" name="Bild 38" descr="Glödlampa">
                  <a:extLst>
                    <a:ext uri="{FF2B5EF4-FFF2-40B4-BE49-F238E27FC236}">
                      <a16:creationId xmlns:a16="http://schemas.microsoft.com/office/drawing/2014/main" id="{503869E5-8793-A03C-710D-AC5EA1B7982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07527" y="5410855"/>
                  <a:ext cx="914400" cy="914400"/>
                </a:xfrm>
                <a:prstGeom prst="rect">
                  <a:avLst/>
                </a:prstGeom>
              </p:spPr>
            </p:pic>
          </p:grpSp>
          <p:sp>
            <p:nvSpPr>
              <p:cNvPr id="36" name="textruta 35">
                <a:extLst>
                  <a:ext uri="{FF2B5EF4-FFF2-40B4-BE49-F238E27FC236}">
                    <a16:creationId xmlns:a16="http://schemas.microsoft.com/office/drawing/2014/main" id="{EB763284-6A8C-67D1-CCB9-06106DE2CE64}"/>
                  </a:ext>
                </a:extLst>
              </p:cNvPr>
              <p:cNvSpPr txBox="1"/>
              <p:nvPr/>
            </p:nvSpPr>
            <p:spPr>
              <a:xfrm>
                <a:off x="7061903" y="5931786"/>
                <a:ext cx="863911" cy="307776"/>
              </a:xfrm>
              <a:prstGeom prst="rect">
                <a:avLst/>
              </a:prstGeom>
              <a:noFill/>
            </p:spPr>
            <p:txBody>
              <a:bodyPr wrap="none" rtlCol="0">
                <a:spAutoFit/>
              </a:bodyPr>
              <a:lstStyle/>
              <a:p>
                <a:pPr algn="r" defTabSz="685783">
                  <a:defRPr/>
                </a:pPr>
                <a:r>
                  <a:rPr lang="sv-SE" sz="900" i="1" kern="0">
                    <a:solidFill>
                      <a:prstClr val="black"/>
                    </a:solidFill>
                    <a:latin typeface="Calibri" panose="020F0502020204030204"/>
                  </a:rPr>
                  <a:t>Analysera</a:t>
                </a:r>
              </a:p>
            </p:txBody>
          </p:sp>
        </p:grpSp>
        <p:grpSp>
          <p:nvGrpSpPr>
            <p:cNvPr id="22" name="Grupp 21">
              <a:extLst>
                <a:ext uri="{FF2B5EF4-FFF2-40B4-BE49-F238E27FC236}">
                  <a16:creationId xmlns:a16="http://schemas.microsoft.com/office/drawing/2014/main" id="{63AF48F5-17A7-1AB3-2E5B-724299BAEE3C}"/>
                </a:ext>
              </a:extLst>
            </p:cNvPr>
            <p:cNvGrpSpPr/>
            <p:nvPr/>
          </p:nvGrpSpPr>
          <p:grpSpPr>
            <a:xfrm>
              <a:off x="5527069" y="3770910"/>
              <a:ext cx="1266104" cy="685800"/>
              <a:chOff x="4385543" y="5473142"/>
              <a:chExt cx="1688138" cy="914400"/>
            </a:xfrm>
          </p:grpSpPr>
          <p:pic>
            <p:nvPicPr>
              <p:cNvPr id="32" name="Bild 31" descr="Klassrum">
                <a:extLst>
                  <a:ext uri="{FF2B5EF4-FFF2-40B4-BE49-F238E27FC236}">
                    <a16:creationId xmlns:a16="http://schemas.microsoft.com/office/drawing/2014/main" id="{8069CE20-2281-E0DF-EECB-9111B73AF85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385543" y="5473142"/>
                <a:ext cx="914400" cy="914400"/>
              </a:xfrm>
              <a:prstGeom prst="rect">
                <a:avLst/>
              </a:prstGeom>
            </p:spPr>
          </p:pic>
          <p:sp>
            <p:nvSpPr>
              <p:cNvPr id="34" name="textruta 33">
                <a:extLst>
                  <a:ext uri="{FF2B5EF4-FFF2-40B4-BE49-F238E27FC236}">
                    <a16:creationId xmlns:a16="http://schemas.microsoft.com/office/drawing/2014/main" id="{BB360DEE-3020-6EE5-2374-ECA3270B86BF}"/>
                  </a:ext>
                </a:extLst>
              </p:cNvPr>
              <p:cNvSpPr txBox="1"/>
              <p:nvPr/>
            </p:nvSpPr>
            <p:spPr>
              <a:xfrm>
                <a:off x="5137100" y="5538257"/>
                <a:ext cx="936581" cy="492443"/>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Återkoppla</a:t>
                </a:r>
              </a:p>
              <a:p>
                <a:pPr defTabSz="685783">
                  <a:defRPr/>
                </a:pPr>
                <a:r>
                  <a:rPr lang="sv-SE" sz="900" i="1" kern="0">
                    <a:solidFill>
                      <a:prstClr val="black"/>
                    </a:solidFill>
                    <a:latin typeface="Calibri" panose="020F0502020204030204"/>
                  </a:rPr>
                  <a:t>resultatet</a:t>
                </a:r>
              </a:p>
            </p:txBody>
          </p:sp>
        </p:grpSp>
        <p:grpSp>
          <p:nvGrpSpPr>
            <p:cNvPr id="23" name="Grupp 22">
              <a:extLst>
                <a:ext uri="{FF2B5EF4-FFF2-40B4-BE49-F238E27FC236}">
                  <a16:creationId xmlns:a16="http://schemas.microsoft.com/office/drawing/2014/main" id="{E94279CF-8CCF-4309-38EC-82E67D8F2E97}"/>
                </a:ext>
              </a:extLst>
            </p:cNvPr>
            <p:cNvGrpSpPr/>
            <p:nvPr/>
          </p:nvGrpSpPr>
          <p:grpSpPr>
            <a:xfrm>
              <a:off x="3775262" y="4262851"/>
              <a:ext cx="1335401" cy="719208"/>
              <a:chOff x="2065995" y="5561343"/>
              <a:chExt cx="1780534" cy="958946"/>
            </a:xfrm>
          </p:grpSpPr>
          <p:grpSp>
            <p:nvGrpSpPr>
              <p:cNvPr id="27" name="Grupp 26">
                <a:extLst>
                  <a:ext uri="{FF2B5EF4-FFF2-40B4-BE49-F238E27FC236}">
                    <a16:creationId xmlns:a16="http://schemas.microsoft.com/office/drawing/2014/main" id="{C3EF247A-411F-D300-A57B-89FE7FF2F82D}"/>
                  </a:ext>
                </a:extLst>
              </p:cNvPr>
              <p:cNvGrpSpPr/>
              <p:nvPr/>
            </p:nvGrpSpPr>
            <p:grpSpPr>
              <a:xfrm rot="1796443">
                <a:off x="2963153" y="5561343"/>
                <a:ext cx="883376" cy="726995"/>
                <a:chOff x="4724345" y="2095951"/>
                <a:chExt cx="1563047" cy="1286345"/>
              </a:xfrm>
            </p:grpSpPr>
            <p:pic>
              <p:nvPicPr>
                <p:cNvPr id="29" name="Bild 28" descr="Skiftnyckel">
                  <a:extLst>
                    <a:ext uri="{FF2B5EF4-FFF2-40B4-BE49-F238E27FC236}">
                      <a16:creationId xmlns:a16="http://schemas.microsoft.com/office/drawing/2014/main" id="{98CF277F-B8E1-8B29-D00E-A7382299D9B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8900000">
                  <a:off x="5027023" y="2467896"/>
                  <a:ext cx="914400" cy="914400"/>
                </a:xfrm>
                <a:prstGeom prst="rect">
                  <a:avLst/>
                </a:prstGeom>
              </p:spPr>
            </p:pic>
            <p:pic>
              <p:nvPicPr>
                <p:cNvPr id="30" name="Bild 29" descr="Hammare">
                  <a:extLst>
                    <a:ext uri="{FF2B5EF4-FFF2-40B4-BE49-F238E27FC236}">
                      <a16:creationId xmlns:a16="http://schemas.microsoft.com/office/drawing/2014/main" id="{9F302C68-FFEF-0A6F-77A9-2B7D9F3128F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8900000">
                  <a:off x="4724345" y="2095951"/>
                  <a:ext cx="914400" cy="914400"/>
                </a:xfrm>
                <a:prstGeom prst="rect">
                  <a:avLst/>
                </a:prstGeom>
              </p:spPr>
            </p:pic>
            <p:pic>
              <p:nvPicPr>
                <p:cNvPr id="31" name="Bild 30" descr="Skruvmejsel">
                  <a:extLst>
                    <a:ext uri="{FF2B5EF4-FFF2-40B4-BE49-F238E27FC236}">
                      <a16:creationId xmlns:a16="http://schemas.microsoft.com/office/drawing/2014/main" id="{A3A55565-9200-A126-F291-882C14BE9C2D}"/>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8900000">
                  <a:off x="5372992" y="2199554"/>
                  <a:ext cx="914400" cy="914400"/>
                </a:xfrm>
                <a:prstGeom prst="rect">
                  <a:avLst/>
                </a:prstGeom>
              </p:spPr>
            </p:pic>
          </p:grpSp>
          <p:sp>
            <p:nvSpPr>
              <p:cNvPr id="28" name="textruta 27">
                <a:extLst>
                  <a:ext uri="{FF2B5EF4-FFF2-40B4-BE49-F238E27FC236}">
                    <a16:creationId xmlns:a16="http://schemas.microsoft.com/office/drawing/2014/main" id="{5528D8DC-823B-C783-6E1F-A3A05E1A85EF}"/>
                  </a:ext>
                </a:extLst>
              </p:cNvPr>
              <p:cNvSpPr txBox="1"/>
              <p:nvPr/>
            </p:nvSpPr>
            <p:spPr>
              <a:xfrm>
                <a:off x="2065995" y="6027846"/>
                <a:ext cx="1126804" cy="492443"/>
              </a:xfrm>
              <a:prstGeom prst="rect">
                <a:avLst/>
              </a:prstGeom>
              <a:noFill/>
            </p:spPr>
            <p:txBody>
              <a:bodyPr wrap="none" rtlCol="0">
                <a:spAutoFit/>
              </a:bodyPr>
              <a:lstStyle/>
              <a:p>
                <a:pPr algn="r" defTabSz="685783">
                  <a:defRPr/>
                </a:pPr>
                <a:r>
                  <a:rPr lang="sv-SE" sz="900" i="1" kern="0">
                    <a:solidFill>
                      <a:prstClr val="black"/>
                    </a:solidFill>
                    <a:latin typeface="Calibri" panose="020F0502020204030204"/>
                  </a:rPr>
                  <a:t>Skruva i</a:t>
                </a:r>
              </a:p>
              <a:p>
                <a:pPr algn="r" defTabSz="685783">
                  <a:defRPr/>
                </a:pPr>
                <a:r>
                  <a:rPr lang="sv-SE" sz="900" i="1" kern="0">
                    <a:solidFill>
                      <a:prstClr val="black"/>
                    </a:solidFill>
                    <a:latin typeface="Calibri" panose="020F0502020204030204"/>
                  </a:rPr>
                  <a:t>verksamheten</a:t>
                </a:r>
              </a:p>
            </p:txBody>
          </p:sp>
        </p:grpSp>
        <p:grpSp>
          <p:nvGrpSpPr>
            <p:cNvPr id="24" name="Grupp 23">
              <a:extLst>
                <a:ext uri="{FF2B5EF4-FFF2-40B4-BE49-F238E27FC236}">
                  <a16:creationId xmlns:a16="http://schemas.microsoft.com/office/drawing/2014/main" id="{B1325204-3E68-98D0-F98B-363956B1CBAB}"/>
                </a:ext>
              </a:extLst>
            </p:cNvPr>
            <p:cNvGrpSpPr/>
            <p:nvPr/>
          </p:nvGrpSpPr>
          <p:grpSpPr>
            <a:xfrm>
              <a:off x="2138594" y="2417960"/>
              <a:ext cx="1125545" cy="685800"/>
              <a:chOff x="2938800" y="2838477"/>
              <a:chExt cx="1500726" cy="914400"/>
            </a:xfrm>
          </p:grpSpPr>
          <p:pic>
            <p:nvPicPr>
              <p:cNvPr id="25" name="Bild 24" descr="Huvud med kugghjul">
                <a:extLst>
                  <a:ext uri="{FF2B5EF4-FFF2-40B4-BE49-F238E27FC236}">
                    <a16:creationId xmlns:a16="http://schemas.microsoft.com/office/drawing/2014/main" id="{6A9BD16F-6689-BCD8-27AD-3F9D3B4DE42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938800" y="2838477"/>
                <a:ext cx="914400" cy="914400"/>
              </a:xfrm>
              <a:prstGeom prst="rect">
                <a:avLst/>
              </a:prstGeom>
            </p:spPr>
          </p:pic>
          <p:sp>
            <p:nvSpPr>
              <p:cNvPr id="26" name="textruta 25">
                <a:extLst>
                  <a:ext uri="{FF2B5EF4-FFF2-40B4-BE49-F238E27FC236}">
                    <a16:creationId xmlns:a16="http://schemas.microsoft.com/office/drawing/2014/main" id="{0E4DB69E-C535-E129-AB90-A6DC227A4F8F}"/>
                  </a:ext>
                </a:extLst>
              </p:cNvPr>
              <p:cNvSpPr txBox="1"/>
              <p:nvPr/>
            </p:nvSpPr>
            <p:spPr>
              <a:xfrm>
                <a:off x="3680344" y="3093548"/>
                <a:ext cx="759182" cy="492443"/>
              </a:xfrm>
              <a:prstGeom prst="rect">
                <a:avLst/>
              </a:prstGeom>
              <a:noFill/>
            </p:spPr>
            <p:txBody>
              <a:bodyPr wrap="none" rtlCol="0">
                <a:spAutoFit/>
              </a:bodyPr>
              <a:lstStyle/>
              <a:p>
                <a:pPr defTabSz="685783">
                  <a:defRPr/>
                </a:pPr>
                <a:r>
                  <a:rPr lang="sv-SE" sz="900" i="1" kern="0">
                    <a:solidFill>
                      <a:prstClr val="black"/>
                    </a:solidFill>
                    <a:latin typeface="Calibri" panose="020F0502020204030204"/>
                  </a:rPr>
                  <a:t>Fundera</a:t>
                </a:r>
              </a:p>
              <a:p>
                <a:pPr defTabSz="685783">
                  <a:defRPr/>
                </a:pPr>
                <a:r>
                  <a:rPr lang="sv-SE" sz="900" i="1" kern="0">
                    <a:solidFill>
                      <a:prstClr val="black"/>
                    </a:solidFill>
                    <a:latin typeface="Calibri" panose="020F0502020204030204"/>
                  </a:rPr>
                  <a:t>vidare..</a:t>
                </a:r>
              </a:p>
            </p:txBody>
          </p:sp>
        </p:grpSp>
      </p:grpSp>
      <p:sp>
        <p:nvSpPr>
          <p:cNvPr id="2" name="textruta 1">
            <a:extLst>
              <a:ext uri="{FF2B5EF4-FFF2-40B4-BE49-F238E27FC236}">
                <a16:creationId xmlns:a16="http://schemas.microsoft.com/office/drawing/2014/main" id="{ACF8A780-2E06-F05B-CBF9-B757669BF77D}"/>
              </a:ext>
            </a:extLst>
          </p:cNvPr>
          <p:cNvSpPr txBox="1"/>
          <p:nvPr/>
        </p:nvSpPr>
        <p:spPr>
          <a:xfrm>
            <a:off x="179512" y="195486"/>
            <a:ext cx="2653833" cy="830997"/>
          </a:xfrm>
          <a:prstGeom prst="rect">
            <a:avLst/>
          </a:prstGeom>
          <a:noFill/>
        </p:spPr>
        <p:txBody>
          <a:bodyPr wrap="square" rtlCol="0">
            <a:spAutoFit/>
          </a:bodyPr>
          <a:lstStyle/>
          <a:p>
            <a:pPr defTabSz="685783">
              <a:defRPr/>
            </a:pPr>
            <a:r>
              <a:rPr lang="sv-SE" sz="2400" dirty="0">
                <a:solidFill>
                  <a:sysClr val="windowText" lastClr="000000"/>
                </a:solidFill>
                <a:latin typeface="Calibri" panose="020F0502020204030204" pitchFamily="34" charset="0"/>
                <a:ea typeface="+mj-ea"/>
                <a:cs typeface="Calibri" panose="020F0502020204030204" pitchFamily="34" charset="0"/>
              </a:rPr>
              <a:t>Modell för arbetet med uppföljning</a:t>
            </a:r>
          </a:p>
        </p:txBody>
      </p:sp>
    </p:spTree>
    <p:extLst>
      <p:ext uri="{BB962C8B-B14F-4D97-AF65-F5344CB8AC3E}">
        <p14:creationId xmlns:p14="http://schemas.microsoft.com/office/powerpoint/2010/main" val="1127454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vert="horz" lIns="68580" tIns="34290" rIns="68580" bIns="34290" rtlCol="0" anchor="b">
            <a:normAutofit fontScale="90000"/>
          </a:bodyPr>
          <a:lstStyle/>
          <a:p>
            <a:pPr algn="l"/>
            <a:r>
              <a:rPr lang="sv-SE" sz="4000" b="0" dirty="0"/>
              <a:t>Jämställdhet och jämlikhet</a:t>
            </a:r>
          </a:p>
        </p:txBody>
      </p:sp>
      <p:sp>
        <p:nvSpPr>
          <p:cNvPr id="9" name="Rektangel med rundade hörn 8"/>
          <p:cNvSpPr/>
          <p:nvPr/>
        </p:nvSpPr>
        <p:spPr>
          <a:xfrm>
            <a:off x="742185" y="1347614"/>
            <a:ext cx="3413567" cy="138741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rmAutofit lnSpcReduction="10000"/>
          </a:bodyPr>
          <a:lstStyle/>
          <a:p>
            <a:pPr algn="ctr">
              <a:spcAft>
                <a:spcPts val="450"/>
              </a:spcAft>
              <a:buClr>
                <a:schemeClr val="accent1"/>
              </a:buClr>
            </a:pPr>
            <a:r>
              <a:rPr lang="sv-SE" sz="1500" b="1" dirty="0">
                <a:solidFill>
                  <a:schemeClr val="bg1"/>
                </a:solidFill>
              </a:rPr>
              <a:t>Jämlikhet</a:t>
            </a:r>
          </a:p>
          <a:p>
            <a:pPr algn="ctr">
              <a:spcAft>
                <a:spcPts val="450"/>
              </a:spcAft>
              <a:buClr>
                <a:schemeClr val="accent1"/>
              </a:buClr>
            </a:pPr>
            <a:r>
              <a:rPr lang="sv-SE" sz="1500" dirty="0">
                <a:solidFill>
                  <a:schemeClr val="bg1"/>
                </a:solidFill>
              </a:rPr>
              <a:t>Allas lika värde och avser  rättigheter, skyldigheter och möjligheter oavsett kön, socioekonomi, etnicitet, sexuell läggning osv</a:t>
            </a:r>
          </a:p>
        </p:txBody>
      </p:sp>
      <p:sp>
        <p:nvSpPr>
          <p:cNvPr id="4" name="Rektangel med rundade hörn 3"/>
          <p:cNvSpPr/>
          <p:nvPr/>
        </p:nvSpPr>
        <p:spPr>
          <a:xfrm>
            <a:off x="4860032" y="1203598"/>
            <a:ext cx="3854042" cy="223794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p>
            <a:pPr algn="ctr">
              <a:spcAft>
                <a:spcPts val="450"/>
              </a:spcAft>
              <a:buClr>
                <a:schemeClr val="accent1"/>
              </a:buClr>
            </a:pPr>
            <a:r>
              <a:rPr lang="sv-SE" sz="1500" b="1" dirty="0">
                <a:solidFill>
                  <a:schemeClr val="bg1"/>
                </a:solidFill>
              </a:rPr>
              <a:t>Jämställdhet</a:t>
            </a:r>
          </a:p>
          <a:p>
            <a:pPr algn="ctr">
              <a:spcAft>
                <a:spcPts val="450"/>
              </a:spcAft>
              <a:buClr>
                <a:schemeClr val="accent1"/>
              </a:buClr>
            </a:pPr>
            <a:r>
              <a:rPr lang="sv-SE" sz="1500" dirty="0">
                <a:solidFill>
                  <a:schemeClr val="bg1"/>
                </a:solidFill>
              </a:rPr>
              <a:t>Kvinnor och män, flickor och pojkar, såväl som människor med annan </a:t>
            </a:r>
          </a:p>
          <a:p>
            <a:pPr algn="ctr">
              <a:spcAft>
                <a:spcPts val="450"/>
              </a:spcAft>
              <a:buClr>
                <a:schemeClr val="accent1"/>
              </a:buClr>
            </a:pPr>
            <a:r>
              <a:rPr lang="sv-SE" sz="1500" dirty="0">
                <a:solidFill>
                  <a:schemeClr val="bg1"/>
                </a:solidFill>
              </a:rPr>
              <a:t>könsidentitet, ska ha samma makt att forma samhället och sina egna liv utan att föreställningar om kön begränsar dem.</a:t>
            </a:r>
          </a:p>
        </p:txBody>
      </p:sp>
      <p:sp>
        <p:nvSpPr>
          <p:cNvPr id="5" name="Rektangel med rundade hörn 8">
            <a:extLst>
              <a:ext uri="{FF2B5EF4-FFF2-40B4-BE49-F238E27FC236}">
                <a16:creationId xmlns:a16="http://schemas.microsoft.com/office/drawing/2014/main" id="{3D268CC8-87F6-76CE-DFC0-E599D1776FCA}"/>
              </a:ext>
            </a:extLst>
          </p:cNvPr>
          <p:cNvSpPr/>
          <p:nvPr/>
        </p:nvSpPr>
        <p:spPr>
          <a:xfrm>
            <a:off x="1158433" y="3219822"/>
            <a:ext cx="3413567" cy="75900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rmAutofit/>
          </a:bodyPr>
          <a:lstStyle/>
          <a:p>
            <a:pPr algn="ctr">
              <a:spcAft>
                <a:spcPts val="450"/>
              </a:spcAft>
              <a:buClr>
                <a:schemeClr val="accent1"/>
              </a:buClr>
            </a:pPr>
            <a:r>
              <a:rPr lang="sv-SE" sz="1500" b="1" dirty="0">
                <a:solidFill>
                  <a:schemeClr val="bg1"/>
                </a:solidFill>
              </a:rPr>
              <a:t>”Alltid kön aldrig bara kön”</a:t>
            </a:r>
            <a:endParaRPr lang="sv-SE" sz="1500" dirty="0">
              <a:solidFill>
                <a:schemeClr val="bg1"/>
              </a:solidFill>
            </a:endParaRPr>
          </a:p>
        </p:txBody>
      </p:sp>
    </p:spTree>
    <p:extLst>
      <p:ext uri="{BB962C8B-B14F-4D97-AF65-F5344CB8AC3E}">
        <p14:creationId xmlns:p14="http://schemas.microsoft.com/office/powerpoint/2010/main" val="4582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7D087-1998-ED26-A0AF-842C62FE466E}"/>
              </a:ext>
            </a:extLst>
          </p:cNvPr>
          <p:cNvSpPr>
            <a:spLocks noGrp="1"/>
          </p:cNvSpPr>
          <p:nvPr>
            <p:ph type="title"/>
          </p:nvPr>
        </p:nvSpPr>
        <p:spPr/>
        <p:txBody>
          <a:bodyPr anchor="b">
            <a:noAutofit/>
          </a:bodyPr>
          <a:lstStyle/>
          <a:p>
            <a:pPr algn="l"/>
            <a:r>
              <a:rPr lang="sv-SE" sz="2800" dirty="0"/>
              <a:t>Jämställdhet i socialtjänsten – så står det i lagen</a:t>
            </a:r>
            <a:r>
              <a:rPr lang="sv-SE" sz="2800" dirty="0">
                <a:solidFill>
                  <a:srgbClr val="FF0000"/>
                </a:solidFill>
              </a:rPr>
              <a:t> </a:t>
            </a:r>
          </a:p>
        </p:txBody>
      </p:sp>
      <p:sp>
        <p:nvSpPr>
          <p:cNvPr id="3" name="Platshållare för innehåll 2">
            <a:extLst>
              <a:ext uri="{FF2B5EF4-FFF2-40B4-BE49-F238E27FC236}">
                <a16:creationId xmlns:a16="http://schemas.microsoft.com/office/drawing/2014/main" id="{6740B5DF-4D8A-74E5-FF45-F7C5052B8C2F}"/>
              </a:ext>
            </a:extLst>
          </p:cNvPr>
          <p:cNvSpPr>
            <a:spLocks noGrp="1"/>
          </p:cNvSpPr>
          <p:nvPr>
            <p:ph type="body" sz="quarter" idx="10"/>
          </p:nvPr>
        </p:nvSpPr>
        <p:spPr/>
        <p:txBody>
          <a:bodyPr anchor="ctr">
            <a:normAutofit/>
          </a:bodyPr>
          <a:lstStyle/>
          <a:p>
            <a:pPr marL="0" indent="0">
              <a:buNone/>
            </a:pPr>
            <a:r>
              <a:rPr lang="sv-SE" sz="2400" b="1" dirty="0" err="1"/>
              <a:t>SoL</a:t>
            </a:r>
            <a:r>
              <a:rPr lang="sv-SE" sz="2400" b="1" dirty="0"/>
              <a:t> 1 kap. Socialtjänstens mål</a:t>
            </a:r>
          </a:p>
          <a:p>
            <a:pPr marL="0" indent="0">
              <a:buNone/>
            </a:pPr>
            <a:r>
              <a:rPr lang="sv-SE" dirty="0"/>
              <a:t>1 §   Samhällets socialtjänst skall på demokratins och solidaritetens grund främja människornas</a:t>
            </a:r>
          </a:p>
          <a:p>
            <a:pPr marL="0" indent="0">
              <a:buNone/>
            </a:pPr>
            <a:r>
              <a:rPr lang="sv-SE" dirty="0"/>
              <a:t>   - ekonomiska och sociala trygghet,</a:t>
            </a:r>
          </a:p>
          <a:p>
            <a:pPr marL="0" indent="0">
              <a:buNone/>
            </a:pPr>
            <a:r>
              <a:rPr lang="sv-SE" dirty="0"/>
              <a:t>   - </a:t>
            </a:r>
            <a:r>
              <a:rPr lang="sv-SE" b="1" dirty="0"/>
              <a:t>jämlikhet i levnadsvillkor</a:t>
            </a:r>
            <a:r>
              <a:rPr lang="sv-SE" dirty="0"/>
              <a:t>,</a:t>
            </a:r>
          </a:p>
          <a:p>
            <a:pPr marL="0" indent="0">
              <a:buNone/>
            </a:pPr>
            <a:r>
              <a:rPr lang="sv-SE" dirty="0"/>
              <a:t>   - aktiva deltagande i samhällslivet.</a:t>
            </a:r>
          </a:p>
        </p:txBody>
      </p:sp>
    </p:spTree>
    <p:extLst>
      <p:ext uri="{BB962C8B-B14F-4D97-AF65-F5344CB8AC3E}">
        <p14:creationId xmlns:p14="http://schemas.microsoft.com/office/powerpoint/2010/main" val="281421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D08C6F4-8774-DFA8-B64F-6D324829D433}"/>
              </a:ext>
            </a:extLst>
          </p:cNvPr>
          <p:cNvSpPr>
            <a:spLocks noGrp="1"/>
          </p:cNvSpPr>
          <p:nvPr>
            <p:ph type="title"/>
          </p:nvPr>
        </p:nvSpPr>
        <p:spPr/>
        <p:txBody>
          <a:bodyPr anchor="b">
            <a:normAutofit fontScale="90000"/>
          </a:bodyPr>
          <a:lstStyle/>
          <a:p>
            <a:pPr algn="l"/>
            <a:r>
              <a:rPr lang="sv-SE" sz="3600" b="0" dirty="0"/>
              <a:t>Kön och genus</a:t>
            </a:r>
            <a:endParaRPr lang="sv-SE" sz="3600" dirty="0"/>
          </a:p>
        </p:txBody>
      </p:sp>
      <p:sp>
        <p:nvSpPr>
          <p:cNvPr id="2" name="Platshållare för text 1">
            <a:extLst>
              <a:ext uri="{FF2B5EF4-FFF2-40B4-BE49-F238E27FC236}">
                <a16:creationId xmlns:a16="http://schemas.microsoft.com/office/drawing/2014/main" id="{277275BC-39F4-E8FE-540F-35C6B999237C}"/>
              </a:ext>
            </a:extLst>
          </p:cNvPr>
          <p:cNvSpPr>
            <a:spLocks noGrp="1"/>
          </p:cNvSpPr>
          <p:nvPr>
            <p:ph type="body" sz="quarter" idx="10"/>
          </p:nvPr>
        </p:nvSpPr>
        <p:spPr/>
        <p:txBody>
          <a:bodyPr anchor="ctr">
            <a:normAutofit/>
          </a:bodyPr>
          <a:lstStyle/>
          <a:p>
            <a:pPr>
              <a:lnSpc>
                <a:spcPct val="107000"/>
              </a:lnSpc>
              <a:spcAft>
                <a:spcPts val="800"/>
              </a:spcAft>
            </a:pPr>
            <a:r>
              <a:rPr lang="sv-SE" sz="2200" dirty="0"/>
              <a:t>Kön kan delas upp utifrån juridiskt, biologiskt, socialt och upplevt kön (könsidentitet). </a:t>
            </a:r>
          </a:p>
          <a:p>
            <a:r>
              <a:rPr lang="sv-SE" sz="2200" dirty="0"/>
              <a:t>Genus/socialt kön - de förväntningar, normer och roller som samhället kopplar till olika kön</a:t>
            </a:r>
          </a:p>
        </p:txBody>
      </p:sp>
    </p:spTree>
    <p:extLst>
      <p:ext uri="{BB962C8B-B14F-4D97-AF65-F5344CB8AC3E}">
        <p14:creationId xmlns:p14="http://schemas.microsoft.com/office/powerpoint/2010/main" val="10566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978380-AA44-1EAF-99FD-5A182FDF179D}"/>
              </a:ext>
            </a:extLst>
          </p:cNvPr>
          <p:cNvSpPr>
            <a:spLocks noGrp="1"/>
          </p:cNvSpPr>
          <p:nvPr>
            <p:ph type="title"/>
          </p:nvPr>
        </p:nvSpPr>
        <p:spPr/>
        <p:txBody>
          <a:bodyPr anchor="ctr"/>
          <a:lstStyle/>
          <a:p>
            <a:pPr algn="l"/>
            <a:r>
              <a:rPr lang="sv-SE" sz="3600" dirty="0"/>
              <a:t>Jämställdhetspolitiska mål</a:t>
            </a:r>
            <a:endParaRPr lang="en-US" sz="3600" dirty="0"/>
          </a:p>
        </p:txBody>
      </p:sp>
      <p:sp>
        <p:nvSpPr>
          <p:cNvPr id="4" name="Platshållare för text 2">
            <a:extLst>
              <a:ext uri="{FF2B5EF4-FFF2-40B4-BE49-F238E27FC236}">
                <a16:creationId xmlns:a16="http://schemas.microsoft.com/office/drawing/2014/main" id="{98FFF0A9-6B69-63FE-CF17-DF5BEF2E8E23}"/>
              </a:ext>
            </a:extLst>
          </p:cNvPr>
          <p:cNvSpPr txBox="1">
            <a:spLocks/>
          </p:cNvSpPr>
          <p:nvPr/>
        </p:nvSpPr>
        <p:spPr>
          <a:xfrm>
            <a:off x="761565" y="1420262"/>
            <a:ext cx="3666328" cy="2302976"/>
          </a:xfrm>
          <a:prstGeom prst="rect">
            <a:avLst/>
          </a:prstGeom>
        </p:spPr>
        <p:txBody>
          <a:bodyPr vert="horz" lIns="68580" tIns="34290" rIns="68580" bIns="34290" rtlCol="0" anchor="ctr">
            <a:noAutofit/>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lnSpc>
                <a:spcPct val="90000"/>
              </a:lnSpc>
              <a:buNone/>
            </a:pPr>
            <a:r>
              <a:rPr lang="sv-SE" sz="1800" dirty="0"/>
              <a:t>Det övergripande målet för svensk </a:t>
            </a:r>
            <a:r>
              <a:rPr lang="sv-SE" sz="1800" dirty="0" err="1"/>
              <a:t>jämställdhetspolitik</a:t>
            </a:r>
            <a:r>
              <a:rPr lang="sv-SE" sz="1800" dirty="0"/>
              <a:t> är att kvinnor och män ska ha </a:t>
            </a:r>
            <a:r>
              <a:rPr lang="sv-SE" sz="1800" b="1" dirty="0"/>
              <a:t>samma makt att forma samhället och sina egna liv.</a:t>
            </a:r>
            <a:endParaRPr lang="sv-SE" sz="1800" dirty="0"/>
          </a:p>
        </p:txBody>
      </p:sp>
      <p:sp>
        <p:nvSpPr>
          <p:cNvPr id="5" name="Platshållare för text 1">
            <a:extLst>
              <a:ext uri="{FF2B5EF4-FFF2-40B4-BE49-F238E27FC236}">
                <a16:creationId xmlns:a16="http://schemas.microsoft.com/office/drawing/2014/main" id="{AFB6087E-BD80-84ED-F4EB-A22304FEFAFA}"/>
              </a:ext>
            </a:extLst>
          </p:cNvPr>
          <p:cNvSpPr txBox="1">
            <a:spLocks/>
          </p:cNvSpPr>
          <p:nvPr/>
        </p:nvSpPr>
        <p:spPr>
          <a:xfrm>
            <a:off x="4427893" y="1348894"/>
            <a:ext cx="4248472" cy="2935910"/>
          </a:xfrm>
          <a:prstGeom prst="rect">
            <a:avLst/>
          </a:prstGeom>
        </p:spPr>
        <p:txBody>
          <a:bodyPr anchor="ctr">
            <a:noAutofit/>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lnSpc>
                <a:spcPct val="90000"/>
              </a:lnSpc>
              <a:buFont typeface="Arial" panose="020B0604020202020204" pitchFamily="34" charset="0"/>
              <a:buNone/>
            </a:pPr>
            <a:r>
              <a:rPr lang="sv-SE" sz="2200" b="1" dirty="0"/>
              <a:t>       6 delmål:</a:t>
            </a:r>
            <a:endParaRPr lang="sv-SE" sz="2200" dirty="0"/>
          </a:p>
          <a:p>
            <a:pPr marL="741998" lvl="1" indent="-285274">
              <a:lnSpc>
                <a:spcPct val="90000"/>
              </a:lnSpc>
            </a:pPr>
            <a:r>
              <a:rPr lang="sv-SE" dirty="0"/>
              <a:t>En jämn fördelning av makt och inflytande.</a:t>
            </a:r>
          </a:p>
          <a:p>
            <a:pPr marL="742474" lvl="1" indent="-285274">
              <a:lnSpc>
                <a:spcPct val="90000"/>
              </a:lnSpc>
            </a:pPr>
            <a:r>
              <a:rPr lang="sv-SE" dirty="0"/>
              <a:t>Ekonomisk jämställdhet</a:t>
            </a:r>
          </a:p>
          <a:p>
            <a:pPr marL="742474" lvl="1" indent="-285274" fontAlgn="base">
              <a:lnSpc>
                <a:spcPct val="90000"/>
              </a:lnSpc>
            </a:pPr>
            <a:r>
              <a:rPr lang="sv-SE" dirty="0"/>
              <a:t>Jämställd utbildning</a:t>
            </a:r>
          </a:p>
          <a:p>
            <a:pPr marL="742474" lvl="1" indent="-285274" fontAlgn="base">
              <a:lnSpc>
                <a:spcPct val="90000"/>
              </a:lnSpc>
            </a:pPr>
            <a:r>
              <a:rPr lang="sv-SE" dirty="0"/>
              <a:t>Jämn fördelning av det obetalda hem- och omsorgsarbetet</a:t>
            </a:r>
          </a:p>
          <a:p>
            <a:pPr marL="742474" lvl="1" indent="-285274" fontAlgn="base">
              <a:lnSpc>
                <a:spcPct val="90000"/>
              </a:lnSpc>
            </a:pPr>
            <a:r>
              <a:rPr lang="sv-SE" dirty="0"/>
              <a:t>Jämställd hälsa</a:t>
            </a:r>
          </a:p>
          <a:p>
            <a:pPr marL="742474" lvl="1" indent="-285274" fontAlgn="base">
              <a:lnSpc>
                <a:spcPct val="90000"/>
              </a:lnSpc>
            </a:pPr>
            <a:r>
              <a:rPr lang="sv-SE" dirty="0"/>
              <a:t>Mäns våld mot kvinnor ska upphöra</a:t>
            </a:r>
          </a:p>
        </p:txBody>
      </p:sp>
    </p:spTree>
    <p:extLst>
      <p:ext uri="{BB962C8B-B14F-4D97-AF65-F5344CB8AC3E}">
        <p14:creationId xmlns:p14="http://schemas.microsoft.com/office/powerpoint/2010/main" val="27401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3D1453-FACA-CFBB-B1F6-955CEDED4F1F}"/>
              </a:ext>
            </a:extLst>
          </p:cNvPr>
          <p:cNvSpPr>
            <a:spLocks noGrp="1"/>
          </p:cNvSpPr>
          <p:nvPr>
            <p:ph type="title"/>
          </p:nvPr>
        </p:nvSpPr>
        <p:spPr/>
        <p:txBody>
          <a:bodyPr anchor="b"/>
          <a:lstStyle/>
          <a:p>
            <a:pPr algn="l"/>
            <a:r>
              <a:rPr lang="sv-SE" sz="3600" dirty="0">
                <a:solidFill>
                  <a:srgbClr val="0050A0"/>
                </a:solidFill>
              </a:rPr>
              <a:t>Om utbildningen</a:t>
            </a:r>
          </a:p>
        </p:txBody>
      </p:sp>
      <p:sp>
        <p:nvSpPr>
          <p:cNvPr id="3" name="Platshållare för innehåll 2">
            <a:extLst>
              <a:ext uri="{FF2B5EF4-FFF2-40B4-BE49-F238E27FC236}">
                <a16:creationId xmlns:a16="http://schemas.microsoft.com/office/drawing/2014/main" id="{92A45476-1DEA-9973-67B6-1879E7BF2CAC}"/>
              </a:ext>
            </a:extLst>
          </p:cNvPr>
          <p:cNvSpPr>
            <a:spLocks noGrp="1"/>
          </p:cNvSpPr>
          <p:nvPr>
            <p:ph type="body" sz="quarter" idx="10"/>
          </p:nvPr>
        </p:nvSpPr>
        <p:spPr/>
        <p:txBody>
          <a:bodyPr vert="horz" lIns="91440" tIns="45720" rIns="91440" bIns="45720" rtlCol="0" anchor="ctr">
            <a:normAutofit fontScale="70000" lnSpcReduction="20000"/>
          </a:bodyPr>
          <a:lstStyle/>
          <a:p>
            <a:pPr marL="179705" indent="-179705" fontAlgn="base"/>
            <a:r>
              <a:rPr lang="sv-SE" sz="2100" dirty="0">
                <a:solidFill>
                  <a:srgbClr val="171611"/>
                </a:solidFill>
                <a:ea typeface="+mn-lt"/>
                <a:cs typeface="+mn-lt"/>
              </a:rPr>
              <a:t>Individbaserad systematisk uppföljning (ISU) är en metodik som stöttar verksamhetsutveckling. Genom att integrera jämställdhet och jämlikhet i ISU-arbetet kan det bidra till att uppnå en jämställd och jämlik socialtjänst.</a:t>
            </a:r>
            <a:endParaRPr lang="sv-SE" dirty="0">
              <a:solidFill>
                <a:srgbClr val="171611"/>
              </a:solidFill>
              <a:ea typeface="+mn-lt"/>
              <a:cs typeface="+mn-lt"/>
            </a:endParaRPr>
          </a:p>
          <a:p>
            <a:pPr marL="179705" indent="-179705" fontAlgn="base"/>
            <a:endParaRPr lang="sv-SE" sz="2100" dirty="0">
              <a:latin typeface="Calibri"/>
              <a:cs typeface="Calibri"/>
            </a:endParaRPr>
          </a:p>
          <a:p>
            <a:pPr marL="179705" indent="-179705"/>
            <a:r>
              <a:rPr lang="sv-SE" sz="2100" dirty="0">
                <a:solidFill>
                  <a:srgbClr val="171611"/>
                </a:solidFill>
                <a:ea typeface="+mn-lt"/>
                <a:cs typeface="+mn-lt"/>
              </a:rPr>
              <a:t>Socialstyrelsen och SKR erbjuder en workshopbaserad utbildning för att stödja verksamheter i arbetet med ISU. Utbildningen används både lokalt, regionalt och nationellt. Detta material är en utvecklad variant av utbildningen som är jämställdhetsintegrerad. </a:t>
            </a:r>
            <a:endParaRPr lang="sv-SE" dirty="0">
              <a:solidFill>
                <a:srgbClr val="171611"/>
              </a:solidFill>
              <a:ea typeface="+mn-lt"/>
              <a:cs typeface="+mn-lt"/>
            </a:endParaRPr>
          </a:p>
          <a:p>
            <a:pPr marL="179705" indent="-179705" fontAlgn="base"/>
            <a:endParaRPr lang="sv-SE" sz="2100" dirty="0">
              <a:latin typeface="Calibri"/>
              <a:cs typeface="Calibri"/>
            </a:endParaRPr>
          </a:p>
          <a:p>
            <a:pPr marL="179705" indent="-179705"/>
            <a:r>
              <a:rPr lang="sv-SE" sz="2100" dirty="0">
                <a:solidFill>
                  <a:srgbClr val="171611"/>
                </a:solidFill>
                <a:ea typeface="+mn-lt"/>
                <a:cs typeface="+mn-lt"/>
              </a:rPr>
              <a:t>Materialet är ett av flera resultat från ett treårigt utvecklingsprojekt för en jämställd socialtjänst. Utvecklingsprojektet har genomförts i samarbete mellan SKR, RSS i Västerbotten (FoU Socialtjänst) och i Värmland (FoU Välfärd). Det här stödet är framtaget av RSS Västerbotten.</a:t>
            </a:r>
          </a:p>
        </p:txBody>
      </p:sp>
    </p:spTree>
    <p:extLst>
      <p:ext uri="{BB962C8B-B14F-4D97-AF65-F5344CB8AC3E}">
        <p14:creationId xmlns:p14="http://schemas.microsoft.com/office/powerpoint/2010/main" val="692362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72B04-66D4-4748-3DF9-9ECA2A79000A}"/>
              </a:ext>
            </a:extLst>
          </p:cNvPr>
          <p:cNvSpPr>
            <a:spLocks noGrp="1"/>
          </p:cNvSpPr>
          <p:nvPr>
            <p:ph type="title"/>
          </p:nvPr>
        </p:nvSpPr>
        <p:spPr/>
        <p:txBody>
          <a:bodyPr anchor="b">
            <a:normAutofit fontScale="90000"/>
          </a:bodyPr>
          <a:lstStyle/>
          <a:p>
            <a:pPr algn="l"/>
            <a:r>
              <a:rPr lang="sv-SE" sz="3600" b="0" dirty="0"/>
              <a:t>Genusbias</a:t>
            </a:r>
            <a:endParaRPr lang="sv-SE" sz="3600" dirty="0"/>
          </a:p>
        </p:txBody>
      </p:sp>
      <p:sp>
        <p:nvSpPr>
          <p:cNvPr id="4" name="Platshållare för text 3">
            <a:extLst>
              <a:ext uri="{FF2B5EF4-FFF2-40B4-BE49-F238E27FC236}">
                <a16:creationId xmlns:a16="http://schemas.microsoft.com/office/drawing/2014/main" id="{0ECCA126-4466-8D96-F1E9-0159E490F0DA}"/>
              </a:ext>
            </a:extLst>
          </p:cNvPr>
          <p:cNvSpPr>
            <a:spLocks noGrp="1"/>
          </p:cNvSpPr>
          <p:nvPr>
            <p:ph type="body" sz="quarter" idx="10"/>
          </p:nvPr>
        </p:nvSpPr>
        <p:spPr/>
        <p:txBody>
          <a:bodyPr anchor="ctr">
            <a:normAutofit lnSpcReduction="10000"/>
          </a:bodyPr>
          <a:lstStyle/>
          <a:p>
            <a:pPr marL="22384" indent="0">
              <a:buNone/>
            </a:pPr>
            <a:r>
              <a:rPr lang="sv-SE" sz="2100" dirty="0"/>
              <a:t>Det finns olika aspekter av genusbias: </a:t>
            </a:r>
          </a:p>
          <a:p>
            <a:pPr marL="22384" indent="0">
              <a:buNone/>
            </a:pPr>
            <a:endParaRPr lang="sv-SE" sz="2100" dirty="0"/>
          </a:p>
          <a:p>
            <a:pPr marL="279545" indent="-257162">
              <a:buFont typeface="Arial" panose="05050102010706020507" pitchFamily="18" charset="2"/>
              <a:buChar char="•"/>
            </a:pPr>
            <a:r>
              <a:rPr lang="sv-SE" sz="2100" dirty="0"/>
              <a:t>Att utgångspunkten är könsstereotyp</a:t>
            </a:r>
          </a:p>
          <a:p>
            <a:pPr marL="279545" indent="-257162">
              <a:buFont typeface="Arial" panose="05050102010706020507" pitchFamily="18" charset="2"/>
              <a:buChar char="•"/>
            </a:pPr>
            <a:r>
              <a:rPr lang="sv-SE" sz="2100" dirty="0"/>
              <a:t>Att könsskillnader förstärks eller att de bortses ifrån. </a:t>
            </a:r>
          </a:p>
          <a:p>
            <a:pPr marL="279545" indent="-257162">
              <a:buFont typeface="Arial" panose="05050102010706020507" pitchFamily="18" charset="2"/>
              <a:buChar char="•"/>
            </a:pPr>
            <a:endParaRPr lang="sv-SE" sz="2100" dirty="0"/>
          </a:p>
          <a:p>
            <a:pPr marL="22384" indent="0">
              <a:buNone/>
            </a:pPr>
            <a:r>
              <a:rPr lang="sv-SE" sz="2100" dirty="0"/>
              <a:t>Det handlar om att göra antaganden eller ha stereotypa uppfattningar om kön som kan leda till ojämställda bedömningar.</a:t>
            </a:r>
          </a:p>
        </p:txBody>
      </p:sp>
    </p:spTree>
    <p:extLst>
      <p:ext uri="{BB962C8B-B14F-4D97-AF65-F5344CB8AC3E}">
        <p14:creationId xmlns:p14="http://schemas.microsoft.com/office/powerpoint/2010/main" val="181317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28C885-5C81-9744-67BF-BD6F1052F37D}"/>
              </a:ext>
            </a:extLst>
          </p:cNvPr>
          <p:cNvSpPr>
            <a:spLocks noGrp="1"/>
          </p:cNvSpPr>
          <p:nvPr>
            <p:ph type="title"/>
          </p:nvPr>
        </p:nvSpPr>
        <p:spPr/>
        <p:txBody>
          <a:bodyPr vert="horz" lIns="91440" tIns="45720" rIns="91440" bIns="45720" rtlCol="0" anchor="ctr">
            <a:normAutofit fontScale="90000"/>
          </a:bodyPr>
          <a:lstStyle/>
          <a:p>
            <a:pPr algn="l"/>
            <a:r>
              <a:rPr lang="sv-SE" sz="4000" b="0" kern="1200" dirty="0"/>
              <a:t>Jämställdhetsintegrering</a:t>
            </a:r>
          </a:p>
        </p:txBody>
      </p:sp>
      <p:pic>
        <p:nvPicPr>
          <p:cNvPr id="11" name="Bildobjekt 10" descr="En bild som visar rita, träd, illustration, skiss&#10;&#10;Automatiskt genererad beskrivning">
            <a:extLst>
              <a:ext uri="{FF2B5EF4-FFF2-40B4-BE49-F238E27FC236}">
                <a16:creationId xmlns:a16="http://schemas.microsoft.com/office/drawing/2014/main" id="{959CD153-C110-2194-215B-55DA99585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 r="14236" b="18654"/>
          <a:stretch/>
        </p:blipFill>
        <p:spPr>
          <a:xfrm>
            <a:off x="1403556" y="1323181"/>
            <a:ext cx="6048673" cy="2935910"/>
          </a:xfrm>
          <a:prstGeom prst="rect">
            <a:avLst/>
          </a:prstGeom>
          <a:noFill/>
        </p:spPr>
      </p:pic>
    </p:spTree>
    <p:extLst>
      <p:ext uri="{BB962C8B-B14F-4D97-AF65-F5344CB8AC3E}">
        <p14:creationId xmlns:p14="http://schemas.microsoft.com/office/powerpoint/2010/main" val="201159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8EDCEF-EF66-FC5D-DC3E-638AE74DFDE1}"/>
              </a:ext>
            </a:extLst>
          </p:cNvPr>
          <p:cNvSpPr>
            <a:spLocks noGrp="1"/>
          </p:cNvSpPr>
          <p:nvPr>
            <p:ph type="title"/>
          </p:nvPr>
        </p:nvSpPr>
        <p:spPr/>
        <p:txBody>
          <a:bodyPr/>
          <a:lstStyle/>
          <a:p>
            <a:pPr algn="l"/>
            <a:r>
              <a:rPr lang="sv-SE" sz="3600" dirty="0"/>
              <a:t>Teori om varför ojämställdhet bevaras</a:t>
            </a:r>
          </a:p>
        </p:txBody>
      </p:sp>
      <p:sp>
        <p:nvSpPr>
          <p:cNvPr id="2" name="Platshållare för text 1">
            <a:extLst>
              <a:ext uri="{FF2B5EF4-FFF2-40B4-BE49-F238E27FC236}">
                <a16:creationId xmlns:a16="http://schemas.microsoft.com/office/drawing/2014/main" id="{FBE32F3C-FA2A-4E75-B7D3-E2E292F47DC0}"/>
              </a:ext>
            </a:extLst>
          </p:cNvPr>
          <p:cNvSpPr>
            <a:spLocks noGrp="1"/>
          </p:cNvSpPr>
          <p:nvPr>
            <p:ph type="body" sz="quarter" idx="10"/>
          </p:nvPr>
        </p:nvSpPr>
        <p:spPr/>
        <p:txBody>
          <a:bodyPr anchor="ctr">
            <a:noAutofit/>
          </a:bodyPr>
          <a:lstStyle/>
          <a:p>
            <a:pPr marL="228594" indent="-228594">
              <a:buFont typeface="+mj-lt"/>
              <a:buAutoNum type="arabicPeriod"/>
            </a:pPr>
            <a:r>
              <a:rPr lang="sv-SE" sz="2500" dirty="0"/>
              <a:t>Kvinnor och män/flickor och pojkar hålls isär</a:t>
            </a:r>
          </a:p>
          <a:p>
            <a:pPr marL="228594" indent="-228594">
              <a:buFont typeface="+mj-lt"/>
              <a:buAutoNum type="arabicPeriod"/>
            </a:pPr>
            <a:endParaRPr lang="sv-SE" sz="2500" dirty="0"/>
          </a:p>
          <a:p>
            <a:pPr marL="228594" indent="-228594">
              <a:buFont typeface="+mj-lt"/>
              <a:buAutoNum type="arabicPeriod"/>
            </a:pPr>
            <a:r>
              <a:rPr lang="sv-SE" sz="2500" dirty="0"/>
              <a:t>Det manliga värderas högre än det kvinnliga</a:t>
            </a:r>
          </a:p>
          <a:p>
            <a:pPr marL="228594" indent="-228594">
              <a:buFont typeface="+mj-lt"/>
              <a:buAutoNum type="arabicPeriod"/>
            </a:pPr>
            <a:endParaRPr lang="sv-SE" sz="2500" dirty="0"/>
          </a:p>
          <a:p>
            <a:pPr marL="228594" indent="-228594">
              <a:buFont typeface="+mj-lt"/>
              <a:buAutoNum type="arabicPeriod"/>
            </a:pPr>
            <a:r>
              <a:rPr lang="sv-SE" sz="2500" dirty="0"/>
              <a:t>Alla är med och skapar genusordningen</a:t>
            </a:r>
          </a:p>
        </p:txBody>
      </p:sp>
    </p:spTree>
    <p:extLst>
      <p:ext uri="{BB962C8B-B14F-4D97-AF65-F5344CB8AC3E}">
        <p14:creationId xmlns:p14="http://schemas.microsoft.com/office/powerpoint/2010/main" val="191810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1DAA8-CD39-0C12-AC6D-D6CB29A1586F}"/>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E1D3DC5C-CE18-B6F9-D0F7-252B8FFD5A67}"/>
              </a:ext>
            </a:extLst>
          </p:cNvPr>
          <p:cNvSpPr>
            <a:spLocks noGrp="1"/>
          </p:cNvSpPr>
          <p:nvPr>
            <p:ph type="title"/>
          </p:nvPr>
        </p:nvSpPr>
        <p:spPr>
          <a:xfrm>
            <a:off x="2897024" y="418338"/>
            <a:ext cx="5486400" cy="2441448"/>
          </a:xfrm>
        </p:spPr>
        <p:txBody>
          <a:bodyPr/>
          <a:lstStyle/>
          <a:p>
            <a:pPr algn="l"/>
            <a:r>
              <a:rPr lang="sv-SE" sz="4500" b="1" spc="0" dirty="0">
                <a:solidFill>
                  <a:prstClr val="black"/>
                </a:solidFill>
                <a:ea typeface="+mn-ea"/>
              </a:rPr>
              <a:t>Inför pass 1</a:t>
            </a:r>
            <a:br>
              <a:rPr lang="sv-SE" sz="4500" b="1" spc="0" dirty="0">
                <a:solidFill>
                  <a:prstClr val="black"/>
                </a:solidFill>
                <a:ea typeface="+mn-ea"/>
              </a:rPr>
            </a:br>
            <a:r>
              <a:rPr lang="sv-SE" sz="4500" spc="0" dirty="0">
                <a:solidFill>
                  <a:prstClr val="black"/>
                </a:solidFill>
                <a:ea typeface="+mn-ea"/>
              </a:rPr>
              <a:t>Vad vill vi veta? </a:t>
            </a:r>
            <a:endParaRPr lang="sv-SE" dirty="0"/>
          </a:p>
        </p:txBody>
      </p:sp>
      <p:sp>
        <p:nvSpPr>
          <p:cNvPr id="4" name="Platshållare för text 3">
            <a:extLst>
              <a:ext uri="{FF2B5EF4-FFF2-40B4-BE49-F238E27FC236}">
                <a16:creationId xmlns:a16="http://schemas.microsoft.com/office/drawing/2014/main" id="{6C9D94FD-C42C-B379-9A80-1D2C37FA7455}"/>
              </a:ext>
            </a:extLst>
          </p:cNvPr>
          <p:cNvSpPr>
            <a:spLocks noGrp="1"/>
          </p:cNvSpPr>
          <p:nvPr>
            <p:ph type="body" idx="1"/>
          </p:nvPr>
        </p:nvSpPr>
        <p:spPr>
          <a:xfrm>
            <a:off x="2897024" y="3075806"/>
            <a:ext cx="2760826" cy="685800"/>
          </a:xfrm>
        </p:spPr>
        <p:txBody>
          <a:bodyPr vert="horz" lIns="68580" tIns="34290" rIns="68580" bIns="34290" rtlCol="0" anchor="t">
            <a:noAutofit/>
          </a:bodyPr>
          <a:lstStyle/>
          <a:p>
            <a:r>
              <a:rPr lang="sv-SE" sz="1600" i="1" dirty="0">
                <a:solidFill>
                  <a:prstClr val="black"/>
                </a:solidFill>
                <a:cs typeface="Arial" panose="020B0604020202020204" pitchFamily="34" charset="0"/>
              </a:rPr>
              <a:t>Syfte: Att avgränsa och formulera en eller ett par frågor att följa upp</a:t>
            </a:r>
          </a:p>
        </p:txBody>
      </p:sp>
      <p:sp>
        <p:nvSpPr>
          <p:cNvPr id="5" name="Platshållare för text 3">
            <a:extLst>
              <a:ext uri="{FF2B5EF4-FFF2-40B4-BE49-F238E27FC236}">
                <a16:creationId xmlns:a16="http://schemas.microsoft.com/office/drawing/2014/main" id="{49D288AF-AACE-0E01-F4EC-2E642E0EC759}"/>
              </a:ext>
            </a:extLst>
          </p:cNvPr>
          <p:cNvSpPr txBox="1">
            <a:spLocks/>
          </p:cNvSpPr>
          <p:nvPr/>
        </p:nvSpPr>
        <p:spPr>
          <a:xfrm>
            <a:off x="5868144" y="3075806"/>
            <a:ext cx="2760826" cy="685800"/>
          </a:xfrm>
          <a:prstGeom prst="rect">
            <a:avLst/>
          </a:prstGeom>
        </p:spPr>
        <p:txBody>
          <a:bodyPr vert="horz" lIns="68580" tIns="34290" rIns="68580" bIns="34290" rtlCol="0" anchor="t">
            <a:noAutofit/>
          </a:bodyPr>
          <a:lstStyle>
            <a:lvl1pPr indent="0">
              <a:lnSpc>
                <a:spcPct val="100000"/>
              </a:lnSpc>
              <a:spcBef>
                <a:spcPts val="1200"/>
              </a:spcBef>
              <a:buClr>
                <a:schemeClr val="accent1"/>
              </a:buClr>
              <a:buFont typeface="Wingdings 2" pitchFamily="18" charset="2"/>
              <a:buNone/>
              <a:defRPr sz="2000" i="1" cap="none" spc="0" baseline="0">
                <a:solidFill>
                  <a:prstClr val="black"/>
                </a:solidFill>
                <a:cs typeface="Arial" panose="020B0604020202020204" pitchFamily="34" charset="0"/>
              </a:defRPr>
            </a:lvl1pPr>
            <a:lvl2pPr indent="0">
              <a:lnSpc>
                <a:spcPct val="100000"/>
              </a:lnSpc>
              <a:spcBef>
                <a:spcPts val="250"/>
              </a:spcBef>
              <a:spcAft>
                <a:spcPts val="250"/>
              </a:spcAft>
              <a:buClr>
                <a:schemeClr val="accent1"/>
              </a:buClr>
              <a:buFont typeface="Wingdings 2" pitchFamily="18" charset="2"/>
              <a:buNone/>
              <a:defRPr>
                <a:solidFill>
                  <a:schemeClr val="tx1">
                    <a:tint val="75000"/>
                  </a:schemeClr>
                </a:solidFill>
              </a:defRPr>
            </a:lvl2pPr>
            <a:lvl3pPr indent="0">
              <a:lnSpc>
                <a:spcPct val="100000"/>
              </a:lnSpc>
              <a:spcBef>
                <a:spcPts val="250"/>
              </a:spcBef>
              <a:spcAft>
                <a:spcPts val="250"/>
              </a:spcAft>
              <a:buClr>
                <a:schemeClr val="accent1"/>
              </a:buClr>
              <a:buFont typeface="Wingdings 2" pitchFamily="18" charset="2"/>
              <a:buNone/>
              <a:defRPr sz="1600">
                <a:solidFill>
                  <a:schemeClr val="tx1">
                    <a:tint val="75000"/>
                  </a:schemeClr>
                </a:solidFill>
              </a:defRPr>
            </a:lvl3pPr>
            <a:lvl4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4pPr>
            <a:lvl5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5pPr>
            <a:lvl6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6pPr>
            <a:lvl7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7pPr>
            <a:lvl8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8pPr>
            <a:lvl9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9pPr>
          </a:lstStyle>
          <a:p>
            <a:r>
              <a:rPr lang="sv-SE" sz="1600" dirty="0"/>
              <a:t>Tid: ca 50 minuter för eget arbete</a:t>
            </a:r>
          </a:p>
        </p:txBody>
      </p:sp>
    </p:spTree>
    <p:extLst>
      <p:ext uri="{BB962C8B-B14F-4D97-AF65-F5344CB8AC3E}">
        <p14:creationId xmlns:p14="http://schemas.microsoft.com/office/powerpoint/2010/main" val="1257882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ubrik 1"/>
          <p:cNvSpPr>
            <a:spLocks noGrp="1"/>
          </p:cNvSpPr>
          <p:nvPr>
            <p:ph type="title"/>
          </p:nvPr>
        </p:nvSpPr>
        <p:spPr/>
        <p:txBody>
          <a:bodyPr anchor="t">
            <a:noAutofit/>
          </a:bodyPr>
          <a:lstStyle/>
          <a:p>
            <a:pPr algn="l"/>
            <a:r>
              <a:rPr lang="sv-SE" altLang="sv-SE" sz="2400" dirty="0"/>
              <a:t>Idealiskt sett belyser individbaserad systematisk uppföljning frågor som:</a:t>
            </a:r>
          </a:p>
        </p:txBody>
      </p:sp>
      <p:sp>
        <p:nvSpPr>
          <p:cNvPr id="4" name="Platshållare för innehåll 3"/>
          <p:cNvSpPr>
            <a:spLocks noGrp="1"/>
          </p:cNvSpPr>
          <p:nvPr>
            <p:ph type="body" sz="quarter" idx="10"/>
          </p:nvPr>
        </p:nvSpPr>
        <p:spPr>
          <a:xfrm>
            <a:off x="761564" y="1491630"/>
            <a:ext cx="7698223" cy="2664296"/>
          </a:xfrm>
        </p:spPr>
        <p:txBody>
          <a:bodyPr rtlCol="0" anchor="ctr">
            <a:normAutofit/>
          </a:bodyPr>
          <a:lstStyle/>
          <a:p>
            <a:pPr marL="342900" indent="-342900">
              <a:defRPr/>
            </a:pPr>
            <a:r>
              <a:rPr lang="sv-SE" b="0" dirty="0"/>
              <a:t>Vilka problem har våra klienter?</a:t>
            </a:r>
          </a:p>
          <a:p>
            <a:pPr marL="342900" indent="-342900">
              <a:defRPr/>
            </a:pPr>
            <a:r>
              <a:rPr lang="sv-SE" b="0" dirty="0"/>
              <a:t>Vilka insatser får våra klienter?</a:t>
            </a:r>
          </a:p>
          <a:p>
            <a:pPr marL="342900" indent="-342900">
              <a:defRPr/>
            </a:pPr>
            <a:r>
              <a:rPr lang="sv-SE" b="0" dirty="0"/>
              <a:t>Når vi de mål vi satt upp tillsammans med våra klienter?</a:t>
            </a:r>
          </a:p>
          <a:p>
            <a:pPr marL="342900" indent="-342900">
              <a:defRPr/>
            </a:pPr>
            <a:r>
              <a:rPr lang="sv-SE" dirty="0"/>
              <a:t>Förändras klienternas situation efter insatserna? </a:t>
            </a:r>
            <a:endParaRPr lang="sv-SE" b="0" dirty="0"/>
          </a:p>
          <a:p>
            <a:pPr marL="342900" indent="-342900">
              <a:defRPr/>
            </a:pPr>
            <a:r>
              <a:rPr lang="sv-SE" b="0" dirty="0"/>
              <a:t>Vad tycker klienterna om insatserna?</a:t>
            </a:r>
          </a:p>
          <a:p>
            <a:pPr marL="342900" indent="-342900">
              <a:defRPr/>
            </a:pPr>
            <a:r>
              <a:rPr lang="sv-SE" b="0" dirty="0"/>
              <a:t>Speglar våra insatser klienternas behov?</a:t>
            </a:r>
          </a:p>
          <a:p>
            <a:pPr marL="342900" indent="-342900">
              <a:defRPr/>
            </a:pPr>
            <a:r>
              <a:rPr lang="sv-SE" dirty="0"/>
              <a:t>Finns det skillnader mellan olika grupper av klienter?</a:t>
            </a:r>
          </a:p>
        </p:txBody>
      </p:sp>
    </p:spTree>
    <p:extLst>
      <p:ext uri="{BB962C8B-B14F-4D97-AF65-F5344CB8AC3E}">
        <p14:creationId xmlns:p14="http://schemas.microsoft.com/office/powerpoint/2010/main" val="41618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oAutofit/>
          </a:bodyPr>
          <a:lstStyle/>
          <a:p>
            <a:r>
              <a:rPr lang="sv-SE" sz="3200" b="0" dirty="0"/>
              <a:t>Träning på systematisk uppföljning behövs</a:t>
            </a:r>
          </a:p>
        </p:txBody>
      </p:sp>
      <p:sp>
        <p:nvSpPr>
          <p:cNvPr id="6" name="Platshållare för text 5"/>
          <p:cNvSpPr>
            <a:spLocks noGrp="1"/>
          </p:cNvSpPr>
          <p:nvPr>
            <p:ph type="body" sz="quarter" idx="10"/>
          </p:nvPr>
        </p:nvSpPr>
        <p:spPr/>
        <p:txBody>
          <a:bodyPr anchor="ctr">
            <a:normAutofit/>
          </a:bodyPr>
          <a:lstStyle/>
          <a:p>
            <a:pPr marL="0" indent="0">
              <a:buNone/>
            </a:pPr>
            <a:r>
              <a:rPr lang="sv-SE" b="1" dirty="0"/>
              <a:t>Bedöma tillförlitlighet i sammanställningar</a:t>
            </a:r>
          </a:p>
          <a:p>
            <a:r>
              <a:rPr lang="sv-SE" b="0" dirty="0"/>
              <a:t>viktigt då felaktiga siffror kan ge sken av ”sanning”</a:t>
            </a:r>
          </a:p>
          <a:p>
            <a:endParaRPr lang="sv-SE" b="0" dirty="0"/>
          </a:p>
          <a:p>
            <a:pPr marL="0" indent="0">
              <a:buNone/>
            </a:pPr>
            <a:r>
              <a:rPr lang="sv-SE" b="1" dirty="0"/>
              <a:t>Tolka sammanställningar utifrån</a:t>
            </a:r>
          </a:p>
          <a:p>
            <a:r>
              <a:rPr lang="sv-SE" b="0" dirty="0"/>
              <a:t>hur handläggares </a:t>
            </a:r>
            <a:r>
              <a:rPr lang="sv-SE" b="0" i="1" dirty="0"/>
              <a:t>skilda uppfattningar </a:t>
            </a:r>
            <a:r>
              <a:rPr lang="sv-SE" b="0" dirty="0"/>
              <a:t>påverkar registreringen </a:t>
            </a:r>
          </a:p>
          <a:p>
            <a:r>
              <a:rPr lang="sv-SE" b="0" dirty="0"/>
              <a:t>hur </a:t>
            </a:r>
            <a:r>
              <a:rPr lang="sv-SE" b="0" i="1" dirty="0"/>
              <a:t>urvalet  </a:t>
            </a:r>
            <a:r>
              <a:rPr lang="sv-SE" b="0" dirty="0"/>
              <a:t>av klienter i uppföljningen påverkar resultatet</a:t>
            </a:r>
          </a:p>
          <a:p>
            <a:r>
              <a:rPr lang="sv-SE" b="0" dirty="0"/>
              <a:t>hur</a:t>
            </a:r>
            <a:r>
              <a:rPr lang="sv-SE" b="0" i="1" dirty="0"/>
              <a:t> bortfall </a:t>
            </a:r>
            <a:r>
              <a:rPr lang="sv-SE" b="0" dirty="0"/>
              <a:t>på vissa uppgifter påverkar resultatet</a:t>
            </a:r>
          </a:p>
        </p:txBody>
      </p:sp>
    </p:spTree>
    <p:extLst>
      <p:ext uri="{BB962C8B-B14F-4D97-AF65-F5344CB8AC3E}">
        <p14:creationId xmlns:p14="http://schemas.microsoft.com/office/powerpoint/2010/main" val="2537383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ubrik 1"/>
          <p:cNvSpPr>
            <a:spLocks noGrp="1"/>
          </p:cNvSpPr>
          <p:nvPr>
            <p:ph type="title"/>
          </p:nvPr>
        </p:nvSpPr>
        <p:spPr/>
        <p:txBody>
          <a:bodyPr/>
          <a:lstStyle/>
          <a:p>
            <a:pPr algn="l"/>
            <a:r>
              <a:rPr lang="sv-SE" altLang="sv-SE" sz="3600" dirty="0">
                <a:solidFill>
                  <a:srgbClr val="0050A0"/>
                </a:solidFill>
              </a:rPr>
              <a:t>Utmaningar och uppmaningar</a:t>
            </a:r>
          </a:p>
        </p:txBody>
      </p:sp>
      <p:sp>
        <p:nvSpPr>
          <p:cNvPr id="6" name="Platshållare för text 5"/>
          <p:cNvSpPr>
            <a:spLocks noGrp="1"/>
          </p:cNvSpPr>
          <p:nvPr>
            <p:ph type="body" sz="quarter" idx="10"/>
          </p:nvPr>
        </p:nvSpPr>
        <p:spPr>
          <a:noFill/>
          <a:ln>
            <a:noFill/>
          </a:ln>
        </p:spPr>
        <p:txBody>
          <a:bodyPr rtlCol="0" anchor="ctr">
            <a:noAutofit/>
          </a:bodyPr>
          <a:lstStyle/>
          <a:p>
            <a:pPr marL="257175" indent="-257175">
              <a:spcAft>
                <a:spcPts val="1350"/>
              </a:spcAft>
              <a:defRPr/>
            </a:pPr>
            <a:r>
              <a:rPr lang="sv-SE" dirty="0"/>
              <a:t>Lättare att registrera uppgifter, än att </a:t>
            </a:r>
            <a:r>
              <a:rPr lang="sv-SE" i="1" dirty="0"/>
              <a:t>använda</a:t>
            </a:r>
            <a:r>
              <a:rPr lang="sv-SE" dirty="0"/>
              <a:t> dem i lärande och verksamhetsutveckling </a:t>
            </a:r>
          </a:p>
          <a:p>
            <a:pPr marL="257175" indent="-257175">
              <a:spcAft>
                <a:spcPts val="1350"/>
              </a:spcAft>
              <a:defRPr/>
            </a:pPr>
            <a:r>
              <a:rPr lang="sv-SE" dirty="0"/>
              <a:t>Utgå från en fråga som verksamma önskar veta eller som är relevant utifrån förestående förändring</a:t>
            </a:r>
          </a:p>
          <a:p>
            <a:pPr marL="257175" indent="-257175">
              <a:spcAft>
                <a:spcPts val="1350"/>
              </a:spcAft>
              <a:defRPr/>
            </a:pPr>
            <a:r>
              <a:rPr lang="sv-SE" dirty="0"/>
              <a:t>Begränsa mängden uppgifter</a:t>
            </a:r>
          </a:p>
          <a:p>
            <a:pPr marL="257175" indent="-257175">
              <a:spcAft>
                <a:spcPts val="1350"/>
              </a:spcAft>
              <a:defRPr/>
            </a:pPr>
            <a:r>
              <a:rPr lang="sv-SE" dirty="0"/>
              <a:t>Testa i liten skala, innan bredare förankring</a:t>
            </a:r>
          </a:p>
        </p:txBody>
      </p:sp>
    </p:spTree>
    <p:extLst>
      <p:ext uri="{BB962C8B-B14F-4D97-AF65-F5344CB8AC3E}">
        <p14:creationId xmlns:p14="http://schemas.microsoft.com/office/powerpoint/2010/main" val="812661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a:spLocks noGrp="1"/>
          </p:cNvSpPr>
          <p:nvPr>
            <p:ph type="title"/>
          </p:nvPr>
        </p:nvSpPr>
        <p:spPr/>
        <p:txBody>
          <a:bodyPr/>
          <a:lstStyle/>
          <a:p>
            <a:pPr algn="l"/>
            <a:r>
              <a:rPr lang="sv-SE" altLang="sv-SE" sz="3600" dirty="0">
                <a:solidFill>
                  <a:srgbClr val="0050A0"/>
                </a:solidFill>
              </a:rPr>
              <a:t>Exempel på liten uppföljning</a:t>
            </a:r>
          </a:p>
        </p:txBody>
      </p:sp>
      <p:sp>
        <p:nvSpPr>
          <p:cNvPr id="7" name="Platshållare för text 6"/>
          <p:cNvSpPr>
            <a:spLocks noGrp="1"/>
          </p:cNvSpPr>
          <p:nvPr>
            <p:ph type="body" sz="quarter" idx="10"/>
          </p:nvPr>
        </p:nvSpPr>
        <p:spPr>
          <a:xfrm>
            <a:off x="761565" y="1329929"/>
            <a:ext cx="3594411" cy="2609973"/>
          </a:xfrm>
          <a:solidFill>
            <a:schemeClr val="accent5">
              <a:lumMod val="20000"/>
              <a:lumOff val="80000"/>
            </a:schemeClr>
          </a:solidFill>
        </p:spPr>
        <p:txBody>
          <a:bodyPr>
            <a:normAutofit/>
          </a:bodyPr>
          <a:lstStyle/>
          <a:p>
            <a:pPr marL="0" indent="0">
              <a:spcBef>
                <a:spcPts val="0"/>
              </a:spcBef>
              <a:buNone/>
            </a:pPr>
            <a:r>
              <a:rPr lang="sv-SE" sz="1400" u="sng" dirty="0"/>
              <a:t>Verksamhetens intresse: </a:t>
            </a:r>
          </a:p>
          <a:p>
            <a:pPr>
              <a:spcBef>
                <a:spcPts val="0"/>
              </a:spcBef>
            </a:pPr>
            <a:r>
              <a:rPr lang="sv-SE" sz="1400" dirty="0">
                <a:cs typeface="Arial"/>
              </a:rPr>
              <a:t>Uppföljning av kvinnors och mäns förutsättningar att nå egen försörjning </a:t>
            </a:r>
            <a:endParaRPr lang="sv-SE" sz="1400" dirty="0"/>
          </a:p>
          <a:p>
            <a:pPr>
              <a:spcBef>
                <a:spcPts val="0"/>
              </a:spcBef>
            </a:pPr>
            <a:endParaRPr lang="sv-SE" sz="1400" dirty="0"/>
          </a:p>
          <a:p>
            <a:pPr marL="0" indent="0">
              <a:spcBef>
                <a:spcPts val="0"/>
              </a:spcBef>
              <a:buNone/>
            </a:pPr>
            <a:r>
              <a:rPr lang="sv-SE" sz="1400" u="sng" dirty="0"/>
              <a:t>Frågor verksamheten vill belysa: </a:t>
            </a:r>
          </a:p>
          <a:p>
            <a:pPr>
              <a:spcBef>
                <a:spcPts val="0"/>
              </a:spcBef>
            </a:pPr>
            <a:r>
              <a:rPr lang="sv-SE" sz="1400" dirty="0">
                <a:cs typeface="Arial"/>
              </a:rPr>
              <a:t>Fråga 1. Finns det könsskillnader i fördelning av ekonomiskt bistånd hos oss?</a:t>
            </a:r>
            <a:endParaRPr lang="sv-SE" sz="1400" dirty="0"/>
          </a:p>
          <a:p>
            <a:pPr>
              <a:spcBef>
                <a:spcPts val="0"/>
              </a:spcBef>
            </a:pPr>
            <a:r>
              <a:rPr lang="sv-SE" sz="1400" dirty="0">
                <a:cs typeface="Arial"/>
              </a:rPr>
              <a:t>Fråga 2. Finns det skillnader utifrån kön i försörjningshinder?</a:t>
            </a:r>
            <a:endParaRPr lang="sv-SE" sz="1400" dirty="0"/>
          </a:p>
        </p:txBody>
      </p:sp>
      <p:sp>
        <p:nvSpPr>
          <p:cNvPr id="5" name="Platshållare för bildnummer 4"/>
          <p:cNvSpPr>
            <a:spLocks noGrp="1"/>
          </p:cNvSpPr>
          <p:nvPr>
            <p:ph type="sldNum" sz="quarter" idx="4294967295"/>
          </p:nvPr>
        </p:nvSpPr>
        <p:spPr>
          <a:xfrm>
            <a:off x="8713788" y="4722813"/>
            <a:ext cx="430212" cy="200025"/>
          </a:xfrm>
          <a:prstGeom prst="rect">
            <a:avLst/>
          </a:prstGeom>
        </p:spPr>
        <p:txBody>
          <a:bodyPr/>
          <a:lstStyle/>
          <a:p>
            <a:fld id="{F3A1DABF-CD59-47A1-8187-10F3203EF599}" type="slidenum">
              <a:rPr lang="sv-SE" smtClean="0"/>
              <a:pPr/>
              <a:t>27</a:t>
            </a:fld>
            <a:endParaRPr lang="sv-SE"/>
          </a:p>
        </p:txBody>
      </p:sp>
      <p:sp>
        <p:nvSpPr>
          <p:cNvPr id="4" name="Platshållare för text 6">
            <a:extLst>
              <a:ext uri="{FF2B5EF4-FFF2-40B4-BE49-F238E27FC236}">
                <a16:creationId xmlns:a16="http://schemas.microsoft.com/office/drawing/2014/main" id="{A4C6DE0B-93B2-77EC-0EA2-923C282A379B}"/>
              </a:ext>
            </a:extLst>
          </p:cNvPr>
          <p:cNvSpPr txBox="1">
            <a:spLocks/>
          </p:cNvSpPr>
          <p:nvPr/>
        </p:nvSpPr>
        <p:spPr>
          <a:xfrm>
            <a:off x="4716016" y="1329928"/>
            <a:ext cx="3743770" cy="2609973"/>
          </a:xfrm>
          <a:prstGeom prst="rect">
            <a:avLst/>
          </a:prstGeom>
          <a:solidFill>
            <a:schemeClr val="accent5">
              <a:lumMod val="20000"/>
              <a:lumOff val="80000"/>
            </a:schemeClr>
          </a:solidFill>
        </p:spPr>
        <p:txBody>
          <a:bodyPr vert="horz" lIns="91440" tIns="45720" rIns="91440" bIns="45720" rtlCol="0">
            <a:normAutofit/>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sv-SE" sz="1400" u="sng" dirty="0">
                <a:cs typeface="Arial"/>
              </a:rPr>
              <a:t>Val av variabler</a:t>
            </a:r>
            <a:endParaRPr lang="sv-SE" sz="1400" u="sng" dirty="0">
              <a:solidFill>
                <a:srgbClr val="FF0000"/>
              </a:solidFill>
            </a:endParaRPr>
          </a:p>
          <a:p>
            <a:pPr marL="0" indent="0">
              <a:spcBef>
                <a:spcPts val="0"/>
              </a:spcBef>
              <a:buFont typeface="Arial" panose="020B0604020202020204" pitchFamily="34" charset="0"/>
              <a:buNone/>
            </a:pPr>
            <a:endParaRPr lang="sv-SE" sz="1400" dirty="0">
              <a:cs typeface="Arial"/>
            </a:endParaRPr>
          </a:p>
          <a:p>
            <a:pPr marL="0" indent="0">
              <a:spcBef>
                <a:spcPts val="0"/>
              </a:spcBef>
              <a:buFont typeface="Arial" panose="020B0604020202020204" pitchFamily="34" charset="0"/>
              <a:buNone/>
            </a:pPr>
            <a:r>
              <a:rPr lang="sv-SE" sz="1400" dirty="0">
                <a:cs typeface="Arial"/>
              </a:rPr>
              <a:t>Fråga 1. </a:t>
            </a:r>
            <a:endParaRPr lang="sv-SE" sz="1400" dirty="0">
              <a:solidFill>
                <a:srgbClr val="FF0000"/>
              </a:solidFill>
            </a:endParaRPr>
          </a:p>
          <a:p>
            <a:pPr>
              <a:spcBef>
                <a:spcPts val="0"/>
              </a:spcBef>
            </a:pPr>
            <a:r>
              <a:rPr lang="sv-SE" sz="1400" dirty="0">
                <a:cs typeface="Arial"/>
              </a:rPr>
              <a:t>Aktivt ekonomiskt bistånd </a:t>
            </a:r>
            <a:endParaRPr lang="sv-SE" sz="1400" dirty="0"/>
          </a:p>
          <a:p>
            <a:pPr>
              <a:spcBef>
                <a:spcPts val="0"/>
              </a:spcBef>
            </a:pPr>
            <a:r>
              <a:rPr lang="sv-SE" sz="1400" dirty="0">
                <a:cs typeface="Arial"/>
              </a:rPr>
              <a:t>Kön</a:t>
            </a:r>
            <a:endParaRPr lang="sv-SE" sz="1400" dirty="0"/>
          </a:p>
          <a:p>
            <a:pPr>
              <a:spcBef>
                <a:spcPts val="0"/>
              </a:spcBef>
            </a:pPr>
            <a:endParaRPr lang="sv-SE" sz="1400" dirty="0"/>
          </a:p>
          <a:p>
            <a:pPr marL="0" indent="0">
              <a:spcBef>
                <a:spcPts val="0"/>
              </a:spcBef>
              <a:buFont typeface="Arial" panose="020B0604020202020204" pitchFamily="34" charset="0"/>
              <a:buNone/>
            </a:pPr>
            <a:r>
              <a:rPr lang="sv-SE" sz="1400" dirty="0"/>
              <a:t>Fråga 2. </a:t>
            </a:r>
          </a:p>
          <a:p>
            <a:pPr>
              <a:spcBef>
                <a:spcPts val="0"/>
              </a:spcBef>
            </a:pPr>
            <a:r>
              <a:rPr lang="sv-SE" sz="1400" dirty="0">
                <a:cs typeface="Arial"/>
              </a:rPr>
              <a:t>Typ av försörjningshinder</a:t>
            </a:r>
            <a:endParaRPr lang="sv-SE" sz="1400" dirty="0"/>
          </a:p>
          <a:p>
            <a:pPr>
              <a:spcBef>
                <a:spcPts val="0"/>
              </a:spcBef>
            </a:pPr>
            <a:r>
              <a:rPr lang="sv-SE" sz="1400" dirty="0">
                <a:cs typeface="Arial"/>
              </a:rPr>
              <a:t>Kön</a:t>
            </a:r>
            <a:endParaRPr lang="sv-SE" sz="1400" dirty="0"/>
          </a:p>
        </p:txBody>
      </p:sp>
    </p:spTree>
    <p:extLst>
      <p:ext uri="{BB962C8B-B14F-4D97-AF65-F5344CB8AC3E}">
        <p14:creationId xmlns:p14="http://schemas.microsoft.com/office/powerpoint/2010/main" val="254840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D9B558B-086D-1AB7-7D66-F36A39CE6B1E}"/>
              </a:ext>
            </a:extLst>
          </p:cNvPr>
          <p:cNvSpPr>
            <a:spLocks noGrp="1"/>
          </p:cNvSpPr>
          <p:nvPr>
            <p:ph type="title"/>
          </p:nvPr>
        </p:nvSpPr>
        <p:spPr/>
        <p:txBody>
          <a:bodyPr/>
          <a:lstStyle/>
          <a:p>
            <a:pPr algn="l"/>
            <a:r>
              <a:rPr lang="sv-SE" sz="3600" dirty="0"/>
              <a:t>Exempel: Barn och unga (källa SKR)</a:t>
            </a:r>
          </a:p>
        </p:txBody>
      </p:sp>
      <p:sp>
        <p:nvSpPr>
          <p:cNvPr id="2" name="Platshållare för text 1">
            <a:extLst>
              <a:ext uri="{FF2B5EF4-FFF2-40B4-BE49-F238E27FC236}">
                <a16:creationId xmlns:a16="http://schemas.microsoft.com/office/drawing/2014/main" id="{9374E5C3-1FDB-444A-BFD1-FBD6239AC9CC}"/>
              </a:ext>
            </a:extLst>
          </p:cNvPr>
          <p:cNvSpPr>
            <a:spLocks noGrp="1"/>
          </p:cNvSpPr>
          <p:nvPr>
            <p:ph type="body" sz="quarter" idx="10"/>
          </p:nvPr>
        </p:nvSpPr>
        <p:spPr>
          <a:xfrm>
            <a:off x="761564" y="1329929"/>
            <a:ext cx="7698223" cy="2970013"/>
          </a:xfrm>
        </p:spPr>
        <p:txBody>
          <a:bodyPr>
            <a:normAutofit fontScale="92500" lnSpcReduction="10000"/>
          </a:bodyPr>
          <a:lstStyle/>
          <a:p>
            <a:pPr marL="171446" indent="-171446"/>
            <a:r>
              <a:rPr lang="sv-SE" sz="1600" dirty="0"/>
              <a:t>Anmälningar till socialtjänsten om barn och unga som far illa gäller oftare pojkar än flickor. Brister i hemmet är oftare orsak för flickor medan det är det egna beteendet, så som kriminalitet, fylleri, med mera som är orsaker för pojkar.</a:t>
            </a:r>
          </a:p>
          <a:p>
            <a:pPr marL="171446" indent="-171446"/>
            <a:r>
              <a:rPr lang="sv-SE" sz="1600" dirty="0"/>
              <a:t>Flera studier konstaterar att flickor och pojkar beskrivs olika och utifrån könsstereotyper i utredningarna. För pojkar står ofta handlingar i fokus, medan tonvikten ligger på inre egenskaper för flickor. </a:t>
            </a:r>
          </a:p>
          <a:p>
            <a:pPr marL="171446" indent="-171446"/>
            <a:r>
              <a:rPr lang="sv-SE" sz="1600" dirty="0"/>
              <a:t>Könsstereotypa förhållningssätt återfinns även i behandlingsarbetet. Det kan påverka vården som flickor och pojkar får och det påverkar personalens bemötande. </a:t>
            </a:r>
          </a:p>
          <a:p>
            <a:pPr marL="171446" indent="-171446"/>
            <a:r>
              <a:rPr lang="sv-SE" sz="1600" dirty="0"/>
              <a:t>En studie från Myndigheten för vård och omsorgsanalys visade att en större andel flickor än pojkar fick beslut om insatser.</a:t>
            </a:r>
          </a:p>
          <a:p>
            <a:pPr marL="628634" lvl="1" indent="-171446"/>
            <a:r>
              <a:rPr lang="sv-SE" sz="1100" dirty="0"/>
              <a:t>Pojkar med utländsk bakgrund var den grupp som socialtjänsten bedömde var i minst behov av stöd och även den grupp för vilka samtycke till insatser saknades i störst utsträckning. </a:t>
            </a:r>
          </a:p>
          <a:p>
            <a:pPr marL="628634" lvl="1" indent="-171446"/>
            <a:r>
              <a:rPr lang="sv-SE" sz="1100" dirty="0"/>
              <a:t>Analysen visade även att utredarens bedömning att barnet far illa i nuvarande situation enbart hade betydelse för om flickor beviljades insatser och inte för pojkar.</a:t>
            </a:r>
          </a:p>
        </p:txBody>
      </p:sp>
    </p:spTree>
    <p:extLst>
      <p:ext uri="{BB962C8B-B14F-4D97-AF65-F5344CB8AC3E}">
        <p14:creationId xmlns:p14="http://schemas.microsoft.com/office/powerpoint/2010/main" val="78719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F583FDF-1F80-3082-D6A0-F5F6B1E0F897}"/>
              </a:ext>
            </a:extLst>
          </p:cNvPr>
          <p:cNvSpPr>
            <a:spLocks noGrp="1"/>
          </p:cNvSpPr>
          <p:nvPr>
            <p:ph type="title"/>
          </p:nvPr>
        </p:nvSpPr>
        <p:spPr/>
        <p:txBody>
          <a:bodyPr anchor="b">
            <a:normAutofit fontScale="90000"/>
          </a:bodyPr>
          <a:lstStyle/>
          <a:p>
            <a:pPr algn="l"/>
            <a:r>
              <a:rPr lang="sv-SE" sz="3600" dirty="0"/>
              <a:t>Exempel: Missbruk (källa SKR) </a:t>
            </a:r>
          </a:p>
        </p:txBody>
      </p:sp>
      <p:sp>
        <p:nvSpPr>
          <p:cNvPr id="2" name="Platshållare för text 1">
            <a:extLst>
              <a:ext uri="{FF2B5EF4-FFF2-40B4-BE49-F238E27FC236}">
                <a16:creationId xmlns:a16="http://schemas.microsoft.com/office/drawing/2014/main" id="{07C537DE-C6F6-4C00-BC69-D1571550D0A8}"/>
              </a:ext>
            </a:extLst>
          </p:cNvPr>
          <p:cNvSpPr>
            <a:spLocks noGrp="1"/>
          </p:cNvSpPr>
          <p:nvPr>
            <p:ph type="body" sz="quarter" idx="10"/>
          </p:nvPr>
        </p:nvSpPr>
        <p:spPr/>
        <p:txBody>
          <a:bodyPr anchor="ctr">
            <a:normAutofit fontScale="70000" lnSpcReduction="20000"/>
          </a:bodyPr>
          <a:lstStyle/>
          <a:p>
            <a:pPr marL="285743" indent="-285743"/>
            <a:r>
              <a:rPr lang="sv-SE" dirty="0"/>
              <a:t>Många människor med alkoholproblem undviker att söka vård, och kvinnor söker vård i mindre utsträckning än män, enligt Centralförbundet för narkotika- och alkoholupplysning. </a:t>
            </a:r>
          </a:p>
          <a:p>
            <a:pPr marL="285743" indent="-285743"/>
            <a:endParaRPr lang="sv-SE" dirty="0"/>
          </a:p>
          <a:p>
            <a:pPr marL="285743" indent="-285743"/>
            <a:r>
              <a:rPr lang="sv-SE" dirty="0"/>
              <a:t>Kvinnors alkoholkonsumtion har ökat över tid. En tredjedel av patienterna i missbrukarvården är kvinnor. </a:t>
            </a:r>
          </a:p>
          <a:p>
            <a:pPr marL="285743" indent="-285743"/>
            <a:endParaRPr lang="sv-SE" dirty="0"/>
          </a:p>
          <a:p>
            <a:pPr marL="285743" indent="-285743"/>
            <a:r>
              <a:rPr lang="sv-SE" dirty="0"/>
              <a:t>Inga uppenbara skillnader i tillgång till vård utifrån kön kan ses i gruppen som helhet, konstaterar en statlig utredning. </a:t>
            </a:r>
          </a:p>
          <a:p>
            <a:pPr marL="285743" indent="-285743"/>
            <a:endParaRPr lang="sv-SE" dirty="0"/>
          </a:p>
          <a:p>
            <a:pPr marL="285743" indent="-285743"/>
            <a:r>
              <a:rPr lang="sv-SE" dirty="0"/>
              <a:t>Däremot identifierades vissa grupper med större behov och sämre tillgång till vård: kvinnor utsatta för sexuella och/eller fysiska övergrepp, gravida kvinnor med missbruk, familjer med missbruksproblem, psykiskt sjuka kvinnor med komplexa vårdbehov samt unga med en antisocial problematik.</a:t>
            </a:r>
          </a:p>
        </p:txBody>
      </p:sp>
    </p:spTree>
    <p:extLst>
      <p:ext uri="{BB962C8B-B14F-4D97-AF65-F5344CB8AC3E}">
        <p14:creationId xmlns:p14="http://schemas.microsoft.com/office/powerpoint/2010/main" val="396528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tshållare för innehåll 7"/>
          <p:cNvGraphicFramePr>
            <a:graphicFrameLocks noGrp="1"/>
          </p:cNvGraphicFramePr>
          <p:nvPr>
            <p:ph idx="4294967295"/>
            <p:extLst>
              <p:ext uri="{D42A27DB-BD31-4B8C-83A1-F6EECF244321}">
                <p14:modId xmlns:p14="http://schemas.microsoft.com/office/powerpoint/2010/main" val="2802924302"/>
              </p:ext>
            </p:extLst>
          </p:nvPr>
        </p:nvGraphicFramePr>
        <p:xfrm>
          <a:off x="917848" y="411620"/>
          <a:ext cx="7308304" cy="4320260"/>
        </p:xfrm>
        <a:graphic>
          <a:graphicData uri="http://schemas.openxmlformats.org/drawingml/2006/table">
            <a:tbl>
              <a:tblPr firstRow="1" firstCol="1" bandRow="1">
                <a:tableStyleId>{5C22544A-7EE6-4342-B048-85BDC9FD1C3A}</a:tableStyleId>
              </a:tblPr>
              <a:tblGrid>
                <a:gridCol w="981136">
                  <a:extLst>
                    <a:ext uri="{9D8B030D-6E8A-4147-A177-3AD203B41FA5}">
                      <a16:colId xmlns:a16="http://schemas.microsoft.com/office/drawing/2014/main" val="20000"/>
                    </a:ext>
                  </a:extLst>
                </a:gridCol>
                <a:gridCol w="193137">
                  <a:extLst>
                    <a:ext uri="{9D8B030D-6E8A-4147-A177-3AD203B41FA5}">
                      <a16:colId xmlns:a16="http://schemas.microsoft.com/office/drawing/2014/main" val="1903220328"/>
                    </a:ext>
                  </a:extLst>
                </a:gridCol>
                <a:gridCol w="6134031">
                  <a:extLst>
                    <a:ext uri="{9D8B030D-6E8A-4147-A177-3AD203B41FA5}">
                      <a16:colId xmlns:a16="http://schemas.microsoft.com/office/drawing/2014/main" val="20001"/>
                    </a:ext>
                  </a:extLst>
                </a:gridCol>
              </a:tblGrid>
              <a:tr h="432026">
                <a:tc>
                  <a:txBody>
                    <a:bodyPr/>
                    <a:lstStyle/>
                    <a:p>
                      <a:pPr algn="r">
                        <a:lnSpc>
                          <a:spcPct val="115000"/>
                        </a:lnSpc>
                        <a:spcAft>
                          <a:spcPts val="300"/>
                        </a:spcAft>
                      </a:pPr>
                      <a:r>
                        <a:rPr lang="sv-SE" sz="1400" b="1" kern="1200">
                          <a:solidFill>
                            <a:schemeClr val="tx1"/>
                          </a:solidFill>
                          <a:effectLst/>
                          <a:latin typeface="+mn-lt"/>
                          <a:ea typeface="+mn-ea"/>
                          <a:cs typeface="+mn-cs"/>
                        </a:rPr>
                        <a:t>09.00</a:t>
                      </a:r>
                    </a:p>
                  </a:txBody>
                  <a:tcPr marL="33317" marR="33317" marT="17586"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115000"/>
                        </a:lnSpc>
                        <a:spcAft>
                          <a:spcPts val="300"/>
                        </a:spcAft>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115000"/>
                        </a:lnSpc>
                        <a:spcAft>
                          <a:spcPts val="300"/>
                        </a:spcAft>
                      </a:pPr>
                      <a:r>
                        <a:rPr lang="sv-SE" sz="1400" b="0">
                          <a:solidFill>
                            <a:schemeClr val="tx1"/>
                          </a:solidFill>
                          <a:effectLst/>
                        </a:rPr>
                        <a:t>Välkommen och introduktion till ISU och jämställdhet</a:t>
                      </a:r>
                      <a:endParaRPr lang="sv-SE" sz="1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17" marR="33317" marT="17586"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26">
                <a:tc>
                  <a:txBody>
                    <a:bodyPr/>
                    <a:lstStyle/>
                    <a:p>
                      <a:pPr algn="r">
                        <a:lnSpc>
                          <a:spcPct val="115000"/>
                        </a:lnSpc>
                        <a:spcAft>
                          <a:spcPts val="300"/>
                        </a:spcAft>
                      </a:pPr>
                      <a:r>
                        <a:rPr lang="sv-SE" sz="1400" b="1" kern="1200">
                          <a:solidFill>
                            <a:schemeClr val="tx1"/>
                          </a:solidFill>
                          <a:effectLst/>
                          <a:latin typeface="+mn-lt"/>
                          <a:ea typeface="+mn-ea"/>
                          <a:cs typeface="+mn-cs"/>
                        </a:rPr>
                        <a:t>ca 10.00</a:t>
                      </a:r>
                    </a:p>
                  </a:txBody>
                  <a:tcPr marL="33317" marR="33317" marT="17586"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r>
                        <a:rPr lang="sv-SE" sz="1400" b="1">
                          <a:solidFill>
                            <a:schemeClr val="tx1"/>
                          </a:solidFill>
                          <a:effectLst/>
                        </a:rPr>
                        <a:t>Pass</a:t>
                      </a:r>
                      <a:r>
                        <a:rPr lang="sv-SE" sz="1400" b="1" baseline="0">
                          <a:solidFill>
                            <a:schemeClr val="tx1"/>
                          </a:solidFill>
                          <a:effectLst/>
                        </a:rPr>
                        <a:t> 1: </a:t>
                      </a:r>
                      <a:r>
                        <a:rPr lang="sv-SE" sz="1400">
                          <a:solidFill>
                            <a:schemeClr val="tx1"/>
                          </a:solidFill>
                          <a:effectLst/>
                        </a:rPr>
                        <a:t>Vad vill vi veta?</a:t>
                      </a:r>
                    </a:p>
                  </a:txBody>
                  <a:tcPr marL="33317" marR="33317" marT="17586"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26">
                <a:tc>
                  <a:txBody>
                    <a:bodyPr/>
                    <a:lstStyle/>
                    <a:p>
                      <a:pPr algn="r">
                        <a:lnSpc>
                          <a:spcPct val="115000"/>
                        </a:lnSpc>
                        <a:spcAft>
                          <a:spcPts val="300"/>
                        </a:spcAft>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r>
                        <a:rPr lang="sv-SE" sz="1400" i="1" kern="1200" dirty="0">
                          <a:solidFill>
                            <a:schemeClr val="tx1"/>
                          </a:solidFill>
                          <a:effectLst/>
                          <a:latin typeface="+mn-lt"/>
                          <a:ea typeface="+mn-ea"/>
                          <a:cs typeface="+mn-cs"/>
                        </a:rPr>
                        <a:t>Paus med fika</a:t>
                      </a: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26">
                <a:tc>
                  <a:txBody>
                    <a:bodyPr/>
                    <a:lstStyle/>
                    <a:p>
                      <a:pPr algn="r">
                        <a:lnSpc>
                          <a:spcPct val="115000"/>
                        </a:lnSpc>
                        <a:spcAft>
                          <a:spcPts val="300"/>
                        </a:spcAft>
                      </a:pPr>
                      <a:r>
                        <a:rPr lang="sv-SE" sz="1400" b="1" kern="1200" dirty="0">
                          <a:solidFill>
                            <a:schemeClr val="tx1"/>
                          </a:solidFill>
                          <a:effectLst/>
                          <a:latin typeface="+mn-lt"/>
                          <a:ea typeface="+mn-ea"/>
                          <a:cs typeface="+mn-cs"/>
                        </a:rPr>
                        <a:t>ca 11.00</a:t>
                      </a: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5000"/>
                        </a:lnSpc>
                        <a:spcBef>
                          <a:spcPts val="0"/>
                        </a:spcBef>
                        <a:spcAft>
                          <a:spcPts val="300"/>
                        </a:spcAft>
                        <a:buClrTx/>
                        <a:buSzTx/>
                        <a:buFontTx/>
                        <a:buNone/>
                        <a:tabLst/>
                        <a:defRPr/>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5000"/>
                        </a:lnSpc>
                        <a:spcBef>
                          <a:spcPts val="0"/>
                        </a:spcBef>
                        <a:spcAft>
                          <a:spcPts val="300"/>
                        </a:spcAft>
                        <a:buClrTx/>
                        <a:buSzTx/>
                        <a:buFontTx/>
                        <a:buNone/>
                        <a:tabLst/>
                        <a:defRPr/>
                      </a:pPr>
                      <a:r>
                        <a:rPr lang="sv-SE" sz="1400" b="1" dirty="0">
                          <a:solidFill>
                            <a:schemeClr val="tx1"/>
                          </a:solidFill>
                          <a:effectLst/>
                        </a:rPr>
                        <a:t>Pass 2: </a:t>
                      </a:r>
                      <a:r>
                        <a:rPr lang="sv-SE" sz="1400" dirty="0">
                          <a:solidFill>
                            <a:schemeClr val="tx1"/>
                          </a:solidFill>
                          <a:effectLst/>
                        </a:rPr>
                        <a:t>Vilka uppgifter behöver vi?</a:t>
                      </a: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2858217"/>
                  </a:ext>
                </a:extLst>
              </a:tr>
              <a:tr h="432026">
                <a:tc>
                  <a:txBody>
                    <a:bodyPr/>
                    <a:lstStyle/>
                    <a:p>
                      <a:pPr algn="r">
                        <a:lnSpc>
                          <a:spcPct val="115000"/>
                        </a:lnSpc>
                        <a:spcAft>
                          <a:spcPts val="300"/>
                        </a:spcAft>
                      </a:pPr>
                      <a:r>
                        <a:rPr lang="sv-SE" sz="1400" b="1" kern="1200">
                          <a:solidFill>
                            <a:schemeClr val="tx1"/>
                          </a:solidFill>
                          <a:effectLst/>
                          <a:latin typeface="+mn-lt"/>
                          <a:ea typeface="+mn-ea"/>
                          <a:cs typeface="+mn-cs"/>
                        </a:rPr>
                        <a:t>12.30</a:t>
                      </a: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r>
                        <a:rPr lang="sv-SE" sz="1400" i="1">
                          <a:solidFill>
                            <a:schemeClr val="tx1"/>
                          </a:solidFill>
                          <a:effectLst/>
                        </a:rPr>
                        <a:t>Lunch</a:t>
                      </a:r>
                      <a:endParaRPr lang="sv-SE" sz="14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26">
                <a:tc>
                  <a:txBody>
                    <a:bodyPr/>
                    <a:lstStyle/>
                    <a:p>
                      <a:pPr algn="r">
                        <a:lnSpc>
                          <a:spcPct val="115000"/>
                        </a:lnSpc>
                        <a:spcAft>
                          <a:spcPts val="300"/>
                        </a:spcAft>
                      </a:pPr>
                      <a:r>
                        <a:rPr lang="sv-SE" sz="1400" b="1" kern="1200">
                          <a:solidFill>
                            <a:schemeClr val="tx1"/>
                          </a:solidFill>
                          <a:effectLst/>
                          <a:latin typeface="+mn-lt"/>
                          <a:ea typeface="+mn-ea"/>
                          <a:cs typeface="+mn-cs"/>
                        </a:rPr>
                        <a:t>ca 13.30</a:t>
                      </a: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lang="sv-SE" sz="1400" b="1" dirty="0">
                          <a:solidFill>
                            <a:schemeClr val="tx1"/>
                          </a:solidFill>
                          <a:effectLst/>
                        </a:rPr>
                        <a:t>Pass 3:</a:t>
                      </a:r>
                      <a:r>
                        <a:rPr lang="sv-SE" sz="1400" dirty="0">
                          <a:solidFill>
                            <a:schemeClr val="tx1"/>
                          </a:solidFill>
                          <a:effectLst/>
                        </a:rPr>
                        <a:t> </a:t>
                      </a:r>
                      <a:r>
                        <a:rPr lang="sv-SE" sz="1400" dirty="0"/>
                        <a:t>Intro och anpassning av verktyg för uppföljningen</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26">
                <a:tc>
                  <a:txBody>
                    <a:bodyPr/>
                    <a:lstStyle/>
                    <a:p>
                      <a:pPr algn="r">
                        <a:lnSpc>
                          <a:spcPct val="115000"/>
                        </a:lnSpc>
                        <a:spcAft>
                          <a:spcPts val="300"/>
                        </a:spcAft>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r>
                        <a:rPr lang="sv-SE" sz="1400" i="1">
                          <a:solidFill>
                            <a:schemeClr val="tx1"/>
                          </a:solidFill>
                          <a:effectLst/>
                        </a:rPr>
                        <a:t>Paus med fika</a:t>
                      </a:r>
                      <a:endParaRPr lang="sv-SE" sz="1400" b="1"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26">
                <a:tc>
                  <a:txBody>
                    <a:bodyPr/>
                    <a:lstStyle/>
                    <a:p>
                      <a:pPr algn="r">
                        <a:lnSpc>
                          <a:spcPct val="115000"/>
                        </a:lnSpc>
                        <a:spcAft>
                          <a:spcPts val="300"/>
                        </a:spcAft>
                      </a:pPr>
                      <a:r>
                        <a:rPr lang="sv-SE" sz="1400" b="1" kern="1200">
                          <a:solidFill>
                            <a:schemeClr val="tx1"/>
                          </a:solidFill>
                          <a:effectLst/>
                          <a:latin typeface="+mn-lt"/>
                          <a:ea typeface="+mn-ea"/>
                          <a:cs typeface="+mn-cs"/>
                        </a:rPr>
                        <a:t>ca 15.05</a:t>
                      </a: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300"/>
                        </a:spcAft>
                        <a:buClrTx/>
                        <a:buSzTx/>
                        <a:buFontTx/>
                        <a:buNone/>
                        <a:tabLst/>
                        <a:defRPr/>
                      </a:pPr>
                      <a:r>
                        <a:rPr lang="sv-SE" sz="1400" b="1">
                          <a:solidFill>
                            <a:schemeClr val="tx1"/>
                          </a:solidFill>
                          <a:effectLst/>
                        </a:rPr>
                        <a:t>Pass</a:t>
                      </a:r>
                      <a:r>
                        <a:rPr lang="sv-SE" sz="1400" b="1" baseline="0">
                          <a:solidFill>
                            <a:schemeClr val="tx1"/>
                          </a:solidFill>
                          <a:effectLst/>
                        </a:rPr>
                        <a:t> 4:</a:t>
                      </a:r>
                      <a:r>
                        <a:rPr lang="sv-SE" sz="1400" baseline="0">
                          <a:solidFill>
                            <a:schemeClr val="tx1"/>
                          </a:solidFill>
                          <a:effectLst/>
                        </a:rPr>
                        <a:t> Planering av arbetet med uppföljningen på hemmaplan</a:t>
                      </a:r>
                      <a:endParaRPr lang="sv-SE" sz="1400">
                        <a:solidFill>
                          <a:schemeClr val="tx1"/>
                        </a:solidFill>
                        <a:effectLst/>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2026">
                <a:tc>
                  <a:txBody>
                    <a:bodyPr/>
                    <a:lstStyle/>
                    <a:p>
                      <a:pPr algn="r">
                        <a:lnSpc>
                          <a:spcPct val="115000"/>
                        </a:lnSpc>
                        <a:spcAft>
                          <a:spcPts val="300"/>
                        </a:spcAft>
                      </a:pPr>
                      <a:r>
                        <a:rPr lang="sv-SE" sz="1400" b="1" kern="1200">
                          <a:solidFill>
                            <a:schemeClr val="tx1"/>
                          </a:solidFill>
                          <a:effectLst/>
                          <a:latin typeface="+mn-lt"/>
                          <a:ea typeface="+mn-ea"/>
                          <a:cs typeface="+mn-cs"/>
                        </a:rPr>
                        <a:t>ca 15.50</a:t>
                      </a: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r>
                        <a:rPr lang="sv-SE" sz="1400">
                          <a:solidFill>
                            <a:schemeClr val="tx1"/>
                          </a:solidFill>
                          <a:effectLst/>
                        </a:rPr>
                        <a:t>Inför nästa utbildningsdag och avslutning</a:t>
                      </a:r>
                      <a:endParaRPr lang="sv-SE"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32026">
                <a:tc>
                  <a:txBody>
                    <a:bodyPr/>
                    <a:lstStyle/>
                    <a:p>
                      <a:pPr algn="r">
                        <a:lnSpc>
                          <a:spcPct val="115000"/>
                        </a:lnSpc>
                        <a:spcAft>
                          <a:spcPts val="300"/>
                        </a:spcAft>
                      </a:pPr>
                      <a:r>
                        <a:rPr lang="sv-SE" sz="1400" b="1" kern="1200">
                          <a:solidFill>
                            <a:schemeClr val="tx1"/>
                          </a:solidFill>
                          <a:effectLst/>
                          <a:latin typeface="+mn-lt"/>
                          <a:ea typeface="+mn-ea"/>
                          <a:cs typeface="+mn-cs"/>
                        </a:rPr>
                        <a:t>16.00</a:t>
                      </a: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endParaRPr lang="sv-SE" sz="1400" b="1" kern="1200">
                        <a:solidFill>
                          <a:schemeClr val="tx1"/>
                        </a:solidFill>
                        <a:effectLst/>
                        <a:latin typeface="+mn-lt"/>
                        <a:ea typeface="+mn-ea"/>
                        <a:cs typeface="+mn-cs"/>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300"/>
                        </a:spcAft>
                      </a:pPr>
                      <a:r>
                        <a:rPr lang="sv-SE" sz="1400" dirty="0">
                          <a:solidFill>
                            <a:schemeClr val="tx1"/>
                          </a:solidFill>
                          <a:effectLst/>
                        </a:rPr>
                        <a:t>Slut för dagen</a:t>
                      </a:r>
                      <a:endParaRPr lang="sv-SE"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17" marR="33317" marT="1758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0153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upp 4"/>
          <p:cNvGrpSpPr/>
          <p:nvPr/>
        </p:nvGrpSpPr>
        <p:grpSpPr>
          <a:xfrm>
            <a:off x="1772722" y="1323181"/>
            <a:ext cx="1257122" cy="1813433"/>
            <a:chOff x="139" y="1700460"/>
            <a:chExt cx="1676163" cy="2417910"/>
          </a:xfrm>
        </p:grpSpPr>
        <p:sp>
          <p:nvSpPr>
            <p:cNvPr id="21" name="Rektangel med rundade hörn 20"/>
            <p:cNvSpPr/>
            <p:nvPr/>
          </p:nvSpPr>
          <p:spPr>
            <a:xfrm>
              <a:off x="139" y="1700460"/>
              <a:ext cx="1676163" cy="2417910"/>
            </a:xfrm>
            <a:prstGeom prst="roundRect">
              <a:avLst/>
            </a:pr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sv-SE" sz="1200"/>
            </a:p>
          </p:txBody>
        </p:sp>
        <p:sp>
          <p:nvSpPr>
            <p:cNvPr id="22" name="Rektangel 21"/>
            <p:cNvSpPr/>
            <p:nvPr/>
          </p:nvSpPr>
          <p:spPr>
            <a:xfrm>
              <a:off x="81963"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Hen känner att det svåra är </a:t>
              </a:r>
              <a:r>
                <a:rPr lang="sv-SE" sz="1200" dirty="0" err="1">
                  <a:solidFill>
                    <a:prstClr val="black"/>
                  </a:solidFill>
                  <a:latin typeface="Arial"/>
                </a:rPr>
                <a:t>pratbart</a:t>
              </a:r>
              <a:endParaRPr lang="sv-SE" sz="1200" dirty="0">
                <a:solidFill>
                  <a:prstClr val="black"/>
                </a:solidFill>
                <a:latin typeface="Arial"/>
              </a:endParaRPr>
            </a:p>
          </p:txBody>
        </p:sp>
      </p:grpSp>
      <p:grpSp>
        <p:nvGrpSpPr>
          <p:cNvPr id="6" name="Grupp 5"/>
          <p:cNvGrpSpPr/>
          <p:nvPr/>
        </p:nvGrpSpPr>
        <p:grpSpPr>
          <a:xfrm>
            <a:off x="6058274" y="1903540"/>
            <a:ext cx="1257122" cy="1813433"/>
            <a:chOff x="1955663" y="1700460"/>
            <a:chExt cx="1676163" cy="2417910"/>
          </a:xfrm>
        </p:grpSpPr>
        <p:sp>
          <p:nvSpPr>
            <p:cNvPr id="19" name="Rektangel med rundade hörn 18"/>
            <p:cNvSpPr/>
            <p:nvPr/>
          </p:nvSpPr>
          <p:spPr>
            <a:xfrm>
              <a:off x="1955663" y="1700460"/>
              <a:ext cx="1676163" cy="2417910"/>
            </a:xfrm>
            <a:prstGeom prst="roundRect">
              <a:avLst/>
            </a:prstGeom>
            <a:ln>
              <a:noFill/>
            </a:ln>
          </p:spPr>
          <p:style>
            <a:lnRef idx="2">
              <a:scrgbClr r="0" g="0" b="0"/>
            </a:lnRef>
            <a:fillRef idx="1">
              <a:schemeClr val="accent2">
                <a:hueOff val="-144503"/>
                <a:satOff val="-2087"/>
                <a:lumOff val="588"/>
                <a:alphaOff val="0"/>
              </a:schemeClr>
            </a:fillRef>
            <a:effectRef idx="0">
              <a:schemeClr val="accent2">
                <a:hueOff val="-144503"/>
                <a:satOff val="-2087"/>
                <a:lumOff val="588"/>
                <a:alphaOff val="0"/>
              </a:schemeClr>
            </a:effectRef>
            <a:fontRef idx="minor">
              <a:schemeClr val="lt1"/>
            </a:fontRef>
          </p:style>
          <p:txBody>
            <a:bodyPr/>
            <a:lstStyle/>
            <a:p>
              <a:endParaRPr lang="sv-SE" sz="1200"/>
            </a:p>
          </p:txBody>
        </p:sp>
        <p:sp>
          <p:nvSpPr>
            <p:cNvPr id="20" name="Rektangel 19"/>
            <p:cNvSpPr/>
            <p:nvPr/>
          </p:nvSpPr>
          <p:spPr>
            <a:xfrm>
              <a:off x="2037487"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Bearbetat upplevelser av våld</a:t>
              </a:r>
            </a:p>
          </p:txBody>
        </p:sp>
      </p:grpSp>
      <p:grpSp>
        <p:nvGrpSpPr>
          <p:cNvPr id="7" name="Grupp 6"/>
          <p:cNvGrpSpPr/>
          <p:nvPr/>
        </p:nvGrpSpPr>
        <p:grpSpPr>
          <a:xfrm>
            <a:off x="3201240" y="2628912"/>
            <a:ext cx="1257122" cy="1813433"/>
            <a:chOff x="3911187" y="1700460"/>
            <a:chExt cx="1676163" cy="2417910"/>
          </a:xfrm>
        </p:grpSpPr>
        <p:sp>
          <p:nvSpPr>
            <p:cNvPr id="17" name="Rektangel med rundade hörn 16"/>
            <p:cNvSpPr/>
            <p:nvPr/>
          </p:nvSpPr>
          <p:spPr>
            <a:xfrm>
              <a:off x="3911187" y="1700460"/>
              <a:ext cx="1676163" cy="2417910"/>
            </a:xfrm>
            <a:prstGeom prst="roundRect">
              <a:avLst/>
            </a:prstGeom>
            <a:ln>
              <a:noFill/>
            </a:ln>
          </p:spPr>
          <p:style>
            <a:lnRef idx="2">
              <a:scrgbClr r="0" g="0" b="0"/>
            </a:lnRef>
            <a:fillRef idx="1">
              <a:schemeClr val="accent2">
                <a:hueOff val="-289006"/>
                <a:satOff val="-4174"/>
                <a:lumOff val="1175"/>
                <a:alphaOff val="0"/>
              </a:schemeClr>
            </a:fillRef>
            <a:effectRef idx="0">
              <a:schemeClr val="accent2">
                <a:hueOff val="-289006"/>
                <a:satOff val="-4174"/>
                <a:lumOff val="1175"/>
                <a:alphaOff val="0"/>
              </a:schemeClr>
            </a:effectRef>
            <a:fontRef idx="minor">
              <a:schemeClr val="lt1"/>
            </a:fontRef>
          </p:style>
          <p:txBody>
            <a:bodyPr/>
            <a:lstStyle/>
            <a:p>
              <a:endParaRPr lang="sv-SE" sz="1350"/>
            </a:p>
          </p:txBody>
        </p:sp>
        <p:sp>
          <p:nvSpPr>
            <p:cNvPr id="18" name="Rektangel 17"/>
            <p:cNvSpPr/>
            <p:nvPr/>
          </p:nvSpPr>
          <p:spPr>
            <a:xfrm>
              <a:off x="3993011"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Symptom på vålds-upplevelser har klingat av</a:t>
              </a:r>
            </a:p>
          </p:txBody>
        </p:sp>
      </p:grpSp>
      <p:grpSp>
        <p:nvGrpSpPr>
          <p:cNvPr id="8" name="Grupp 7"/>
          <p:cNvGrpSpPr/>
          <p:nvPr/>
        </p:nvGrpSpPr>
        <p:grpSpPr>
          <a:xfrm>
            <a:off x="7486793" y="815479"/>
            <a:ext cx="1257122" cy="1813433"/>
            <a:chOff x="5866711" y="1700460"/>
            <a:chExt cx="1676163" cy="2417910"/>
          </a:xfrm>
        </p:grpSpPr>
        <p:sp>
          <p:nvSpPr>
            <p:cNvPr id="15" name="Rektangel med rundade hörn 14"/>
            <p:cNvSpPr/>
            <p:nvPr/>
          </p:nvSpPr>
          <p:spPr>
            <a:xfrm>
              <a:off x="5866711" y="1700460"/>
              <a:ext cx="1676163" cy="2417910"/>
            </a:xfrm>
            <a:prstGeom prst="roundRect">
              <a:avLst/>
            </a:prstGeom>
            <a:ln>
              <a:noFill/>
            </a:ln>
          </p:spPr>
          <p:style>
            <a:lnRef idx="2">
              <a:scrgbClr r="0" g="0" b="0"/>
            </a:lnRef>
            <a:fillRef idx="1">
              <a:schemeClr val="accent2">
                <a:hueOff val="-433508"/>
                <a:satOff val="-6261"/>
                <a:lumOff val="1763"/>
                <a:alphaOff val="0"/>
              </a:schemeClr>
            </a:fillRef>
            <a:effectRef idx="0">
              <a:schemeClr val="accent2">
                <a:hueOff val="-433508"/>
                <a:satOff val="-6261"/>
                <a:lumOff val="1763"/>
                <a:alphaOff val="0"/>
              </a:schemeClr>
            </a:effectRef>
            <a:fontRef idx="minor">
              <a:schemeClr val="lt1"/>
            </a:fontRef>
          </p:style>
          <p:txBody>
            <a:bodyPr/>
            <a:lstStyle/>
            <a:p>
              <a:endParaRPr lang="sv-SE" sz="1350"/>
            </a:p>
          </p:txBody>
        </p:sp>
        <p:sp>
          <p:nvSpPr>
            <p:cNvPr id="16" name="Rektangel 15"/>
            <p:cNvSpPr/>
            <p:nvPr/>
          </p:nvSpPr>
          <p:spPr>
            <a:xfrm>
              <a:off x="5948535"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Hen har kunskap om vart hen kan vända sig om hen behöver hjälp och stöd igen</a:t>
              </a:r>
            </a:p>
          </p:txBody>
        </p:sp>
      </p:grpSp>
      <p:grpSp>
        <p:nvGrpSpPr>
          <p:cNvPr id="9" name="Grupp 8"/>
          <p:cNvGrpSpPr/>
          <p:nvPr/>
        </p:nvGrpSpPr>
        <p:grpSpPr>
          <a:xfrm>
            <a:off x="344206" y="2266227"/>
            <a:ext cx="1257122" cy="1813433"/>
            <a:chOff x="7822235" y="1700460"/>
            <a:chExt cx="1676163" cy="2417910"/>
          </a:xfrm>
        </p:grpSpPr>
        <p:sp>
          <p:nvSpPr>
            <p:cNvPr id="13" name="Rektangel med rundade hörn 12"/>
            <p:cNvSpPr/>
            <p:nvPr/>
          </p:nvSpPr>
          <p:spPr>
            <a:xfrm>
              <a:off x="7822235" y="1700460"/>
              <a:ext cx="1676163" cy="2417910"/>
            </a:xfrm>
            <a:prstGeom prst="roundRect">
              <a:avLst/>
            </a:prstGeom>
            <a:ln>
              <a:noFill/>
            </a:ln>
          </p:spPr>
          <p:style>
            <a:lnRef idx="2">
              <a:scrgbClr r="0" g="0" b="0"/>
            </a:lnRef>
            <a:fillRef idx="1">
              <a:schemeClr val="accent2">
                <a:hueOff val="-578011"/>
                <a:satOff val="-8348"/>
                <a:lumOff val="2350"/>
                <a:alphaOff val="0"/>
              </a:schemeClr>
            </a:fillRef>
            <a:effectRef idx="0">
              <a:schemeClr val="accent2">
                <a:hueOff val="-578011"/>
                <a:satOff val="-8348"/>
                <a:lumOff val="2350"/>
                <a:alphaOff val="0"/>
              </a:schemeClr>
            </a:effectRef>
            <a:fontRef idx="minor">
              <a:schemeClr val="lt1"/>
            </a:fontRef>
          </p:style>
          <p:txBody>
            <a:bodyPr/>
            <a:lstStyle/>
            <a:p>
              <a:endParaRPr lang="sv-SE" sz="1200"/>
            </a:p>
          </p:txBody>
        </p:sp>
        <p:sp>
          <p:nvSpPr>
            <p:cNvPr id="14" name="Rektangel 13"/>
            <p:cNvSpPr/>
            <p:nvPr/>
          </p:nvSpPr>
          <p:spPr>
            <a:xfrm>
              <a:off x="7904059"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Hen har en förbättrad relation till den icke vålds-utövande föräldern eller annan omsorgs-person </a:t>
              </a:r>
            </a:p>
          </p:txBody>
        </p:sp>
      </p:grpSp>
      <p:grpSp>
        <p:nvGrpSpPr>
          <p:cNvPr id="10" name="Grupp 9"/>
          <p:cNvGrpSpPr/>
          <p:nvPr/>
        </p:nvGrpSpPr>
        <p:grpSpPr>
          <a:xfrm>
            <a:off x="4629757" y="1540853"/>
            <a:ext cx="1257122" cy="1813433"/>
            <a:chOff x="9777759" y="1700460"/>
            <a:chExt cx="1676163" cy="2417910"/>
          </a:xfrm>
        </p:grpSpPr>
        <p:sp>
          <p:nvSpPr>
            <p:cNvPr id="11" name="Rektangel med rundade hörn 10"/>
            <p:cNvSpPr/>
            <p:nvPr/>
          </p:nvSpPr>
          <p:spPr>
            <a:xfrm>
              <a:off x="9777759" y="1700460"/>
              <a:ext cx="1676163" cy="2417910"/>
            </a:xfrm>
            <a:prstGeom prst="roundRect">
              <a:avLst/>
            </a:prstGeom>
            <a:ln>
              <a:noFill/>
            </a:ln>
          </p:spPr>
          <p:style>
            <a:lnRef idx="2">
              <a:scrgbClr r="0" g="0" b="0"/>
            </a:lnRef>
            <a:fillRef idx="1">
              <a:schemeClr val="accent2">
                <a:hueOff val="-722514"/>
                <a:satOff val="-10435"/>
                <a:lumOff val="2938"/>
                <a:alphaOff val="0"/>
              </a:schemeClr>
            </a:fillRef>
            <a:effectRef idx="0">
              <a:schemeClr val="accent2">
                <a:hueOff val="-722514"/>
                <a:satOff val="-10435"/>
                <a:lumOff val="2938"/>
                <a:alphaOff val="0"/>
              </a:schemeClr>
            </a:effectRef>
            <a:fontRef idx="minor">
              <a:schemeClr val="lt1"/>
            </a:fontRef>
          </p:style>
          <p:txBody>
            <a:bodyPr/>
            <a:lstStyle/>
            <a:p>
              <a:endParaRPr lang="sv-SE" sz="1200"/>
            </a:p>
          </p:txBody>
        </p:sp>
        <p:sp>
          <p:nvSpPr>
            <p:cNvPr id="12" name="Rektangel 11"/>
            <p:cNvSpPr/>
            <p:nvPr/>
          </p:nvSpPr>
          <p:spPr>
            <a:xfrm>
              <a:off x="9859583"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a:solidFill>
                    <a:prstClr val="black"/>
                  </a:solidFill>
                  <a:latin typeface="Arial"/>
                </a:rPr>
                <a:t>Hen känner hopp om ett helt liv fritt från våld</a:t>
              </a:r>
            </a:p>
          </p:txBody>
        </p:sp>
      </p:grpSp>
      <p:sp>
        <p:nvSpPr>
          <p:cNvPr id="27" name="Rubrik 3">
            <a:extLst>
              <a:ext uri="{FF2B5EF4-FFF2-40B4-BE49-F238E27FC236}">
                <a16:creationId xmlns:a16="http://schemas.microsoft.com/office/drawing/2014/main" id="{46DCCC5D-89B2-5891-31B8-A02744CE6D9E}"/>
              </a:ext>
            </a:extLst>
          </p:cNvPr>
          <p:cNvSpPr txBox="1">
            <a:spLocks/>
          </p:cNvSpPr>
          <p:nvPr/>
        </p:nvSpPr>
        <p:spPr>
          <a:xfrm>
            <a:off x="761563" y="573881"/>
            <a:ext cx="7698223" cy="584994"/>
          </a:xfrm>
          <a:prstGeom prst="rect">
            <a:avLst/>
          </a:prstGeom>
        </p:spPr>
        <p:txBody>
          <a:bodyPr vert="horz" lIns="68580" tIns="34290" rIns="68580" bIns="3429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3600" b="0" dirty="0">
                <a:solidFill>
                  <a:srgbClr val="0050A0"/>
                </a:solidFill>
              </a:rPr>
              <a:t>Exempel resultat</a:t>
            </a:r>
          </a:p>
        </p:txBody>
      </p:sp>
    </p:spTree>
    <p:extLst>
      <p:ext uri="{BB962C8B-B14F-4D97-AF65-F5344CB8AC3E}">
        <p14:creationId xmlns:p14="http://schemas.microsoft.com/office/powerpoint/2010/main" val="36358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B8843C-B747-BD13-AD7C-32C2DE49A6E4}"/>
            </a:ext>
          </a:extLst>
        </p:cNvPr>
        <p:cNvGrpSpPr/>
        <p:nvPr/>
      </p:nvGrpSpPr>
      <p:grpSpPr>
        <a:xfrm>
          <a:off x="0" y="0"/>
          <a:ext cx="0" cy="0"/>
          <a:chOff x="0" y="0"/>
          <a:chExt cx="0" cy="0"/>
        </a:xfrm>
      </p:grpSpPr>
      <p:grpSp>
        <p:nvGrpSpPr>
          <p:cNvPr id="5" name="Grupp 4">
            <a:extLst>
              <a:ext uri="{FF2B5EF4-FFF2-40B4-BE49-F238E27FC236}">
                <a16:creationId xmlns:a16="http://schemas.microsoft.com/office/drawing/2014/main" id="{B5FB0145-72FC-34EF-6CD3-964B35350248}"/>
              </a:ext>
            </a:extLst>
          </p:cNvPr>
          <p:cNvGrpSpPr/>
          <p:nvPr/>
        </p:nvGrpSpPr>
        <p:grpSpPr>
          <a:xfrm>
            <a:off x="276832" y="1665034"/>
            <a:ext cx="1257122" cy="1813433"/>
            <a:chOff x="139" y="1700460"/>
            <a:chExt cx="1676163" cy="2417910"/>
          </a:xfrm>
        </p:grpSpPr>
        <p:sp>
          <p:nvSpPr>
            <p:cNvPr id="21" name="Rektangel med rundade hörn 20">
              <a:extLst>
                <a:ext uri="{FF2B5EF4-FFF2-40B4-BE49-F238E27FC236}">
                  <a16:creationId xmlns:a16="http://schemas.microsoft.com/office/drawing/2014/main" id="{224D9E5E-61BC-6C8E-299A-8A174857B724}"/>
                </a:ext>
              </a:extLst>
            </p:cNvPr>
            <p:cNvSpPr/>
            <p:nvPr/>
          </p:nvSpPr>
          <p:spPr>
            <a:xfrm>
              <a:off x="139" y="1700460"/>
              <a:ext cx="1676163" cy="2417910"/>
            </a:xfrm>
            <a:prstGeom prst="roundRect">
              <a:avLst/>
            </a:pr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sv-SE" sz="1200"/>
            </a:p>
          </p:txBody>
        </p:sp>
        <p:sp>
          <p:nvSpPr>
            <p:cNvPr id="22" name="Rektangel 21">
              <a:extLst>
                <a:ext uri="{FF2B5EF4-FFF2-40B4-BE49-F238E27FC236}">
                  <a16:creationId xmlns:a16="http://schemas.microsoft.com/office/drawing/2014/main" id="{1CF0B088-6CAA-E006-FAE7-9AACE28266A0}"/>
                </a:ext>
              </a:extLst>
            </p:cNvPr>
            <p:cNvSpPr/>
            <p:nvPr/>
          </p:nvSpPr>
          <p:spPr>
            <a:xfrm>
              <a:off x="81963"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Hen känner att det svåra är </a:t>
              </a:r>
              <a:r>
                <a:rPr lang="sv-SE" sz="1200" dirty="0" err="1">
                  <a:solidFill>
                    <a:prstClr val="black"/>
                  </a:solidFill>
                  <a:latin typeface="Arial"/>
                </a:rPr>
                <a:t>pratbart</a:t>
              </a:r>
              <a:endParaRPr lang="sv-SE" sz="1200" dirty="0">
                <a:solidFill>
                  <a:prstClr val="black"/>
                </a:solidFill>
                <a:latin typeface="Arial"/>
              </a:endParaRPr>
            </a:p>
          </p:txBody>
        </p:sp>
      </p:grpSp>
      <p:grpSp>
        <p:nvGrpSpPr>
          <p:cNvPr id="6" name="Grupp 5">
            <a:extLst>
              <a:ext uri="{FF2B5EF4-FFF2-40B4-BE49-F238E27FC236}">
                <a16:creationId xmlns:a16="http://schemas.microsoft.com/office/drawing/2014/main" id="{A12C018B-B5D2-D6DC-DAF2-73E6914DA73D}"/>
              </a:ext>
            </a:extLst>
          </p:cNvPr>
          <p:cNvGrpSpPr/>
          <p:nvPr/>
        </p:nvGrpSpPr>
        <p:grpSpPr>
          <a:xfrm>
            <a:off x="1743475" y="1665034"/>
            <a:ext cx="1257122" cy="1813433"/>
            <a:chOff x="1955663" y="1700460"/>
            <a:chExt cx="1676163" cy="2417910"/>
          </a:xfrm>
        </p:grpSpPr>
        <p:sp>
          <p:nvSpPr>
            <p:cNvPr id="19" name="Rektangel med rundade hörn 18">
              <a:extLst>
                <a:ext uri="{FF2B5EF4-FFF2-40B4-BE49-F238E27FC236}">
                  <a16:creationId xmlns:a16="http://schemas.microsoft.com/office/drawing/2014/main" id="{6666EA55-AD81-F26C-4159-DB990B225EDD}"/>
                </a:ext>
              </a:extLst>
            </p:cNvPr>
            <p:cNvSpPr/>
            <p:nvPr/>
          </p:nvSpPr>
          <p:spPr>
            <a:xfrm>
              <a:off x="1955663" y="1700460"/>
              <a:ext cx="1676163" cy="2417910"/>
            </a:xfrm>
            <a:prstGeom prst="roundRect">
              <a:avLst/>
            </a:prstGeom>
            <a:ln>
              <a:noFill/>
            </a:ln>
          </p:spPr>
          <p:style>
            <a:lnRef idx="2">
              <a:scrgbClr r="0" g="0" b="0"/>
            </a:lnRef>
            <a:fillRef idx="1">
              <a:schemeClr val="accent2">
                <a:hueOff val="-144503"/>
                <a:satOff val="-2087"/>
                <a:lumOff val="588"/>
                <a:alphaOff val="0"/>
              </a:schemeClr>
            </a:fillRef>
            <a:effectRef idx="0">
              <a:schemeClr val="accent2">
                <a:hueOff val="-144503"/>
                <a:satOff val="-2087"/>
                <a:lumOff val="588"/>
                <a:alphaOff val="0"/>
              </a:schemeClr>
            </a:effectRef>
            <a:fontRef idx="minor">
              <a:schemeClr val="lt1"/>
            </a:fontRef>
          </p:style>
          <p:txBody>
            <a:bodyPr/>
            <a:lstStyle/>
            <a:p>
              <a:endParaRPr lang="sv-SE" sz="1200"/>
            </a:p>
          </p:txBody>
        </p:sp>
        <p:sp>
          <p:nvSpPr>
            <p:cNvPr id="20" name="Rektangel 19">
              <a:extLst>
                <a:ext uri="{FF2B5EF4-FFF2-40B4-BE49-F238E27FC236}">
                  <a16:creationId xmlns:a16="http://schemas.microsoft.com/office/drawing/2014/main" id="{393AFCDA-5D79-7882-D477-ADE8D74BDF18}"/>
                </a:ext>
              </a:extLst>
            </p:cNvPr>
            <p:cNvSpPr/>
            <p:nvPr/>
          </p:nvSpPr>
          <p:spPr>
            <a:xfrm>
              <a:off x="2037487"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Bearbetat upplevelser av våld</a:t>
              </a:r>
            </a:p>
          </p:txBody>
        </p:sp>
      </p:grpSp>
      <p:grpSp>
        <p:nvGrpSpPr>
          <p:cNvPr id="7" name="Grupp 6">
            <a:extLst>
              <a:ext uri="{FF2B5EF4-FFF2-40B4-BE49-F238E27FC236}">
                <a16:creationId xmlns:a16="http://schemas.microsoft.com/office/drawing/2014/main" id="{DBBC97C5-AA58-F781-88DB-FB168D4E65CD}"/>
              </a:ext>
            </a:extLst>
          </p:cNvPr>
          <p:cNvGrpSpPr/>
          <p:nvPr/>
        </p:nvGrpSpPr>
        <p:grpSpPr>
          <a:xfrm>
            <a:off x="3210118" y="1665034"/>
            <a:ext cx="1257122" cy="1813433"/>
            <a:chOff x="3911187" y="1700460"/>
            <a:chExt cx="1676163" cy="2417910"/>
          </a:xfrm>
        </p:grpSpPr>
        <p:sp>
          <p:nvSpPr>
            <p:cNvPr id="17" name="Rektangel med rundade hörn 16">
              <a:extLst>
                <a:ext uri="{FF2B5EF4-FFF2-40B4-BE49-F238E27FC236}">
                  <a16:creationId xmlns:a16="http://schemas.microsoft.com/office/drawing/2014/main" id="{D4E4E1F3-CCE8-4272-5B63-A07EC8597999}"/>
                </a:ext>
              </a:extLst>
            </p:cNvPr>
            <p:cNvSpPr/>
            <p:nvPr/>
          </p:nvSpPr>
          <p:spPr>
            <a:xfrm>
              <a:off x="3911187" y="1700460"/>
              <a:ext cx="1676163" cy="2417910"/>
            </a:xfrm>
            <a:prstGeom prst="roundRect">
              <a:avLst/>
            </a:prstGeom>
            <a:ln>
              <a:noFill/>
            </a:ln>
          </p:spPr>
          <p:style>
            <a:lnRef idx="2">
              <a:scrgbClr r="0" g="0" b="0"/>
            </a:lnRef>
            <a:fillRef idx="1">
              <a:schemeClr val="accent2">
                <a:hueOff val="-289006"/>
                <a:satOff val="-4174"/>
                <a:lumOff val="1175"/>
                <a:alphaOff val="0"/>
              </a:schemeClr>
            </a:fillRef>
            <a:effectRef idx="0">
              <a:schemeClr val="accent2">
                <a:hueOff val="-289006"/>
                <a:satOff val="-4174"/>
                <a:lumOff val="1175"/>
                <a:alphaOff val="0"/>
              </a:schemeClr>
            </a:effectRef>
            <a:fontRef idx="minor">
              <a:schemeClr val="lt1"/>
            </a:fontRef>
          </p:style>
          <p:txBody>
            <a:bodyPr/>
            <a:lstStyle/>
            <a:p>
              <a:endParaRPr lang="sv-SE" sz="1350"/>
            </a:p>
          </p:txBody>
        </p:sp>
        <p:sp>
          <p:nvSpPr>
            <p:cNvPr id="18" name="Rektangel 17">
              <a:extLst>
                <a:ext uri="{FF2B5EF4-FFF2-40B4-BE49-F238E27FC236}">
                  <a16:creationId xmlns:a16="http://schemas.microsoft.com/office/drawing/2014/main" id="{5B159C71-80EF-BFE7-A05B-8B285EF79ED2}"/>
                </a:ext>
              </a:extLst>
            </p:cNvPr>
            <p:cNvSpPr/>
            <p:nvPr/>
          </p:nvSpPr>
          <p:spPr>
            <a:xfrm>
              <a:off x="3993011"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Symptom på vålds-upplevelser har klingat av</a:t>
              </a:r>
            </a:p>
          </p:txBody>
        </p:sp>
      </p:grpSp>
      <p:grpSp>
        <p:nvGrpSpPr>
          <p:cNvPr id="8" name="Grupp 7">
            <a:extLst>
              <a:ext uri="{FF2B5EF4-FFF2-40B4-BE49-F238E27FC236}">
                <a16:creationId xmlns:a16="http://schemas.microsoft.com/office/drawing/2014/main" id="{2C111192-F38C-D558-DE65-A1E2A542B30F}"/>
              </a:ext>
            </a:extLst>
          </p:cNvPr>
          <p:cNvGrpSpPr/>
          <p:nvPr/>
        </p:nvGrpSpPr>
        <p:grpSpPr>
          <a:xfrm>
            <a:off x="4676761" y="1665034"/>
            <a:ext cx="1257122" cy="1813433"/>
            <a:chOff x="5866711" y="1700460"/>
            <a:chExt cx="1676163" cy="2417910"/>
          </a:xfrm>
        </p:grpSpPr>
        <p:sp>
          <p:nvSpPr>
            <p:cNvPr id="15" name="Rektangel med rundade hörn 14">
              <a:extLst>
                <a:ext uri="{FF2B5EF4-FFF2-40B4-BE49-F238E27FC236}">
                  <a16:creationId xmlns:a16="http://schemas.microsoft.com/office/drawing/2014/main" id="{EF898515-FDBE-14E1-7CBE-E67F770ABE2B}"/>
                </a:ext>
              </a:extLst>
            </p:cNvPr>
            <p:cNvSpPr/>
            <p:nvPr/>
          </p:nvSpPr>
          <p:spPr>
            <a:xfrm>
              <a:off x="5866711" y="1700460"/>
              <a:ext cx="1676163" cy="2417910"/>
            </a:xfrm>
            <a:prstGeom prst="roundRect">
              <a:avLst/>
            </a:prstGeom>
            <a:ln>
              <a:noFill/>
            </a:ln>
          </p:spPr>
          <p:style>
            <a:lnRef idx="2">
              <a:scrgbClr r="0" g="0" b="0"/>
            </a:lnRef>
            <a:fillRef idx="1">
              <a:schemeClr val="accent2">
                <a:hueOff val="-433508"/>
                <a:satOff val="-6261"/>
                <a:lumOff val="1763"/>
                <a:alphaOff val="0"/>
              </a:schemeClr>
            </a:fillRef>
            <a:effectRef idx="0">
              <a:schemeClr val="accent2">
                <a:hueOff val="-433508"/>
                <a:satOff val="-6261"/>
                <a:lumOff val="1763"/>
                <a:alphaOff val="0"/>
              </a:schemeClr>
            </a:effectRef>
            <a:fontRef idx="minor">
              <a:schemeClr val="lt1"/>
            </a:fontRef>
          </p:style>
          <p:txBody>
            <a:bodyPr/>
            <a:lstStyle/>
            <a:p>
              <a:endParaRPr lang="sv-SE" sz="1350"/>
            </a:p>
          </p:txBody>
        </p:sp>
        <p:sp>
          <p:nvSpPr>
            <p:cNvPr id="16" name="Rektangel 15">
              <a:extLst>
                <a:ext uri="{FF2B5EF4-FFF2-40B4-BE49-F238E27FC236}">
                  <a16:creationId xmlns:a16="http://schemas.microsoft.com/office/drawing/2014/main" id="{29DBCB52-374D-064B-EE1A-386C41C2DD76}"/>
                </a:ext>
              </a:extLst>
            </p:cNvPr>
            <p:cNvSpPr/>
            <p:nvPr/>
          </p:nvSpPr>
          <p:spPr>
            <a:xfrm>
              <a:off x="5948535"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Hen har kunskap om vart hen kan vända sig om hen behöver hjälp och stöd igen</a:t>
              </a:r>
            </a:p>
          </p:txBody>
        </p:sp>
      </p:grpSp>
      <p:grpSp>
        <p:nvGrpSpPr>
          <p:cNvPr id="9" name="Grupp 8">
            <a:extLst>
              <a:ext uri="{FF2B5EF4-FFF2-40B4-BE49-F238E27FC236}">
                <a16:creationId xmlns:a16="http://schemas.microsoft.com/office/drawing/2014/main" id="{D67B68B9-BC94-CEAF-43C1-88589E31A10F}"/>
              </a:ext>
            </a:extLst>
          </p:cNvPr>
          <p:cNvGrpSpPr/>
          <p:nvPr/>
        </p:nvGrpSpPr>
        <p:grpSpPr>
          <a:xfrm>
            <a:off x="6143404" y="1665034"/>
            <a:ext cx="1257122" cy="1813433"/>
            <a:chOff x="7822235" y="1700460"/>
            <a:chExt cx="1676163" cy="2417910"/>
          </a:xfrm>
        </p:grpSpPr>
        <p:sp>
          <p:nvSpPr>
            <p:cNvPr id="13" name="Rektangel med rundade hörn 12">
              <a:extLst>
                <a:ext uri="{FF2B5EF4-FFF2-40B4-BE49-F238E27FC236}">
                  <a16:creationId xmlns:a16="http://schemas.microsoft.com/office/drawing/2014/main" id="{C339FF41-A783-1FF0-C46E-BAFFB5CC8458}"/>
                </a:ext>
              </a:extLst>
            </p:cNvPr>
            <p:cNvSpPr/>
            <p:nvPr/>
          </p:nvSpPr>
          <p:spPr>
            <a:xfrm>
              <a:off x="7822235" y="1700460"/>
              <a:ext cx="1676163" cy="2417910"/>
            </a:xfrm>
            <a:prstGeom prst="roundRect">
              <a:avLst/>
            </a:prstGeom>
            <a:ln>
              <a:noFill/>
            </a:ln>
          </p:spPr>
          <p:style>
            <a:lnRef idx="2">
              <a:scrgbClr r="0" g="0" b="0"/>
            </a:lnRef>
            <a:fillRef idx="1">
              <a:schemeClr val="accent2">
                <a:hueOff val="-578011"/>
                <a:satOff val="-8348"/>
                <a:lumOff val="2350"/>
                <a:alphaOff val="0"/>
              </a:schemeClr>
            </a:fillRef>
            <a:effectRef idx="0">
              <a:schemeClr val="accent2">
                <a:hueOff val="-578011"/>
                <a:satOff val="-8348"/>
                <a:lumOff val="2350"/>
                <a:alphaOff val="0"/>
              </a:schemeClr>
            </a:effectRef>
            <a:fontRef idx="minor">
              <a:schemeClr val="lt1"/>
            </a:fontRef>
          </p:style>
          <p:txBody>
            <a:bodyPr/>
            <a:lstStyle/>
            <a:p>
              <a:endParaRPr lang="sv-SE" sz="1200"/>
            </a:p>
          </p:txBody>
        </p:sp>
        <p:sp>
          <p:nvSpPr>
            <p:cNvPr id="14" name="Rektangel 13">
              <a:extLst>
                <a:ext uri="{FF2B5EF4-FFF2-40B4-BE49-F238E27FC236}">
                  <a16:creationId xmlns:a16="http://schemas.microsoft.com/office/drawing/2014/main" id="{B82DFB2D-EACC-60DD-6ACE-178DD254B0FE}"/>
                </a:ext>
              </a:extLst>
            </p:cNvPr>
            <p:cNvSpPr/>
            <p:nvPr/>
          </p:nvSpPr>
          <p:spPr>
            <a:xfrm>
              <a:off x="7904059"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Hen har en förbättrad relation till den icke vålds-utövande föräldern eller annan omsorgs-person </a:t>
              </a:r>
            </a:p>
          </p:txBody>
        </p:sp>
      </p:grpSp>
      <p:grpSp>
        <p:nvGrpSpPr>
          <p:cNvPr id="10" name="Grupp 9">
            <a:extLst>
              <a:ext uri="{FF2B5EF4-FFF2-40B4-BE49-F238E27FC236}">
                <a16:creationId xmlns:a16="http://schemas.microsoft.com/office/drawing/2014/main" id="{5ACEE02F-5ABF-F77F-F9A1-8F4FFE5DD40B}"/>
              </a:ext>
            </a:extLst>
          </p:cNvPr>
          <p:cNvGrpSpPr/>
          <p:nvPr/>
        </p:nvGrpSpPr>
        <p:grpSpPr>
          <a:xfrm>
            <a:off x="7610047" y="1665034"/>
            <a:ext cx="1257122" cy="1813433"/>
            <a:chOff x="9777759" y="1700460"/>
            <a:chExt cx="1676163" cy="2417910"/>
          </a:xfrm>
        </p:grpSpPr>
        <p:sp>
          <p:nvSpPr>
            <p:cNvPr id="11" name="Rektangel med rundade hörn 10">
              <a:extLst>
                <a:ext uri="{FF2B5EF4-FFF2-40B4-BE49-F238E27FC236}">
                  <a16:creationId xmlns:a16="http://schemas.microsoft.com/office/drawing/2014/main" id="{AFA6B0AE-1D84-7524-08E0-657109C7D9E0}"/>
                </a:ext>
              </a:extLst>
            </p:cNvPr>
            <p:cNvSpPr/>
            <p:nvPr/>
          </p:nvSpPr>
          <p:spPr>
            <a:xfrm>
              <a:off x="9777759" y="1700460"/>
              <a:ext cx="1676163" cy="2417910"/>
            </a:xfrm>
            <a:prstGeom prst="roundRect">
              <a:avLst/>
            </a:prstGeom>
            <a:ln>
              <a:noFill/>
            </a:ln>
          </p:spPr>
          <p:style>
            <a:lnRef idx="2">
              <a:scrgbClr r="0" g="0" b="0"/>
            </a:lnRef>
            <a:fillRef idx="1">
              <a:schemeClr val="accent2">
                <a:hueOff val="-722514"/>
                <a:satOff val="-10435"/>
                <a:lumOff val="2938"/>
                <a:alphaOff val="0"/>
              </a:schemeClr>
            </a:fillRef>
            <a:effectRef idx="0">
              <a:schemeClr val="accent2">
                <a:hueOff val="-722514"/>
                <a:satOff val="-10435"/>
                <a:lumOff val="2938"/>
                <a:alphaOff val="0"/>
              </a:schemeClr>
            </a:effectRef>
            <a:fontRef idx="minor">
              <a:schemeClr val="lt1"/>
            </a:fontRef>
          </p:style>
          <p:txBody>
            <a:bodyPr/>
            <a:lstStyle/>
            <a:p>
              <a:endParaRPr lang="sv-SE" sz="1200"/>
            </a:p>
          </p:txBody>
        </p:sp>
        <p:sp>
          <p:nvSpPr>
            <p:cNvPr id="12" name="Rektangel 11">
              <a:extLst>
                <a:ext uri="{FF2B5EF4-FFF2-40B4-BE49-F238E27FC236}">
                  <a16:creationId xmlns:a16="http://schemas.microsoft.com/office/drawing/2014/main" id="{261C8B35-F26D-70C1-33FC-1C8D122B855B}"/>
                </a:ext>
              </a:extLst>
            </p:cNvPr>
            <p:cNvSpPr/>
            <p:nvPr/>
          </p:nvSpPr>
          <p:spPr>
            <a:xfrm>
              <a:off x="9859583"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a:solidFill>
                    <a:prstClr val="black"/>
                  </a:solidFill>
                  <a:latin typeface="Arial"/>
                </a:rPr>
                <a:t>Hen känner hopp om ett helt liv fritt från våld</a:t>
              </a:r>
            </a:p>
          </p:txBody>
        </p:sp>
      </p:grpSp>
      <p:sp>
        <p:nvSpPr>
          <p:cNvPr id="23" name="Rubrik 3">
            <a:extLst>
              <a:ext uri="{FF2B5EF4-FFF2-40B4-BE49-F238E27FC236}">
                <a16:creationId xmlns:a16="http://schemas.microsoft.com/office/drawing/2014/main" id="{3ABBAAE5-12AC-A167-1964-65D5FC5F54B6}"/>
              </a:ext>
            </a:extLst>
          </p:cNvPr>
          <p:cNvSpPr txBox="1">
            <a:spLocks/>
          </p:cNvSpPr>
          <p:nvPr/>
        </p:nvSpPr>
        <p:spPr>
          <a:xfrm>
            <a:off x="761563" y="573881"/>
            <a:ext cx="7698223" cy="584994"/>
          </a:xfrm>
          <a:prstGeom prst="rect">
            <a:avLst/>
          </a:prstGeom>
        </p:spPr>
        <p:txBody>
          <a:bodyPr vert="horz" lIns="68580" tIns="34290" rIns="68580" bIns="3429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3600" b="0" dirty="0">
                <a:solidFill>
                  <a:srgbClr val="0050A0"/>
                </a:solidFill>
              </a:rPr>
              <a:t>Exempel resultat</a:t>
            </a:r>
          </a:p>
        </p:txBody>
      </p:sp>
    </p:spTree>
    <p:extLst>
      <p:ext uri="{BB962C8B-B14F-4D97-AF65-F5344CB8AC3E}">
        <p14:creationId xmlns:p14="http://schemas.microsoft.com/office/powerpoint/2010/main" val="69707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Höger 24">
            <a:extLst>
              <a:ext uri="{FF2B5EF4-FFF2-40B4-BE49-F238E27FC236}">
                <a16:creationId xmlns:a16="http://schemas.microsoft.com/office/drawing/2014/main" id="{A2F7DB71-C903-4E92-6F15-F6D88C5DC5CA}"/>
              </a:ext>
            </a:extLst>
          </p:cNvPr>
          <p:cNvSpPr/>
          <p:nvPr/>
        </p:nvSpPr>
        <p:spPr>
          <a:xfrm>
            <a:off x="276831" y="1275606"/>
            <a:ext cx="8590336" cy="2664296"/>
          </a:xfrm>
          <a:prstGeom prst="rightArrow">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upp 2">
            <a:extLst>
              <a:ext uri="{FF2B5EF4-FFF2-40B4-BE49-F238E27FC236}">
                <a16:creationId xmlns:a16="http://schemas.microsoft.com/office/drawing/2014/main" id="{CED40317-8155-59D1-F65C-6C6B4CE9A79A}"/>
              </a:ext>
            </a:extLst>
          </p:cNvPr>
          <p:cNvGrpSpPr/>
          <p:nvPr/>
        </p:nvGrpSpPr>
        <p:grpSpPr>
          <a:xfrm>
            <a:off x="276832" y="1665034"/>
            <a:ext cx="1257122" cy="1813433"/>
            <a:chOff x="139" y="1700460"/>
            <a:chExt cx="1676163" cy="2417910"/>
          </a:xfrm>
        </p:grpSpPr>
        <p:sp>
          <p:nvSpPr>
            <p:cNvPr id="4" name="Rektangel med rundade hörn 3">
              <a:extLst>
                <a:ext uri="{FF2B5EF4-FFF2-40B4-BE49-F238E27FC236}">
                  <a16:creationId xmlns:a16="http://schemas.microsoft.com/office/drawing/2014/main" id="{DB2647A9-6526-D97F-F08E-5F62EB9D0204}"/>
                </a:ext>
              </a:extLst>
            </p:cNvPr>
            <p:cNvSpPr/>
            <p:nvPr/>
          </p:nvSpPr>
          <p:spPr>
            <a:xfrm>
              <a:off x="139" y="1700460"/>
              <a:ext cx="1676163" cy="2417910"/>
            </a:xfrm>
            <a:prstGeom prst="roundRect">
              <a:avLst/>
            </a:pr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sv-SE" sz="1200"/>
            </a:p>
          </p:txBody>
        </p:sp>
        <p:sp>
          <p:nvSpPr>
            <p:cNvPr id="6" name="Rektangel 5">
              <a:extLst>
                <a:ext uri="{FF2B5EF4-FFF2-40B4-BE49-F238E27FC236}">
                  <a16:creationId xmlns:a16="http://schemas.microsoft.com/office/drawing/2014/main" id="{05749956-798C-E572-0C0A-E7B3FB49720E}"/>
                </a:ext>
              </a:extLst>
            </p:cNvPr>
            <p:cNvSpPr/>
            <p:nvPr/>
          </p:nvSpPr>
          <p:spPr>
            <a:xfrm>
              <a:off x="81963"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Hen känner att det svåra är </a:t>
              </a:r>
              <a:r>
                <a:rPr lang="sv-SE" sz="1200" dirty="0" err="1">
                  <a:solidFill>
                    <a:prstClr val="black"/>
                  </a:solidFill>
                  <a:latin typeface="Arial"/>
                </a:rPr>
                <a:t>pratbart</a:t>
              </a:r>
              <a:endParaRPr lang="sv-SE" sz="1200" dirty="0">
                <a:solidFill>
                  <a:prstClr val="black"/>
                </a:solidFill>
                <a:latin typeface="Arial"/>
              </a:endParaRPr>
            </a:p>
          </p:txBody>
        </p:sp>
      </p:grpSp>
      <p:grpSp>
        <p:nvGrpSpPr>
          <p:cNvPr id="7" name="Grupp 6">
            <a:extLst>
              <a:ext uri="{FF2B5EF4-FFF2-40B4-BE49-F238E27FC236}">
                <a16:creationId xmlns:a16="http://schemas.microsoft.com/office/drawing/2014/main" id="{E759ECFE-7DB0-2B59-8BBE-34AFE7864C1F}"/>
              </a:ext>
            </a:extLst>
          </p:cNvPr>
          <p:cNvGrpSpPr/>
          <p:nvPr/>
        </p:nvGrpSpPr>
        <p:grpSpPr>
          <a:xfrm>
            <a:off x="1743475" y="1665034"/>
            <a:ext cx="1257122" cy="1813433"/>
            <a:chOff x="1955663" y="1700460"/>
            <a:chExt cx="1676163" cy="2417910"/>
          </a:xfrm>
        </p:grpSpPr>
        <p:sp>
          <p:nvSpPr>
            <p:cNvPr id="8" name="Rektangel med rundade hörn 7">
              <a:extLst>
                <a:ext uri="{FF2B5EF4-FFF2-40B4-BE49-F238E27FC236}">
                  <a16:creationId xmlns:a16="http://schemas.microsoft.com/office/drawing/2014/main" id="{C8D612CF-2F26-FF61-FCC7-C5D2A9DB2D59}"/>
                </a:ext>
              </a:extLst>
            </p:cNvPr>
            <p:cNvSpPr/>
            <p:nvPr/>
          </p:nvSpPr>
          <p:spPr>
            <a:xfrm>
              <a:off x="1955663" y="1700460"/>
              <a:ext cx="1676163" cy="2417910"/>
            </a:xfrm>
            <a:prstGeom prst="roundRect">
              <a:avLst/>
            </a:prstGeom>
            <a:ln>
              <a:noFill/>
            </a:ln>
          </p:spPr>
          <p:style>
            <a:lnRef idx="2">
              <a:scrgbClr r="0" g="0" b="0"/>
            </a:lnRef>
            <a:fillRef idx="1">
              <a:schemeClr val="accent2">
                <a:hueOff val="-144503"/>
                <a:satOff val="-2087"/>
                <a:lumOff val="588"/>
                <a:alphaOff val="0"/>
              </a:schemeClr>
            </a:fillRef>
            <a:effectRef idx="0">
              <a:schemeClr val="accent2">
                <a:hueOff val="-144503"/>
                <a:satOff val="-2087"/>
                <a:lumOff val="588"/>
                <a:alphaOff val="0"/>
              </a:schemeClr>
            </a:effectRef>
            <a:fontRef idx="minor">
              <a:schemeClr val="lt1"/>
            </a:fontRef>
          </p:style>
          <p:txBody>
            <a:bodyPr/>
            <a:lstStyle/>
            <a:p>
              <a:endParaRPr lang="sv-SE" sz="1200"/>
            </a:p>
          </p:txBody>
        </p:sp>
        <p:sp>
          <p:nvSpPr>
            <p:cNvPr id="9" name="Rektangel 8">
              <a:extLst>
                <a:ext uri="{FF2B5EF4-FFF2-40B4-BE49-F238E27FC236}">
                  <a16:creationId xmlns:a16="http://schemas.microsoft.com/office/drawing/2014/main" id="{30758764-C5A0-BC36-80BD-33944A957280}"/>
                </a:ext>
              </a:extLst>
            </p:cNvPr>
            <p:cNvSpPr/>
            <p:nvPr/>
          </p:nvSpPr>
          <p:spPr>
            <a:xfrm>
              <a:off x="2037487"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Bearbetat upplevelser av våld</a:t>
              </a:r>
            </a:p>
          </p:txBody>
        </p:sp>
      </p:grpSp>
      <p:grpSp>
        <p:nvGrpSpPr>
          <p:cNvPr id="10" name="Grupp 9">
            <a:extLst>
              <a:ext uri="{FF2B5EF4-FFF2-40B4-BE49-F238E27FC236}">
                <a16:creationId xmlns:a16="http://schemas.microsoft.com/office/drawing/2014/main" id="{CF6434AC-3E98-849F-AB8F-3B428F63CBFB}"/>
              </a:ext>
            </a:extLst>
          </p:cNvPr>
          <p:cNvGrpSpPr/>
          <p:nvPr/>
        </p:nvGrpSpPr>
        <p:grpSpPr>
          <a:xfrm>
            <a:off x="3210118" y="1665034"/>
            <a:ext cx="1257122" cy="1813433"/>
            <a:chOff x="3911187" y="1700460"/>
            <a:chExt cx="1676163" cy="2417910"/>
          </a:xfrm>
        </p:grpSpPr>
        <p:sp>
          <p:nvSpPr>
            <p:cNvPr id="11" name="Rektangel med rundade hörn 10">
              <a:extLst>
                <a:ext uri="{FF2B5EF4-FFF2-40B4-BE49-F238E27FC236}">
                  <a16:creationId xmlns:a16="http://schemas.microsoft.com/office/drawing/2014/main" id="{533A7ED2-ECF6-65AD-7E2B-921DF4522BCE}"/>
                </a:ext>
              </a:extLst>
            </p:cNvPr>
            <p:cNvSpPr/>
            <p:nvPr/>
          </p:nvSpPr>
          <p:spPr>
            <a:xfrm>
              <a:off x="3911187" y="1700460"/>
              <a:ext cx="1676163" cy="2417910"/>
            </a:xfrm>
            <a:prstGeom prst="roundRect">
              <a:avLst/>
            </a:prstGeom>
            <a:ln>
              <a:noFill/>
            </a:ln>
          </p:spPr>
          <p:style>
            <a:lnRef idx="2">
              <a:scrgbClr r="0" g="0" b="0"/>
            </a:lnRef>
            <a:fillRef idx="1">
              <a:schemeClr val="accent2">
                <a:hueOff val="-289006"/>
                <a:satOff val="-4174"/>
                <a:lumOff val="1175"/>
                <a:alphaOff val="0"/>
              </a:schemeClr>
            </a:fillRef>
            <a:effectRef idx="0">
              <a:schemeClr val="accent2">
                <a:hueOff val="-289006"/>
                <a:satOff val="-4174"/>
                <a:lumOff val="1175"/>
                <a:alphaOff val="0"/>
              </a:schemeClr>
            </a:effectRef>
            <a:fontRef idx="minor">
              <a:schemeClr val="lt1"/>
            </a:fontRef>
          </p:style>
          <p:txBody>
            <a:bodyPr/>
            <a:lstStyle/>
            <a:p>
              <a:endParaRPr lang="sv-SE" sz="1350"/>
            </a:p>
          </p:txBody>
        </p:sp>
        <p:sp>
          <p:nvSpPr>
            <p:cNvPr id="12" name="Rektangel 11">
              <a:extLst>
                <a:ext uri="{FF2B5EF4-FFF2-40B4-BE49-F238E27FC236}">
                  <a16:creationId xmlns:a16="http://schemas.microsoft.com/office/drawing/2014/main" id="{DDF61B9A-E8FF-6111-BB2C-96BE2623F686}"/>
                </a:ext>
              </a:extLst>
            </p:cNvPr>
            <p:cNvSpPr/>
            <p:nvPr/>
          </p:nvSpPr>
          <p:spPr>
            <a:xfrm>
              <a:off x="3993011"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Symptom på vålds-upplevelser har klingat av</a:t>
              </a:r>
            </a:p>
          </p:txBody>
        </p:sp>
      </p:grpSp>
      <p:grpSp>
        <p:nvGrpSpPr>
          <p:cNvPr id="13" name="Grupp 12">
            <a:extLst>
              <a:ext uri="{FF2B5EF4-FFF2-40B4-BE49-F238E27FC236}">
                <a16:creationId xmlns:a16="http://schemas.microsoft.com/office/drawing/2014/main" id="{CEF09ABE-5695-76C9-9DCB-9F80A398ECB7}"/>
              </a:ext>
            </a:extLst>
          </p:cNvPr>
          <p:cNvGrpSpPr/>
          <p:nvPr/>
        </p:nvGrpSpPr>
        <p:grpSpPr>
          <a:xfrm>
            <a:off x="4676761" y="1665034"/>
            <a:ext cx="1257122" cy="1813433"/>
            <a:chOff x="5866711" y="1700460"/>
            <a:chExt cx="1676163" cy="2417910"/>
          </a:xfrm>
        </p:grpSpPr>
        <p:sp>
          <p:nvSpPr>
            <p:cNvPr id="14" name="Rektangel med rundade hörn 13">
              <a:extLst>
                <a:ext uri="{FF2B5EF4-FFF2-40B4-BE49-F238E27FC236}">
                  <a16:creationId xmlns:a16="http://schemas.microsoft.com/office/drawing/2014/main" id="{B408A30B-9904-AC95-AE49-6DE8650EC96E}"/>
                </a:ext>
              </a:extLst>
            </p:cNvPr>
            <p:cNvSpPr/>
            <p:nvPr/>
          </p:nvSpPr>
          <p:spPr>
            <a:xfrm>
              <a:off x="5866711" y="1700460"/>
              <a:ext cx="1676163" cy="2417910"/>
            </a:xfrm>
            <a:prstGeom prst="roundRect">
              <a:avLst/>
            </a:prstGeom>
            <a:ln>
              <a:noFill/>
            </a:ln>
          </p:spPr>
          <p:style>
            <a:lnRef idx="2">
              <a:scrgbClr r="0" g="0" b="0"/>
            </a:lnRef>
            <a:fillRef idx="1">
              <a:schemeClr val="accent2">
                <a:hueOff val="-433508"/>
                <a:satOff val="-6261"/>
                <a:lumOff val="1763"/>
                <a:alphaOff val="0"/>
              </a:schemeClr>
            </a:fillRef>
            <a:effectRef idx="0">
              <a:schemeClr val="accent2">
                <a:hueOff val="-433508"/>
                <a:satOff val="-6261"/>
                <a:lumOff val="1763"/>
                <a:alphaOff val="0"/>
              </a:schemeClr>
            </a:effectRef>
            <a:fontRef idx="minor">
              <a:schemeClr val="lt1"/>
            </a:fontRef>
          </p:style>
          <p:txBody>
            <a:bodyPr/>
            <a:lstStyle/>
            <a:p>
              <a:endParaRPr lang="sv-SE" sz="1350"/>
            </a:p>
          </p:txBody>
        </p:sp>
        <p:sp>
          <p:nvSpPr>
            <p:cNvPr id="15" name="Rektangel 14">
              <a:extLst>
                <a:ext uri="{FF2B5EF4-FFF2-40B4-BE49-F238E27FC236}">
                  <a16:creationId xmlns:a16="http://schemas.microsoft.com/office/drawing/2014/main" id="{04CCC904-FC85-B92F-8E28-D9EF8D66BA9F}"/>
                </a:ext>
              </a:extLst>
            </p:cNvPr>
            <p:cNvSpPr/>
            <p:nvPr/>
          </p:nvSpPr>
          <p:spPr>
            <a:xfrm>
              <a:off x="5948535"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Hen har kunskap om vart hen kan vända sig om hen behöver hjälp och stöd igen</a:t>
              </a:r>
            </a:p>
          </p:txBody>
        </p:sp>
      </p:grpSp>
      <p:grpSp>
        <p:nvGrpSpPr>
          <p:cNvPr id="16" name="Grupp 15">
            <a:extLst>
              <a:ext uri="{FF2B5EF4-FFF2-40B4-BE49-F238E27FC236}">
                <a16:creationId xmlns:a16="http://schemas.microsoft.com/office/drawing/2014/main" id="{D3E4AEC7-D5E5-C8EE-5E01-27A9C06D5B9A}"/>
              </a:ext>
            </a:extLst>
          </p:cNvPr>
          <p:cNvGrpSpPr/>
          <p:nvPr/>
        </p:nvGrpSpPr>
        <p:grpSpPr>
          <a:xfrm>
            <a:off x="6143404" y="1665034"/>
            <a:ext cx="1257122" cy="1813433"/>
            <a:chOff x="7822235" y="1700460"/>
            <a:chExt cx="1676163" cy="2417910"/>
          </a:xfrm>
        </p:grpSpPr>
        <p:sp>
          <p:nvSpPr>
            <p:cNvPr id="17" name="Rektangel med rundade hörn 16">
              <a:extLst>
                <a:ext uri="{FF2B5EF4-FFF2-40B4-BE49-F238E27FC236}">
                  <a16:creationId xmlns:a16="http://schemas.microsoft.com/office/drawing/2014/main" id="{0D97A10B-65F7-5A7D-70A1-62CAE296BD9B}"/>
                </a:ext>
              </a:extLst>
            </p:cNvPr>
            <p:cNvSpPr/>
            <p:nvPr/>
          </p:nvSpPr>
          <p:spPr>
            <a:xfrm>
              <a:off x="7822235" y="1700460"/>
              <a:ext cx="1676163" cy="2417910"/>
            </a:xfrm>
            <a:prstGeom prst="roundRect">
              <a:avLst/>
            </a:prstGeom>
            <a:ln>
              <a:noFill/>
            </a:ln>
          </p:spPr>
          <p:style>
            <a:lnRef idx="2">
              <a:scrgbClr r="0" g="0" b="0"/>
            </a:lnRef>
            <a:fillRef idx="1">
              <a:schemeClr val="accent2">
                <a:hueOff val="-578011"/>
                <a:satOff val="-8348"/>
                <a:lumOff val="2350"/>
                <a:alphaOff val="0"/>
              </a:schemeClr>
            </a:fillRef>
            <a:effectRef idx="0">
              <a:schemeClr val="accent2">
                <a:hueOff val="-578011"/>
                <a:satOff val="-8348"/>
                <a:lumOff val="2350"/>
                <a:alphaOff val="0"/>
              </a:schemeClr>
            </a:effectRef>
            <a:fontRef idx="minor">
              <a:schemeClr val="lt1"/>
            </a:fontRef>
          </p:style>
          <p:txBody>
            <a:bodyPr/>
            <a:lstStyle/>
            <a:p>
              <a:endParaRPr lang="sv-SE" sz="1200"/>
            </a:p>
          </p:txBody>
        </p:sp>
        <p:sp>
          <p:nvSpPr>
            <p:cNvPr id="18" name="Rektangel 17">
              <a:extLst>
                <a:ext uri="{FF2B5EF4-FFF2-40B4-BE49-F238E27FC236}">
                  <a16:creationId xmlns:a16="http://schemas.microsoft.com/office/drawing/2014/main" id="{A54DE847-0903-AAC9-88F6-00780A34A554}"/>
                </a:ext>
              </a:extLst>
            </p:cNvPr>
            <p:cNvSpPr/>
            <p:nvPr/>
          </p:nvSpPr>
          <p:spPr>
            <a:xfrm>
              <a:off x="7904059"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dirty="0">
                  <a:solidFill>
                    <a:prstClr val="black"/>
                  </a:solidFill>
                  <a:latin typeface="Arial"/>
                </a:rPr>
                <a:t>Hen har en förbättrad relation till den icke vålds-utövande föräldern eller annan omsorgs-person </a:t>
              </a:r>
            </a:p>
          </p:txBody>
        </p:sp>
      </p:grpSp>
      <p:grpSp>
        <p:nvGrpSpPr>
          <p:cNvPr id="19" name="Grupp 18">
            <a:extLst>
              <a:ext uri="{FF2B5EF4-FFF2-40B4-BE49-F238E27FC236}">
                <a16:creationId xmlns:a16="http://schemas.microsoft.com/office/drawing/2014/main" id="{D2FA150D-F701-D1DB-9C4E-B4E493ADBE8C}"/>
              </a:ext>
            </a:extLst>
          </p:cNvPr>
          <p:cNvGrpSpPr/>
          <p:nvPr/>
        </p:nvGrpSpPr>
        <p:grpSpPr>
          <a:xfrm>
            <a:off x="7610047" y="1665034"/>
            <a:ext cx="1257122" cy="1813433"/>
            <a:chOff x="9777759" y="1700460"/>
            <a:chExt cx="1676163" cy="2417910"/>
          </a:xfrm>
        </p:grpSpPr>
        <p:sp>
          <p:nvSpPr>
            <p:cNvPr id="20" name="Rektangel med rundade hörn 19">
              <a:extLst>
                <a:ext uri="{FF2B5EF4-FFF2-40B4-BE49-F238E27FC236}">
                  <a16:creationId xmlns:a16="http://schemas.microsoft.com/office/drawing/2014/main" id="{4CDE3949-05F9-3AD8-141F-3FFED027476E}"/>
                </a:ext>
              </a:extLst>
            </p:cNvPr>
            <p:cNvSpPr/>
            <p:nvPr/>
          </p:nvSpPr>
          <p:spPr>
            <a:xfrm>
              <a:off x="9777759" y="1700460"/>
              <a:ext cx="1676163" cy="2417910"/>
            </a:xfrm>
            <a:prstGeom prst="roundRect">
              <a:avLst/>
            </a:prstGeom>
            <a:ln>
              <a:noFill/>
            </a:ln>
          </p:spPr>
          <p:style>
            <a:lnRef idx="2">
              <a:scrgbClr r="0" g="0" b="0"/>
            </a:lnRef>
            <a:fillRef idx="1">
              <a:schemeClr val="accent2">
                <a:hueOff val="-722514"/>
                <a:satOff val="-10435"/>
                <a:lumOff val="2938"/>
                <a:alphaOff val="0"/>
              </a:schemeClr>
            </a:fillRef>
            <a:effectRef idx="0">
              <a:schemeClr val="accent2">
                <a:hueOff val="-722514"/>
                <a:satOff val="-10435"/>
                <a:lumOff val="2938"/>
                <a:alphaOff val="0"/>
              </a:schemeClr>
            </a:effectRef>
            <a:fontRef idx="minor">
              <a:schemeClr val="lt1"/>
            </a:fontRef>
          </p:style>
          <p:txBody>
            <a:bodyPr/>
            <a:lstStyle/>
            <a:p>
              <a:endParaRPr lang="sv-SE" sz="1200"/>
            </a:p>
          </p:txBody>
        </p:sp>
        <p:sp>
          <p:nvSpPr>
            <p:cNvPr id="21" name="Rektangel 20">
              <a:extLst>
                <a:ext uri="{FF2B5EF4-FFF2-40B4-BE49-F238E27FC236}">
                  <a16:creationId xmlns:a16="http://schemas.microsoft.com/office/drawing/2014/main" id="{1A26534F-F9F9-D81A-9636-5858F3A47E94}"/>
                </a:ext>
              </a:extLst>
            </p:cNvPr>
            <p:cNvSpPr/>
            <p:nvPr/>
          </p:nvSpPr>
          <p:spPr>
            <a:xfrm>
              <a:off x="9859583" y="1782284"/>
              <a:ext cx="1512515" cy="2254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sv-SE" sz="1200">
                  <a:solidFill>
                    <a:prstClr val="black"/>
                  </a:solidFill>
                  <a:latin typeface="Arial"/>
                </a:rPr>
                <a:t>Hen känner hopp om ett helt liv fritt från våld</a:t>
              </a:r>
            </a:p>
          </p:txBody>
        </p:sp>
      </p:grpSp>
      <p:sp>
        <p:nvSpPr>
          <p:cNvPr id="22" name="Rubrik 3">
            <a:extLst>
              <a:ext uri="{FF2B5EF4-FFF2-40B4-BE49-F238E27FC236}">
                <a16:creationId xmlns:a16="http://schemas.microsoft.com/office/drawing/2014/main" id="{ED3BF78B-EFFB-7D51-D71C-37761FC8ACD7}"/>
              </a:ext>
            </a:extLst>
          </p:cNvPr>
          <p:cNvSpPr txBox="1">
            <a:spLocks/>
          </p:cNvSpPr>
          <p:nvPr/>
        </p:nvSpPr>
        <p:spPr>
          <a:xfrm>
            <a:off x="761563" y="573881"/>
            <a:ext cx="7698223" cy="584994"/>
          </a:xfrm>
          <a:prstGeom prst="rect">
            <a:avLst/>
          </a:prstGeom>
        </p:spPr>
        <p:txBody>
          <a:bodyPr vert="horz" lIns="68580" tIns="34290" rIns="68580" bIns="3429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3600" b="0" dirty="0">
                <a:solidFill>
                  <a:srgbClr val="0050A0"/>
                </a:solidFill>
              </a:rPr>
              <a:t>Exempel på resultatkedja</a:t>
            </a:r>
          </a:p>
        </p:txBody>
      </p:sp>
      <p:sp>
        <p:nvSpPr>
          <p:cNvPr id="23" name="Höger 22">
            <a:extLst>
              <a:ext uri="{FF2B5EF4-FFF2-40B4-BE49-F238E27FC236}">
                <a16:creationId xmlns:a16="http://schemas.microsoft.com/office/drawing/2014/main" id="{02DEC3B9-09D3-C3CD-C240-AE7886E167C1}"/>
              </a:ext>
            </a:extLst>
          </p:cNvPr>
          <p:cNvSpPr/>
          <p:nvPr/>
        </p:nvSpPr>
        <p:spPr>
          <a:xfrm>
            <a:off x="276832" y="1275606"/>
            <a:ext cx="8590336" cy="2664296"/>
          </a:xfrm>
          <a:prstGeom prst="rightArrow">
            <a:avLst/>
          </a:prstGeom>
          <a:solidFill>
            <a:schemeClr val="accent5">
              <a:lumMod val="9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19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09C22E3-5745-2F15-2C7B-9E97AF7DB3FA}"/>
              </a:ext>
            </a:extLst>
          </p:cNvPr>
          <p:cNvSpPr>
            <a:spLocks noGrp="1"/>
          </p:cNvSpPr>
          <p:nvPr>
            <p:ph type="title"/>
          </p:nvPr>
        </p:nvSpPr>
        <p:spPr>
          <a:xfrm>
            <a:off x="2897024" y="418338"/>
            <a:ext cx="5486400" cy="2441448"/>
          </a:xfrm>
        </p:spPr>
        <p:txBody>
          <a:bodyPr/>
          <a:lstStyle/>
          <a:p>
            <a:pPr algn="l"/>
            <a:r>
              <a:rPr lang="sv-SE" sz="4500" b="1" spc="0" dirty="0">
                <a:solidFill>
                  <a:prstClr val="black"/>
                </a:solidFill>
                <a:ea typeface="+mn-ea"/>
              </a:rPr>
              <a:t>Pass 1</a:t>
            </a:r>
            <a:br>
              <a:rPr lang="sv-SE" sz="4500" b="1" spc="0" dirty="0">
                <a:solidFill>
                  <a:prstClr val="black"/>
                </a:solidFill>
                <a:ea typeface="+mn-ea"/>
              </a:rPr>
            </a:br>
            <a:r>
              <a:rPr lang="sv-SE" sz="4500" spc="0" dirty="0">
                <a:solidFill>
                  <a:prstClr val="black"/>
                </a:solidFill>
                <a:ea typeface="+mn-ea"/>
              </a:rPr>
              <a:t>Vad vill vi veta? </a:t>
            </a:r>
            <a:endParaRPr lang="sv-SE" dirty="0"/>
          </a:p>
        </p:txBody>
      </p:sp>
      <p:sp>
        <p:nvSpPr>
          <p:cNvPr id="4" name="Platshållare för text 3">
            <a:extLst>
              <a:ext uri="{FF2B5EF4-FFF2-40B4-BE49-F238E27FC236}">
                <a16:creationId xmlns:a16="http://schemas.microsoft.com/office/drawing/2014/main" id="{40F6514A-623E-F110-412F-B9FB4BCBC8E7}"/>
              </a:ext>
            </a:extLst>
          </p:cNvPr>
          <p:cNvSpPr>
            <a:spLocks noGrp="1"/>
          </p:cNvSpPr>
          <p:nvPr>
            <p:ph type="body" idx="1"/>
          </p:nvPr>
        </p:nvSpPr>
        <p:spPr>
          <a:xfrm>
            <a:off x="2897024" y="3075806"/>
            <a:ext cx="2760826" cy="685800"/>
          </a:xfrm>
        </p:spPr>
        <p:txBody>
          <a:bodyPr vert="horz" lIns="68580" tIns="34290" rIns="68580" bIns="34290" rtlCol="0" anchor="t">
            <a:noAutofit/>
          </a:bodyPr>
          <a:lstStyle/>
          <a:p>
            <a:r>
              <a:rPr lang="sv-SE" sz="1600" i="1" dirty="0">
                <a:solidFill>
                  <a:prstClr val="black"/>
                </a:solidFill>
                <a:cs typeface="Arial" panose="020B0604020202020204" pitchFamily="34" charset="0"/>
              </a:rPr>
              <a:t>Syfte: Att avgränsa och formulera en eller ett par frågor att följa upp</a:t>
            </a:r>
          </a:p>
        </p:txBody>
      </p:sp>
      <p:sp>
        <p:nvSpPr>
          <p:cNvPr id="5" name="Platshållare för text 3">
            <a:extLst>
              <a:ext uri="{FF2B5EF4-FFF2-40B4-BE49-F238E27FC236}">
                <a16:creationId xmlns:a16="http://schemas.microsoft.com/office/drawing/2014/main" id="{D0A1A681-DE5F-F1AF-2507-974D1A0A4E09}"/>
              </a:ext>
            </a:extLst>
          </p:cNvPr>
          <p:cNvSpPr txBox="1">
            <a:spLocks/>
          </p:cNvSpPr>
          <p:nvPr/>
        </p:nvSpPr>
        <p:spPr>
          <a:xfrm>
            <a:off x="5868144" y="3075806"/>
            <a:ext cx="2760826" cy="685800"/>
          </a:xfrm>
          <a:prstGeom prst="rect">
            <a:avLst/>
          </a:prstGeom>
        </p:spPr>
        <p:txBody>
          <a:bodyPr vert="horz" lIns="68580" tIns="34290" rIns="68580" bIns="34290" rtlCol="0" anchor="t">
            <a:noAutofit/>
          </a:bodyPr>
          <a:lstStyle>
            <a:lvl1pPr indent="0">
              <a:lnSpc>
                <a:spcPct val="100000"/>
              </a:lnSpc>
              <a:spcBef>
                <a:spcPts val="1200"/>
              </a:spcBef>
              <a:buClr>
                <a:schemeClr val="accent1"/>
              </a:buClr>
              <a:buFont typeface="Wingdings 2" pitchFamily="18" charset="2"/>
              <a:buNone/>
              <a:defRPr sz="2000" i="1" cap="none" spc="0" baseline="0">
                <a:solidFill>
                  <a:prstClr val="black"/>
                </a:solidFill>
                <a:cs typeface="Arial" panose="020B0604020202020204" pitchFamily="34" charset="0"/>
              </a:defRPr>
            </a:lvl1pPr>
            <a:lvl2pPr indent="0">
              <a:lnSpc>
                <a:spcPct val="100000"/>
              </a:lnSpc>
              <a:spcBef>
                <a:spcPts val="250"/>
              </a:spcBef>
              <a:spcAft>
                <a:spcPts val="250"/>
              </a:spcAft>
              <a:buClr>
                <a:schemeClr val="accent1"/>
              </a:buClr>
              <a:buFont typeface="Wingdings 2" pitchFamily="18" charset="2"/>
              <a:buNone/>
              <a:defRPr>
                <a:solidFill>
                  <a:schemeClr val="tx1">
                    <a:tint val="75000"/>
                  </a:schemeClr>
                </a:solidFill>
              </a:defRPr>
            </a:lvl2pPr>
            <a:lvl3pPr indent="0">
              <a:lnSpc>
                <a:spcPct val="100000"/>
              </a:lnSpc>
              <a:spcBef>
                <a:spcPts val="250"/>
              </a:spcBef>
              <a:spcAft>
                <a:spcPts val="250"/>
              </a:spcAft>
              <a:buClr>
                <a:schemeClr val="accent1"/>
              </a:buClr>
              <a:buFont typeface="Wingdings 2" pitchFamily="18" charset="2"/>
              <a:buNone/>
              <a:defRPr sz="1600">
                <a:solidFill>
                  <a:schemeClr val="tx1">
                    <a:tint val="75000"/>
                  </a:schemeClr>
                </a:solidFill>
              </a:defRPr>
            </a:lvl3pPr>
            <a:lvl4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4pPr>
            <a:lvl5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5pPr>
            <a:lvl6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6pPr>
            <a:lvl7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7pPr>
            <a:lvl8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8pPr>
            <a:lvl9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9pPr>
          </a:lstStyle>
          <a:p>
            <a:r>
              <a:rPr lang="sv-SE" sz="1600" dirty="0"/>
              <a:t>Tid: ca 50 minuter för eget arbete</a:t>
            </a:r>
          </a:p>
        </p:txBody>
      </p:sp>
    </p:spTree>
    <p:extLst>
      <p:ext uri="{BB962C8B-B14F-4D97-AF65-F5344CB8AC3E}">
        <p14:creationId xmlns:p14="http://schemas.microsoft.com/office/powerpoint/2010/main" val="2170298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2FBFA-AD34-EDD9-DC16-D85617305D8A}"/>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08696E2A-12FF-EFFC-0925-FFE52989FF41}"/>
              </a:ext>
            </a:extLst>
          </p:cNvPr>
          <p:cNvSpPr>
            <a:spLocks noGrp="1"/>
          </p:cNvSpPr>
          <p:nvPr>
            <p:ph type="title"/>
          </p:nvPr>
        </p:nvSpPr>
        <p:spPr>
          <a:xfrm>
            <a:off x="2897024" y="418338"/>
            <a:ext cx="5486400" cy="2441448"/>
          </a:xfrm>
        </p:spPr>
        <p:txBody>
          <a:bodyPr/>
          <a:lstStyle/>
          <a:p>
            <a:pPr algn="l"/>
            <a:r>
              <a:rPr lang="sv-SE" sz="4500" b="1" spc="0" dirty="0">
                <a:solidFill>
                  <a:prstClr val="black"/>
                </a:solidFill>
                <a:ea typeface="+mn-ea"/>
              </a:rPr>
              <a:t>Inför pass 2</a:t>
            </a:r>
            <a:br>
              <a:rPr lang="sv-SE" sz="4500" b="1" spc="0" dirty="0">
                <a:solidFill>
                  <a:prstClr val="black"/>
                </a:solidFill>
                <a:ea typeface="+mn-ea"/>
              </a:rPr>
            </a:br>
            <a:r>
              <a:rPr lang="sv-SE" sz="4000" dirty="0">
                <a:solidFill>
                  <a:prstClr val="black"/>
                </a:solidFill>
              </a:rPr>
              <a:t>Vilka uppgifter behöver vi?</a:t>
            </a:r>
            <a:endParaRPr lang="sv-SE" dirty="0"/>
          </a:p>
        </p:txBody>
      </p:sp>
      <p:sp>
        <p:nvSpPr>
          <p:cNvPr id="4" name="Platshållare för text 3">
            <a:extLst>
              <a:ext uri="{FF2B5EF4-FFF2-40B4-BE49-F238E27FC236}">
                <a16:creationId xmlns:a16="http://schemas.microsoft.com/office/drawing/2014/main" id="{8C4613DE-8AB1-CB2D-F5E0-51F349A7E362}"/>
              </a:ext>
            </a:extLst>
          </p:cNvPr>
          <p:cNvSpPr>
            <a:spLocks noGrp="1"/>
          </p:cNvSpPr>
          <p:nvPr>
            <p:ph type="body" idx="1"/>
          </p:nvPr>
        </p:nvSpPr>
        <p:spPr>
          <a:xfrm>
            <a:off x="2897024" y="3075806"/>
            <a:ext cx="2760826" cy="685800"/>
          </a:xfrm>
        </p:spPr>
        <p:txBody>
          <a:bodyPr vert="horz" lIns="68580" tIns="34290" rIns="68580" bIns="34290" rtlCol="0" anchor="t">
            <a:noAutofit/>
          </a:bodyPr>
          <a:lstStyle/>
          <a:p>
            <a:r>
              <a:rPr lang="sv-SE" sz="1400" i="1" dirty="0">
                <a:solidFill>
                  <a:prstClr val="black"/>
                </a:solidFill>
                <a:cs typeface="Arial" panose="020B0604020202020204" pitchFamily="34" charset="0"/>
              </a:rPr>
              <a:t>Syfte: </a:t>
            </a:r>
            <a:r>
              <a:rPr lang="sv-SE" sz="1400" dirty="0">
                <a:solidFill>
                  <a:prstClr val="black"/>
                </a:solidFill>
                <a:cs typeface="Arial" panose="020B0604020202020204" pitchFamily="34" charset="0"/>
              </a:rPr>
              <a:t>Att besluta vilken typ av uppgifter, och om vilken målgrupp, som ska vara med i uppföljningen</a:t>
            </a:r>
          </a:p>
        </p:txBody>
      </p:sp>
      <p:sp>
        <p:nvSpPr>
          <p:cNvPr id="5" name="Platshållare för text 3">
            <a:extLst>
              <a:ext uri="{FF2B5EF4-FFF2-40B4-BE49-F238E27FC236}">
                <a16:creationId xmlns:a16="http://schemas.microsoft.com/office/drawing/2014/main" id="{764E335E-6373-8458-1675-603FF6882D5B}"/>
              </a:ext>
            </a:extLst>
          </p:cNvPr>
          <p:cNvSpPr txBox="1">
            <a:spLocks/>
          </p:cNvSpPr>
          <p:nvPr/>
        </p:nvSpPr>
        <p:spPr>
          <a:xfrm>
            <a:off x="5868144" y="3075806"/>
            <a:ext cx="2808312" cy="685800"/>
          </a:xfrm>
          <a:prstGeom prst="rect">
            <a:avLst/>
          </a:prstGeom>
        </p:spPr>
        <p:txBody>
          <a:bodyPr vert="horz" lIns="68580" tIns="34290" rIns="68580" bIns="34290" rtlCol="0" anchor="t">
            <a:noAutofit/>
          </a:bodyPr>
          <a:lstStyle>
            <a:lvl1pPr indent="0">
              <a:lnSpc>
                <a:spcPct val="100000"/>
              </a:lnSpc>
              <a:spcBef>
                <a:spcPts val="1200"/>
              </a:spcBef>
              <a:buClr>
                <a:schemeClr val="accent1"/>
              </a:buClr>
              <a:buFont typeface="Wingdings 2" pitchFamily="18" charset="2"/>
              <a:buNone/>
              <a:defRPr sz="2000" i="1" cap="none" spc="0" baseline="0">
                <a:solidFill>
                  <a:prstClr val="black"/>
                </a:solidFill>
                <a:cs typeface="Arial" panose="020B0604020202020204" pitchFamily="34" charset="0"/>
              </a:defRPr>
            </a:lvl1pPr>
            <a:lvl2pPr indent="0">
              <a:lnSpc>
                <a:spcPct val="100000"/>
              </a:lnSpc>
              <a:spcBef>
                <a:spcPts val="250"/>
              </a:spcBef>
              <a:spcAft>
                <a:spcPts val="250"/>
              </a:spcAft>
              <a:buClr>
                <a:schemeClr val="accent1"/>
              </a:buClr>
              <a:buFont typeface="Wingdings 2" pitchFamily="18" charset="2"/>
              <a:buNone/>
              <a:defRPr>
                <a:solidFill>
                  <a:schemeClr val="tx1">
                    <a:tint val="75000"/>
                  </a:schemeClr>
                </a:solidFill>
              </a:defRPr>
            </a:lvl2pPr>
            <a:lvl3pPr indent="0">
              <a:lnSpc>
                <a:spcPct val="100000"/>
              </a:lnSpc>
              <a:spcBef>
                <a:spcPts val="250"/>
              </a:spcBef>
              <a:spcAft>
                <a:spcPts val="250"/>
              </a:spcAft>
              <a:buClr>
                <a:schemeClr val="accent1"/>
              </a:buClr>
              <a:buFont typeface="Wingdings 2" pitchFamily="18" charset="2"/>
              <a:buNone/>
              <a:defRPr sz="1600">
                <a:solidFill>
                  <a:schemeClr val="tx1">
                    <a:tint val="75000"/>
                  </a:schemeClr>
                </a:solidFill>
              </a:defRPr>
            </a:lvl3pPr>
            <a:lvl4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4pPr>
            <a:lvl5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5pPr>
            <a:lvl6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6pPr>
            <a:lvl7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7pPr>
            <a:lvl8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8pPr>
            <a:lvl9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9pPr>
          </a:lstStyle>
          <a:p>
            <a:pPr>
              <a:defRPr/>
            </a:pPr>
            <a:r>
              <a:rPr lang="sv-SE" sz="1400" dirty="0"/>
              <a:t>Tid: </a:t>
            </a:r>
            <a:r>
              <a:rPr lang="sv-SE" sz="1400" dirty="0">
                <a:solidFill>
                  <a:prstClr val="black"/>
                </a:solidFill>
                <a:cs typeface="Arial" panose="020B0604020202020204" pitchFamily="34" charset="0"/>
              </a:rPr>
              <a:t>60 minuter för eget arbete</a:t>
            </a:r>
          </a:p>
          <a:p>
            <a:pPr>
              <a:defRPr/>
            </a:pPr>
            <a:r>
              <a:rPr lang="sv-SE" sz="1400" dirty="0">
                <a:solidFill>
                  <a:prstClr val="black"/>
                </a:solidFill>
                <a:cs typeface="Arial" panose="020B0604020202020204" pitchFamily="34" charset="0"/>
              </a:rPr>
              <a:t>30 minuter gemensamma reflektioner</a:t>
            </a:r>
          </a:p>
          <a:p>
            <a:endParaRPr lang="sv-SE" sz="1400" dirty="0"/>
          </a:p>
        </p:txBody>
      </p:sp>
    </p:spTree>
    <p:extLst>
      <p:ext uri="{BB962C8B-B14F-4D97-AF65-F5344CB8AC3E}">
        <p14:creationId xmlns:p14="http://schemas.microsoft.com/office/powerpoint/2010/main" val="2081674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DE389-21FB-3165-8BB9-6A4B2F403AE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F83444DE-4BE4-FD6B-FD91-49903C1D5A91}"/>
              </a:ext>
            </a:extLst>
          </p:cNvPr>
          <p:cNvSpPr>
            <a:spLocks noGrp="1"/>
          </p:cNvSpPr>
          <p:nvPr>
            <p:ph type="title"/>
          </p:nvPr>
        </p:nvSpPr>
        <p:spPr>
          <a:xfrm>
            <a:off x="2897024" y="418338"/>
            <a:ext cx="5486400" cy="2441448"/>
          </a:xfrm>
        </p:spPr>
        <p:txBody>
          <a:bodyPr>
            <a:normAutofit fontScale="90000"/>
          </a:bodyPr>
          <a:lstStyle/>
          <a:p>
            <a:pPr algn="l"/>
            <a:br>
              <a:rPr lang="sv-SE" sz="4500" b="1" spc="0" dirty="0">
                <a:solidFill>
                  <a:prstClr val="black"/>
                </a:solidFill>
                <a:ea typeface="+mn-ea"/>
              </a:rPr>
            </a:br>
            <a:r>
              <a:rPr lang="sv-SE" sz="5000" b="1" spc="0" dirty="0">
                <a:solidFill>
                  <a:prstClr val="black"/>
                </a:solidFill>
                <a:ea typeface="+mn-ea"/>
              </a:rPr>
              <a:t>Pass 2</a:t>
            </a:r>
            <a:br>
              <a:rPr lang="sv-SE" sz="4500" b="1" spc="0" dirty="0">
                <a:solidFill>
                  <a:prstClr val="black"/>
                </a:solidFill>
                <a:ea typeface="+mn-ea"/>
              </a:rPr>
            </a:br>
            <a:r>
              <a:rPr lang="sv-SE" sz="4400" dirty="0">
                <a:solidFill>
                  <a:prstClr val="black"/>
                </a:solidFill>
              </a:rPr>
              <a:t>Vilka uppgifter behöver vi?</a:t>
            </a:r>
            <a:endParaRPr lang="sv-SE" dirty="0"/>
          </a:p>
        </p:txBody>
      </p:sp>
      <p:sp>
        <p:nvSpPr>
          <p:cNvPr id="4" name="Platshållare för text 3">
            <a:extLst>
              <a:ext uri="{FF2B5EF4-FFF2-40B4-BE49-F238E27FC236}">
                <a16:creationId xmlns:a16="http://schemas.microsoft.com/office/drawing/2014/main" id="{696CC059-7E80-8DDC-385C-BB5EF469DCD7}"/>
              </a:ext>
            </a:extLst>
          </p:cNvPr>
          <p:cNvSpPr>
            <a:spLocks noGrp="1"/>
          </p:cNvSpPr>
          <p:nvPr>
            <p:ph type="body" idx="1"/>
          </p:nvPr>
        </p:nvSpPr>
        <p:spPr>
          <a:xfrm>
            <a:off x="2897024" y="3075806"/>
            <a:ext cx="2760826" cy="685800"/>
          </a:xfrm>
        </p:spPr>
        <p:txBody>
          <a:bodyPr vert="horz" lIns="68580" tIns="34290" rIns="68580" bIns="34290" rtlCol="0" anchor="t">
            <a:noAutofit/>
          </a:bodyPr>
          <a:lstStyle/>
          <a:p>
            <a:r>
              <a:rPr lang="sv-SE" sz="1400" i="1" dirty="0">
                <a:solidFill>
                  <a:prstClr val="black"/>
                </a:solidFill>
                <a:cs typeface="Arial" panose="020B0604020202020204" pitchFamily="34" charset="0"/>
              </a:rPr>
              <a:t>Syfte: </a:t>
            </a:r>
            <a:r>
              <a:rPr lang="sv-SE" sz="1400" dirty="0">
                <a:solidFill>
                  <a:prstClr val="black"/>
                </a:solidFill>
                <a:cs typeface="Arial" panose="020B0604020202020204" pitchFamily="34" charset="0"/>
              </a:rPr>
              <a:t>Att besluta vilken typ av uppgifter, och om vilken målgrupp, som ska vara med i uppföljningen</a:t>
            </a:r>
          </a:p>
        </p:txBody>
      </p:sp>
      <p:sp>
        <p:nvSpPr>
          <p:cNvPr id="5" name="Platshållare för text 3">
            <a:extLst>
              <a:ext uri="{FF2B5EF4-FFF2-40B4-BE49-F238E27FC236}">
                <a16:creationId xmlns:a16="http://schemas.microsoft.com/office/drawing/2014/main" id="{8504A466-7B2E-8D2B-07FE-F735AA9C6A42}"/>
              </a:ext>
            </a:extLst>
          </p:cNvPr>
          <p:cNvSpPr txBox="1">
            <a:spLocks/>
          </p:cNvSpPr>
          <p:nvPr/>
        </p:nvSpPr>
        <p:spPr>
          <a:xfrm>
            <a:off x="5868144" y="3075806"/>
            <a:ext cx="2808312" cy="685800"/>
          </a:xfrm>
          <a:prstGeom prst="rect">
            <a:avLst/>
          </a:prstGeom>
        </p:spPr>
        <p:txBody>
          <a:bodyPr vert="horz" lIns="68580" tIns="34290" rIns="68580" bIns="34290" rtlCol="0" anchor="t">
            <a:noAutofit/>
          </a:bodyPr>
          <a:lstStyle>
            <a:lvl1pPr indent="0">
              <a:lnSpc>
                <a:spcPct val="100000"/>
              </a:lnSpc>
              <a:spcBef>
                <a:spcPts val="1200"/>
              </a:spcBef>
              <a:buClr>
                <a:schemeClr val="accent1"/>
              </a:buClr>
              <a:buFont typeface="Wingdings 2" pitchFamily="18" charset="2"/>
              <a:buNone/>
              <a:defRPr sz="2000" i="1" cap="none" spc="0" baseline="0">
                <a:solidFill>
                  <a:prstClr val="black"/>
                </a:solidFill>
                <a:cs typeface="Arial" panose="020B0604020202020204" pitchFamily="34" charset="0"/>
              </a:defRPr>
            </a:lvl1pPr>
            <a:lvl2pPr indent="0">
              <a:lnSpc>
                <a:spcPct val="100000"/>
              </a:lnSpc>
              <a:spcBef>
                <a:spcPts val="250"/>
              </a:spcBef>
              <a:spcAft>
                <a:spcPts val="250"/>
              </a:spcAft>
              <a:buClr>
                <a:schemeClr val="accent1"/>
              </a:buClr>
              <a:buFont typeface="Wingdings 2" pitchFamily="18" charset="2"/>
              <a:buNone/>
              <a:defRPr>
                <a:solidFill>
                  <a:schemeClr val="tx1">
                    <a:tint val="75000"/>
                  </a:schemeClr>
                </a:solidFill>
              </a:defRPr>
            </a:lvl2pPr>
            <a:lvl3pPr indent="0">
              <a:lnSpc>
                <a:spcPct val="100000"/>
              </a:lnSpc>
              <a:spcBef>
                <a:spcPts val="250"/>
              </a:spcBef>
              <a:spcAft>
                <a:spcPts val="250"/>
              </a:spcAft>
              <a:buClr>
                <a:schemeClr val="accent1"/>
              </a:buClr>
              <a:buFont typeface="Wingdings 2" pitchFamily="18" charset="2"/>
              <a:buNone/>
              <a:defRPr sz="1600">
                <a:solidFill>
                  <a:schemeClr val="tx1">
                    <a:tint val="75000"/>
                  </a:schemeClr>
                </a:solidFill>
              </a:defRPr>
            </a:lvl3pPr>
            <a:lvl4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4pPr>
            <a:lvl5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5pPr>
            <a:lvl6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6pPr>
            <a:lvl7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7pPr>
            <a:lvl8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8pPr>
            <a:lvl9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9pPr>
          </a:lstStyle>
          <a:p>
            <a:pPr>
              <a:defRPr/>
            </a:pPr>
            <a:r>
              <a:rPr lang="sv-SE" sz="1400" dirty="0"/>
              <a:t>Tid: </a:t>
            </a:r>
            <a:r>
              <a:rPr lang="sv-SE" sz="1400" dirty="0">
                <a:solidFill>
                  <a:prstClr val="black"/>
                </a:solidFill>
                <a:cs typeface="Arial" panose="020B0604020202020204" pitchFamily="34" charset="0"/>
              </a:rPr>
              <a:t>60 minuter för eget arbete</a:t>
            </a:r>
          </a:p>
          <a:p>
            <a:pPr>
              <a:defRPr/>
            </a:pPr>
            <a:r>
              <a:rPr lang="sv-SE" sz="1400" dirty="0">
                <a:solidFill>
                  <a:prstClr val="black"/>
                </a:solidFill>
                <a:cs typeface="Arial" panose="020B0604020202020204" pitchFamily="34" charset="0"/>
              </a:rPr>
              <a:t>30 minuter gemensamma reflektioner</a:t>
            </a:r>
          </a:p>
          <a:p>
            <a:endParaRPr lang="sv-SE" sz="1400" dirty="0"/>
          </a:p>
        </p:txBody>
      </p:sp>
    </p:spTree>
    <p:extLst>
      <p:ext uri="{BB962C8B-B14F-4D97-AF65-F5344CB8AC3E}">
        <p14:creationId xmlns:p14="http://schemas.microsoft.com/office/powerpoint/2010/main" val="3624893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4C7C81C-790F-CC86-9FD2-727453D9A6BF}"/>
              </a:ext>
            </a:extLst>
          </p:cNvPr>
          <p:cNvSpPr>
            <a:spLocks noGrp="1"/>
          </p:cNvSpPr>
          <p:nvPr>
            <p:ph type="title"/>
          </p:nvPr>
        </p:nvSpPr>
        <p:spPr/>
        <p:txBody>
          <a:bodyPr anchor="b">
            <a:normAutofit fontScale="90000"/>
          </a:bodyPr>
          <a:lstStyle/>
          <a:p>
            <a:pPr algn="l"/>
            <a:r>
              <a:rPr lang="sv-SE" sz="3600" dirty="0"/>
              <a:t>Pass 2. Reflektion</a:t>
            </a:r>
          </a:p>
        </p:txBody>
      </p:sp>
      <p:sp>
        <p:nvSpPr>
          <p:cNvPr id="4" name="Platshållare för innehåll 3">
            <a:extLst>
              <a:ext uri="{FF2B5EF4-FFF2-40B4-BE49-F238E27FC236}">
                <a16:creationId xmlns:a16="http://schemas.microsoft.com/office/drawing/2014/main" id="{F631E47A-371D-0120-36E9-44FC56069660}"/>
              </a:ext>
            </a:extLst>
          </p:cNvPr>
          <p:cNvSpPr>
            <a:spLocks noGrp="1"/>
          </p:cNvSpPr>
          <p:nvPr>
            <p:ph type="body" sz="quarter" idx="10"/>
          </p:nvPr>
        </p:nvSpPr>
        <p:spPr/>
        <p:txBody>
          <a:bodyPr anchor="ctr">
            <a:normAutofit/>
          </a:bodyPr>
          <a:lstStyle/>
          <a:p>
            <a:pPr marL="257175" indent="-257175">
              <a:defRPr/>
            </a:pPr>
            <a:r>
              <a:rPr lang="sv-SE" dirty="0"/>
              <a:t>Vad tycker ni om förmiddagens arbete?</a:t>
            </a:r>
          </a:p>
          <a:p>
            <a:pPr marL="257175" indent="-257175">
              <a:defRPr/>
            </a:pPr>
            <a:endParaRPr lang="sv-SE" dirty="0"/>
          </a:p>
          <a:p>
            <a:pPr marL="257175" indent="-257175">
              <a:defRPr/>
            </a:pPr>
            <a:r>
              <a:rPr lang="sv-SE" dirty="0"/>
              <a:t>Några svårigheter eller frågor?</a:t>
            </a:r>
          </a:p>
          <a:p>
            <a:pPr marL="257175" indent="-257175">
              <a:defRPr/>
            </a:pPr>
            <a:endParaRPr lang="sv-SE" dirty="0"/>
          </a:p>
          <a:p>
            <a:pPr marL="257175" indent="-257175">
              <a:defRPr/>
            </a:pPr>
            <a:r>
              <a:rPr lang="sv-SE" dirty="0"/>
              <a:t>Några aha-upplevelser?</a:t>
            </a:r>
          </a:p>
          <a:p>
            <a:pPr marL="257175" indent="-257175">
              <a:defRPr/>
            </a:pPr>
            <a:endParaRPr lang="sv-SE" dirty="0"/>
          </a:p>
          <a:p>
            <a:pPr marL="257175" indent="-257175">
              <a:defRPr/>
            </a:pPr>
            <a:r>
              <a:rPr lang="sv-SE" dirty="0"/>
              <a:t>Är ni på spåret?</a:t>
            </a:r>
          </a:p>
        </p:txBody>
      </p:sp>
    </p:spTree>
    <p:extLst>
      <p:ext uri="{BB962C8B-B14F-4D97-AF65-F5344CB8AC3E}">
        <p14:creationId xmlns:p14="http://schemas.microsoft.com/office/powerpoint/2010/main" val="3876638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19A69-B15A-3DDD-B0A1-9E2BC370266E}"/>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4B9F9ED4-4611-B4A4-0A65-1C631DF3FE2E}"/>
              </a:ext>
            </a:extLst>
          </p:cNvPr>
          <p:cNvSpPr>
            <a:spLocks noGrp="1"/>
          </p:cNvSpPr>
          <p:nvPr>
            <p:ph type="title"/>
          </p:nvPr>
        </p:nvSpPr>
        <p:spPr>
          <a:xfrm>
            <a:off x="2897024" y="418338"/>
            <a:ext cx="5486400" cy="2441448"/>
          </a:xfrm>
        </p:spPr>
        <p:txBody>
          <a:bodyPr>
            <a:normAutofit fontScale="90000"/>
          </a:bodyPr>
          <a:lstStyle/>
          <a:p>
            <a:pPr algn="l"/>
            <a:br>
              <a:rPr lang="sv-SE" sz="4500" b="1" spc="0" dirty="0">
                <a:solidFill>
                  <a:prstClr val="black"/>
                </a:solidFill>
                <a:ea typeface="+mn-ea"/>
              </a:rPr>
            </a:br>
            <a:r>
              <a:rPr lang="sv-SE" sz="5000" b="1" spc="0" dirty="0">
                <a:solidFill>
                  <a:prstClr val="black"/>
                </a:solidFill>
                <a:ea typeface="+mn-ea"/>
              </a:rPr>
              <a:t>Inför pass 3</a:t>
            </a:r>
            <a:br>
              <a:rPr lang="sv-SE" sz="4500" b="1" spc="0" dirty="0">
                <a:solidFill>
                  <a:prstClr val="black"/>
                </a:solidFill>
                <a:ea typeface="+mn-ea"/>
              </a:rPr>
            </a:br>
            <a:r>
              <a:rPr lang="sv-SE" sz="4400" spc="0" dirty="0">
                <a:solidFill>
                  <a:prstClr val="black"/>
                </a:solidFill>
                <a:ea typeface="+mn-ea"/>
                <a:cs typeface="+mn-cs"/>
              </a:rPr>
              <a:t>Intro och anpassning av verktyg för er uppföljning</a:t>
            </a:r>
            <a:endParaRPr lang="sv-SE" dirty="0"/>
          </a:p>
        </p:txBody>
      </p:sp>
      <p:sp>
        <p:nvSpPr>
          <p:cNvPr id="4" name="Platshållare för text 3">
            <a:extLst>
              <a:ext uri="{FF2B5EF4-FFF2-40B4-BE49-F238E27FC236}">
                <a16:creationId xmlns:a16="http://schemas.microsoft.com/office/drawing/2014/main" id="{6D871F08-A9E0-063C-E797-535FE60A46F2}"/>
              </a:ext>
            </a:extLst>
          </p:cNvPr>
          <p:cNvSpPr>
            <a:spLocks noGrp="1"/>
          </p:cNvSpPr>
          <p:nvPr>
            <p:ph type="body" idx="1"/>
          </p:nvPr>
        </p:nvSpPr>
        <p:spPr>
          <a:xfrm>
            <a:off x="2897024" y="3075806"/>
            <a:ext cx="2971120" cy="685800"/>
          </a:xfrm>
        </p:spPr>
        <p:txBody>
          <a:bodyPr vert="horz" lIns="68580" tIns="34290" rIns="68580" bIns="34290" rtlCol="0" anchor="t">
            <a:noAutofit/>
          </a:bodyPr>
          <a:lstStyle/>
          <a:p>
            <a:r>
              <a:rPr lang="sv-SE" sz="1400" i="1" dirty="0">
                <a:solidFill>
                  <a:prstClr val="black"/>
                </a:solidFill>
                <a:cs typeface="Arial" panose="020B0604020202020204" pitchFamily="34" charset="0"/>
              </a:rPr>
              <a:t>Syfte: Introduktion till verktyg. Eget arbete med anpassning av valt verktyg utifrån vilka frågor och svarsalternativ/ variabler och variabelvärden som ska registreras i er uppföljning</a:t>
            </a:r>
          </a:p>
          <a:p>
            <a:endParaRPr lang="sv-SE" sz="1400" dirty="0">
              <a:solidFill>
                <a:prstClr val="black"/>
              </a:solidFill>
              <a:cs typeface="Arial" panose="020B0604020202020204" pitchFamily="34" charset="0"/>
            </a:endParaRPr>
          </a:p>
        </p:txBody>
      </p:sp>
      <p:sp>
        <p:nvSpPr>
          <p:cNvPr id="5" name="Platshållare för text 3">
            <a:extLst>
              <a:ext uri="{FF2B5EF4-FFF2-40B4-BE49-F238E27FC236}">
                <a16:creationId xmlns:a16="http://schemas.microsoft.com/office/drawing/2014/main" id="{80DBE006-F9A6-D1ED-1261-D4E83CB01CF7}"/>
              </a:ext>
            </a:extLst>
          </p:cNvPr>
          <p:cNvSpPr txBox="1">
            <a:spLocks/>
          </p:cNvSpPr>
          <p:nvPr/>
        </p:nvSpPr>
        <p:spPr>
          <a:xfrm>
            <a:off x="6012160" y="3075806"/>
            <a:ext cx="2664296" cy="685800"/>
          </a:xfrm>
          <a:prstGeom prst="rect">
            <a:avLst/>
          </a:prstGeom>
        </p:spPr>
        <p:txBody>
          <a:bodyPr vert="horz" lIns="68580" tIns="34290" rIns="68580" bIns="34290" rtlCol="0" anchor="t">
            <a:noAutofit/>
          </a:bodyPr>
          <a:lstStyle>
            <a:lvl1pPr indent="0">
              <a:lnSpc>
                <a:spcPct val="100000"/>
              </a:lnSpc>
              <a:spcBef>
                <a:spcPts val="1200"/>
              </a:spcBef>
              <a:buClr>
                <a:schemeClr val="accent1"/>
              </a:buClr>
              <a:buFont typeface="Wingdings 2" pitchFamily="18" charset="2"/>
              <a:buNone/>
              <a:defRPr sz="2000" i="1" cap="none" spc="0" baseline="0">
                <a:solidFill>
                  <a:prstClr val="black"/>
                </a:solidFill>
                <a:cs typeface="Arial" panose="020B0604020202020204" pitchFamily="34" charset="0"/>
              </a:defRPr>
            </a:lvl1pPr>
            <a:lvl2pPr indent="0">
              <a:lnSpc>
                <a:spcPct val="100000"/>
              </a:lnSpc>
              <a:spcBef>
                <a:spcPts val="250"/>
              </a:spcBef>
              <a:spcAft>
                <a:spcPts val="250"/>
              </a:spcAft>
              <a:buClr>
                <a:schemeClr val="accent1"/>
              </a:buClr>
              <a:buFont typeface="Wingdings 2" pitchFamily="18" charset="2"/>
              <a:buNone/>
              <a:defRPr>
                <a:solidFill>
                  <a:schemeClr val="tx1">
                    <a:tint val="75000"/>
                  </a:schemeClr>
                </a:solidFill>
              </a:defRPr>
            </a:lvl2pPr>
            <a:lvl3pPr indent="0">
              <a:lnSpc>
                <a:spcPct val="100000"/>
              </a:lnSpc>
              <a:spcBef>
                <a:spcPts val="250"/>
              </a:spcBef>
              <a:spcAft>
                <a:spcPts val="250"/>
              </a:spcAft>
              <a:buClr>
                <a:schemeClr val="accent1"/>
              </a:buClr>
              <a:buFont typeface="Wingdings 2" pitchFamily="18" charset="2"/>
              <a:buNone/>
              <a:defRPr sz="1600">
                <a:solidFill>
                  <a:schemeClr val="tx1">
                    <a:tint val="75000"/>
                  </a:schemeClr>
                </a:solidFill>
              </a:defRPr>
            </a:lvl3pPr>
            <a:lvl4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4pPr>
            <a:lvl5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5pPr>
            <a:lvl6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6pPr>
            <a:lvl7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7pPr>
            <a:lvl8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8pPr>
            <a:lvl9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9pPr>
          </a:lstStyle>
          <a:p>
            <a:pPr>
              <a:defRPr/>
            </a:pPr>
            <a:r>
              <a:rPr lang="sv-SE" sz="1400" dirty="0"/>
              <a:t>Tid: ca </a:t>
            </a:r>
            <a:r>
              <a:rPr lang="sv-SE" sz="1400" dirty="0">
                <a:solidFill>
                  <a:prstClr val="black"/>
                </a:solidFill>
                <a:cs typeface="Arial" panose="020B0604020202020204" pitchFamily="34" charset="0"/>
              </a:rPr>
              <a:t>60 minuter för eget arbete</a:t>
            </a:r>
          </a:p>
        </p:txBody>
      </p:sp>
    </p:spTree>
    <p:extLst>
      <p:ext uri="{BB962C8B-B14F-4D97-AF65-F5344CB8AC3E}">
        <p14:creationId xmlns:p14="http://schemas.microsoft.com/office/powerpoint/2010/main" val="968285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ubrik 1"/>
          <p:cNvSpPr>
            <a:spLocks noGrp="1"/>
          </p:cNvSpPr>
          <p:nvPr>
            <p:ph type="title"/>
          </p:nvPr>
        </p:nvSpPr>
        <p:spPr/>
        <p:txBody>
          <a:bodyPr anchor="b">
            <a:normAutofit fontScale="90000"/>
          </a:bodyPr>
          <a:lstStyle/>
          <a:p>
            <a:pPr algn="l"/>
            <a:r>
              <a:rPr lang="sv-SE" altLang="sv-SE" sz="3600" dirty="0"/>
              <a:t>SU-verktygens upplägg och funktioner </a:t>
            </a:r>
          </a:p>
        </p:txBody>
      </p:sp>
      <p:sp>
        <p:nvSpPr>
          <p:cNvPr id="6" name="Platshållare för innehåll 5"/>
          <p:cNvSpPr>
            <a:spLocks noGrp="1"/>
          </p:cNvSpPr>
          <p:nvPr>
            <p:ph type="body" sz="quarter" idx="10"/>
          </p:nvPr>
        </p:nvSpPr>
        <p:spPr/>
        <p:txBody>
          <a:bodyPr rtlCol="0" anchor="t">
            <a:noAutofit/>
          </a:bodyPr>
          <a:lstStyle/>
          <a:p>
            <a:pPr marL="257175" indent="-257175">
              <a:lnSpc>
                <a:spcPct val="90000"/>
              </a:lnSpc>
              <a:spcBef>
                <a:spcPts val="600"/>
              </a:spcBef>
              <a:spcAft>
                <a:spcPts val="900"/>
              </a:spcAft>
              <a:defRPr/>
            </a:pPr>
            <a:r>
              <a:rPr lang="sv-SE" sz="1200" dirty="0"/>
              <a:t>Gränssnittet liknar webbenkäter </a:t>
            </a:r>
          </a:p>
          <a:p>
            <a:pPr marL="257175" indent="-257175">
              <a:lnSpc>
                <a:spcPct val="90000"/>
              </a:lnSpc>
              <a:spcBef>
                <a:spcPts val="600"/>
              </a:spcBef>
              <a:spcAft>
                <a:spcPts val="900"/>
              </a:spcAft>
              <a:defRPr/>
            </a:pPr>
            <a:r>
              <a:rPr lang="sv-SE" sz="1200" dirty="0"/>
              <a:t>Formuläret kan skrivas ut (t.ex. i samband med planering av uppföljning)</a:t>
            </a:r>
          </a:p>
          <a:p>
            <a:pPr marL="257175" indent="-257175">
              <a:lnSpc>
                <a:spcPct val="90000"/>
              </a:lnSpc>
              <a:spcBef>
                <a:spcPts val="600"/>
              </a:spcBef>
              <a:spcAft>
                <a:spcPts val="900"/>
              </a:spcAft>
              <a:defRPr/>
            </a:pPr>
            <a:r>
              <a:rPr lang="sv-SE" sz="1200" dirty="0"/>
              <a:t>Registrering av uppgifter kan ske när som helst under ett ärende </a:t>
            </a:r>
          </a:p>
          <a:p>
            <a:pPr marL="257175" indent="-257175">
              <a:lnSpc>
                <a:spcPct val="90000"/>
              </a:lnSpc>
              <a:spcAft>
                <a:spcPts val="900"/>
              </a:spcAft>
              <a:defRPr/>
            </a:pPr>
            <a:r>
              <a:rPr lang="sv-SE" sz="1200" dirty="0"/>
              <a:t>En verksamhet kan välja att använda hela eller delar av ett verktyg</a:t>
            </a:r>
          </a:p>
          <a:p>
            <a:pPr marL="257175" indent="-257175">
              <a:lnSpc>
                <a:spcPct val="90000"/>
              </a:lnSpc>
              <a:spcBef>
                <a:spcPts val="600"/>
              </a:spcBef>
              <a:spcAft>
                <a:spcPts val="900"/>
              </a:spcAft>
              <a:defRPr/>
            </a:pPr>
            <a:r>
              <a:rPr lang="sv-SE" sz="1200" dirty="0"/>
              <a:t>Sammanställningar i form av tabeller och diagram kan genereras i programmet (korstabeller ger jämförelser mellan grupper)</a:t>
            </a:r>
          </a:p>
          <a:p>
            <a:pPr marL="257175" indent="-257175">
              <a:lnSpc>
                <a:spcPct val="90000"/>
              </a:lnSpc>
              <a:spcBef>
                <a:spcPts val="600"/>
              </a:spcBef>
              <a:spcAft>
                <a:spcPts val="900"/>
              </a:spcAft>
              <a:defRPr/>
            </a:pPr>
            <a:r>
              <a:rPr lang="sv-SE" sz="1200" dirty="0"/>
              <a:t>Träningsformulär medföljer med fejkade data för träning på sammanställningar</a:t>
            </a:r>
          </a:p>
          <a:p>
            <a:pPr marL="257175" indent="-257175">
              <a:lnSpc>
                <a:spcPct val="90000"/>
              </a:lnSpc>
              <a:spcBef>
                <a:spcPts val="600"/>
              </a:spcBef>
              <a:spcAft>
                <a:spcPts val="900"/>
              </a:spcAft>
              <a:defRPr/>
            </a:pPr>
            <a:r>
              <a:rPr lang="sv-SE" sz="1200" dirty="0"/>
              <a:t>Uppgifterna krypteras</a:t>
            </a:r>
          </a:p>
          <a:p>
            <a:pPr marL="257175" indent="-257175">
              <a:lnSpc>
                <a:spcPct val="90000"/>
              </a:lnSpc>
              <a:spcBef>
                <a:spcPts val="600"/>
              </a:spcBef>
              <a:spcAft>
                <a:spcPts val="900"/>
              </a:spcAft>
              <a:defRPr/>
            </a:pPr>
            <a:r>
              <a:rPr lang="sv-SE" sz="1200" dirty="0"/>
              <a:t>Manualer stödjer användningen</a:t>
            </a:r>
          </a:p>
        </p:txBody>
      </p:sp>
    </p:spTree>
    <p:extLst>
      <p:ext uri="{BB962C8B-B14F-4D97-AF65-F5344CB8AC3E}">
        <p14:creationId xmlns:p14="http://schemas.microsoft.com/office/powerpoint/2010/main" val="2881318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ormAutofit/>
          </a:bodyPr>
          <a:lstStyle/>
          <a:p>
            <a:pPr algn="l"/>
            <a:r>
              <a:rPr lang="sv-SE" sz="3200" dirty="0">
                <a:solidFill>
                  <a:srgbClr val="0050A0"/>
                </a:solidFill>
              </a:rPr>
              <a:t>Generell struktur i SU-verktygen</a:t>
            </a:r>
            <a:endParaRPr lang="sv-SE" sz="3200" b="0" dirty="0">
              <a:solidFill>
                <a:srgbClr val="0050A0"/>
              </a:solidFill>
            </a:endParaRPr>
          </a:p>
        </p:txBody>
      </p:sp>
      <p:sp>
        <p:nvSpPr>
          <p:cNvPr id="6" name="Platshållare för text 5"/>
          <p:cNvSpPr>
            <a:spLocks noGrp="1"/>
          </p:cNvSpPr>
          <p:nvPr>
            <p:ph type="body" sz="quarter" idx="10"/>
          </p:nvPr>
        </p:nvSpPr>
        <p:spPr/>
        <p:txBody>
          <a:bodyPr vert="horz" lIns="68580" tIns="34290" rIns="68580" bIns="34290" rtlCol="0" anchor="ctr">
            <a:normAutofit fontScale="92500" lnSpcReduction="20000"/>
          </a:bodyPr>
          <a:lstStyle/>
          <a:p>
            <a:pPr marL="214313" indent="-214313">
              <a:spcBef>
                <a:spcPts val="450"/>
              </a:spcBef>
            </a:pPr>
            <a:r>
              <a:rPr lang="sv-SE" dirty="0"/>
              <a:t>Bakgrundsuppgifter</a:t>
            </a:r>
          </a:p>
          <a:p>
            <a:pPr marL="214313" indent="-214313">
              <a:spcBef>
                <a:spcPts val="450"/>
              </a:spcBef>
            </a:pPr>
            <a:r>
              <a:rPr lang="sv-SE" dirty="0"/>
              <a:t>Före insats </a:t>
            </a:r>
            <a:r>
              <a:rPr lang="sv-SE" b="0" dirty="0"/>
              <a:t>(problem/behov, omfattning, individuella förändringsmål)</a:t>
            </a:r>
            <a:endParaRPr lang="sv-SE" dirty="0"/>
          </a:p>
          <a:p>
            <a:pPr marL="214313" indent="-214313">
              <a:spcBef>
                <a:spcPts val="450"/>
              </a:spcBef>
            </a:pPr>
            <a:r>
              <a:rPr lang="sv-SE" dirty="0"/>
              <a:t>Insatser </a:t>
            </a:r>
            <a:r>
              <a:rPr lang="sv-SE" b="0" dirty="0"/>
              <a:t>(typ, antal tillfällen) </a:t>
            </a:r>
          </a:p>
          <a:p>
            <a:pPr marL="214313" indent="-214313">
              <a:spcBef>
                <a:spcPts val="450"/>
              </a:spcBef>
            </a:pPr>
            <a:r>
              <a:rPr lang="sv-SE" dirty="0"/>
              <a:t>Under insats</a:t>
            </a:r>
            <a:r>
              <a:rPr lang="sv-SE" b="0" dirty="0"/>
              <a:t> (överväga om följa upp under hand)</a:t>
            </a:r>
          </a:p>
          <a:p>
            <a:pPr marL="214313" indent="-214313">
              <a:spcBef>
                <a:spcPts val="450"/>
              </a:spcBef>
            </a:pPr>
            <a:r>
              <a:rPr lang="sv-SE" dirty="0"/>
              <a:t>Efter insats </a:t>
            </a:r>
            <a:r>
              <a:rPr lang="sv-SE" b="0" dirty="0"/>
              <a:t>(problem/behov och omfattning, generell skala för måluppföljning)</a:t>
            </a:r>
          </a:p>
          <a:p>
            <a:pPr marL="214313" indent="-214313">
              <a:spcBef>
                <a:spcPts val="450"/>
              </a:spcBef>
            </a:pPr>
            <a:r>
              <a:rPr lang="sv-SE" dirty="0"/>
              <a:t>Brukaruppföljning - Stöd &amp; omsorg/Insatser </a:t>
            </a:r>
            <a:br>
              <a:rPr lang="sv-SE" dirty="0"/>
            </a:br>
            <a:r>
              <a:rPr lang="sv-SE" b="0" dirty="0"/>
              <a:t>(förändring, negativa följder, möjlighet att påverka val)</a:t>
            </a:r>
          </a:p>
          <a:p>
            <a:pPr marL="214313" indent="-214313">
              <a:spcBef>
                <a:spcPts val="450"/>
              </a:spcBef>
            </a:pPr>
            <a:r>
              <a:rPr lang="sv-SE" dirty="0"/>
              <a:t>Avslutning </a:t>
            </a:r>
            <a:r>
              <a:rPr lang="sv-SE" b="0" dirty="0"/>
              <a:t>(orsak)</a:t>
            </a:r>
            <a:endParaRPr lang="sv-SE" dirty="0"/>
          </a:p>
        </p:txBody>
      </p:sp>
    </p:spTree>
    <p:extLst>
      <p:ext uri="{BB962C8B-B14F-4D97-AF65-F5344CB8AC3E}">
        <p14:creationId xmlns:p14="http://schemas.microsoft.com/office/powerpoint/2010/main" val="418910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2051F9-2D1C-44BD-8966-8AD2F2C02DD8}"/>
              </a:ext>
            </a:extLst>
          </p:cNvPr>
          <p:cNvSpPr>
            <a:spLocks noGrp="1"/>
          </p:cNvSpPr>
          <p:nvPr>
            <p:ph type="title"/>
          </p:nvPr>
        </p:nvSpPr>
        <p:spPr/>
        <p:txBody>
          <a:bodyPr anchor="b">
            <a:normAutofit fontScale="90000"/>
          </a:bodyPr>
          <a:lstStyle/>
          <a:p>
            <a:pPr algn="l"/>
            <a:r>
              <a:rPr lang="sv-SE" sz="4000" b="0" dirty="0"/>
              <a:t>Kort</a:t>
            </a:r>
            <a:r>
              <a:rPr lang="sv-SE" sz="4000" dirty="0"/>
              <a:t> </a:t>
            </a:r>
            <a:r>
              <a:rPr lang="sv-SE" sz="4000" b="0" dirty="0"/>
              <a:t>presentation</a:t>
            </a:r>
          </a:p>
        </p:txBody>
      </p:sp>
      <p:sp>
        <p:nvSpPr>
          <p:cNvPr id="4" name="Platshållare för innehåll 3">
            <a:extLst>
              <a:ext uri="{FF2B5EF4-FFF2-40B4-BE49-F238E27FC236}">
                <a16:creationId xmlns:a16="http://schemas.microsoft.com/office/drawing/2014/main" id="{2F02E00B-B81D-4F33-8F73-5F2479C4154D}"/>
              </a:ext>
            </a:extLst>
          </p:cNvPr>
          <p:cNvSpPr>
            <a:spLocks noGrp="1"/>
          </p:cNvSpPr>
          <p:nvPr>
            <p:ph type="body" sz="quarter" idx="10"/>
          </p:nvPr>
        </p:nvSpPr>
        <p:spPr/>
        <p:txBody>
          <a:bodyPr anchor="ctr">
            <a:normAutofit/>
          </a:bodyPr>
          <a:lstStyle/>
          <a:p>
            <a:r>
              <a:rPr lang="sv-SE" dirty="0"/>
              <a:t>Namn</a:t>
            </a:r>
          </a:p>
          <a:p>
            <a:r>
              <a:rPr lang="sv-SE" dirty="0"/>
              <a:t>Roll/befattning</a:t>
            </a:r>
          </a:p>
          <a:p>
            <a:r>
              <a:rPr lang="sv-SE" dirty="0"/>
              <a:t>Tidigare erfarenhet av uppföljningsarbete </a:t>
            </a:r>
          </a:p>
          <a:p>
            <a:r>
              <a:rPr lang="sv-SE" dirty="0"/>
              <a:t>Något om vilken fråga/vilket område ni vill följa upp inom ramen för utbildningen</a:t>
            </a:r>
          </a:p>
        </p:txBody>
      </p:sp>
    </p:spTree>
    <p:extLst>
      <p:ext uri="{BB962C8B-B14F-4D97-AF65-F5344CB8AC3E}">
        <p14:creationId xmlns:p14="http://schemas.microsoft.com/office/powerpoint/2010/main" val="1876023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ormAutofit fontScale="90000"/>
          </a:bodyPr>
          <a:lstStyle/>
          <a:p>
            <a:pPr algn="l"/>
            <a:r>
              <a:rPr lang="sv-SE" sz="3500" dirty="0"/>
              <a:t>Anpassningar som kan göras i verktygen </a:t>
            </a:r>
          </a:p>
        </p:txBody>
      </p:sp>
      <p:sp>
        <p:nvSpPr>
          <p:cNvPr id="4" name="Platshållare för text 3"/>
          <p:cNvSpPr>
            <a:spLocks noGrp="1"/>
          </p:cNvSpPr>
          <p:nvPr>
            <p:ph type="body" sz="quarter" idx="10"/>
          </p:nvPr>
        </p:nvSpPr>
        <p:spPr/>
        <p:txBody>
          <a:bodyPr anchor="ctr">
            <a:normAutofit fontScale="92500" lnSpcReduction="10000"/>
          </a:bodyPr>
          <a:lstStyle/>
          <a:p>
            <a:pPr marL="342900" indent="-342900"/>
            <a:r>
              <a:rPr lang="sv-SE" b="0" dirty="0"/>
              <a:t>Ge lokala benämningar på vissa variabler </a:t>
            </a:r>
          </a:p>
          <a:p>
            <a:pPr marL="720090" lvl="1" indent="-342900"/>
            <a:r>
              <a:rPr lang="sv-SE" sz="1500" dirty="0"/>
              <a:t>verksamhet</a:t>
            </a:r>
          </a:p>
          <a:p>
            <a:pPr marL="720090" lvl="1" indent="-342900"/>
            <a:r>
              <a:rPr lang="sv-SE" sz="1500" dirty="0"/>
              <a:t>stadsdel/område</a:t>
            </a:r>
          </a:p>
          <a:p>
            <a:pPr marL="720090" lvl="1" indent="-342900"/>
            <a:r>
              <a:rPr lang="sv-SE" sz="1500" dirty="0"/>
              <a:t>problem/behov</a:t>
            </a:r>
          </a:p>
          <a:p>
            <a:pPr marL="720090" lvl="1" indent="-342900"/>
            <a:r>
              <a:rPr lang="sv-SE" sz="1500" dirty="0"/>
              <a:t>insatser</a:t>
            </a:r>
          </a:p>
          <a:p>
            <a:pPr marL="342900" indent="-342900"/>
            <a:endParaRPr lang="sv-SE" b="0" dirty="0"/>
          </a:p>
          <a:p>
            <a:pPr marL="342900" indent="-342900"/>
            <a:r>
              <a:rPr lang="sv-SE" b="0" dirty="0"/>
              <a:t>Dölja hela avsnitt eller frågor </a:t>
            </a:r>
          </a:p>
          <a:p>
            <a:pPr marL="342900" indent="-342900"/>
            <a:r>
              <a:rPr lang="sv-SE" b="0" dirty="0"/>
              <a:t>Dölja svarsalternativ </a:t>
            </a:r>
          </a:p>
          <a:p>
            <a:pPr marL="342900" indent="-342900"/>
            <a:r>
              <a:rPr lang="sv-SE" b="0" dirty="0"/>
              <a:t>Formulera fem egna uppgifter </a:t>
            </a:r>
          </a:p>
        </p:txBody>
      </p:sp>
    </p:spTree>
    <p:extLst>
      <p:ext uri="{BB962C8B-B14F-4D97-AF65-F5344CB8AC3E}">
        <p14:creationId xmlns:p14="http://schemas.microsoft.com/office/powerpoint/2010/main" val="1843252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ormAutofit/>
          </a:bodyPr>
          <a:lstStyle/>
          <a:p>
            <a:pPr algn="l"/>
            <a:r>
              <a:rPr lang="sv-SE" altLang="sv-SE" dirty="0"/>
              <a:t>Spara anpassat formulär</a:t>
            </a:r>
            <a:endParaRPr lang="sv-SE" dirty="0"/>
          </a:p>
        </p:txBody>
      </p:sp>
      <p:sp>
        <p:nvSpPr>
          <p:cNvPr id="4" name="Platshållare för text 3"/>
          <p:cNvSpPr>
            <a:spLocks noGrp="1"/>
          </p:cNvSpPr>
          <p:nvPr>
            <p:ph type="body" sz="quarter" idx="10"/>
          </p:nvPr>
        </p:nvSpPr>
        <p:spPr/>
        <p:txBody>
          <a:bodyPr anchor="ctr">
            <a:normAutofit fontScale="92500"/>
          </a:bodyPr>
          <a:lstStyle/>
          <a:p>
            <a:pPr marL="342900" indent="-342900">
              <a:spcAft>
                <a:spcPts val="900"/>
              </a:spcAft>
              <a:defRPr/>
            </a:pPr>
            <a:r>
              <a:rPr lang="sv-SE" b="0" dirty="0"/>
              <a:t>Anpassa och klicka på </a:t>
            </a:r>
            <a:r>
              <a:rPr lang="sv-SE" b="0" i="1" dirty="0"/>
              <a:t>Spara.</a:t>
            </a:r>
          </a:p>
          <a:p>
            <a:pPr marL="342900" indent="-342900">
              <a:spcAft>
                <a:spcPts val="900"/>
              </a:spcAft>
              <a:defRPr/>
            </a:pPr>
            <a:r>
              <a:rPr lang="sv-SE" b="0" dirty="0"/>
              <a:t>En ny, anpassad version av formuläret skapas. </a:t>
            </a:r>
          </a:p>
          <a:p>
            <a:pPr marL="342900" indent="-342900">
              <a:spcAft>
                <a:spcPts val="900"/>
              </a:spcAft>
              <a:defRPr/>
            </a:pPr>
            <a:r>
              <a:rPr lang="sv-SE" b="0" dirty="0"/>
              <a:t>Skriv in ett tillägg i namnet som gör det lätt att identifiera det anpassade formuläret. </a:t>
            </a:r>
          </a:p>
          <a:p>
            <a:pPr marL="342900" indent="-342900">
              <a:spcAft>
                <a:spcPts val="900"/>
              </a:spcAft>
              <a:defRPr/>
            </a:pPr>
            <a:r>
              <a:rPr lang="sv-SE" b="0" dirty="0"/>
              <a:t>Ingen information går förlorad. </a:t>
            </a:r>
          </a:p>
          <a:p>
            <a:pPr marL="342900" indent="-342900">
              <a:spcAft>
                <a:spcPts val="900"/>
              </a:spcAft>
              <a:defRPr/>
            </a:pPr>
            <a:r>
              <a:rPr lang="sv-SE" b="0" dirty="0"/>
              <a:t>Klicka på knappen </a:t>
            </a:r>
            <a:r>
              <a:rPr lang="sv-SE" b="0" i="1" dirty="0"/>
              <a:t>Registreringsläge</a:t>
            </a:r>
            <a:r>
              <a:rPr lang="sv-SE" b="0" dirty="0"/>
              <a:t> längst ner till höger för att återgå.</a:t>
            </a:r>
          </a:p>
        </p:txBody>
      </p:sp>
    </p:spTree>
    <p:extLst>
      <p:ext uri="{BB962C8B-B14F-4D97-AF65-F5344CB8AC3E}">
        <p14:creationId xmlns:p14="http://schemas.microsoft.com/office/powerpoint/2010/main" val="1248434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ubrik 1"/>
          <p:cNvSpPr>
            <a:spLocks noGrp="1"/>
          </p:cNvSpPr>
          <p:nvPr>
            <p:ph type="title"/>
          </p:nvPr>
        </p:nvSpPr>
        <p:spPr/>
        <p:txBody>
          <a:bodyPr anchor="b">
            <a:normAutofit fontScale="90000"/>
          </a:bodyPr>
          <a:lstStyle/>
          <a:p>
            <a:pPr algn="l"/>
            <a:r>
              <a:rPr lang="sv-SE" altLang="sv-SE" sz="3600" dirty="0"/>
              <a:t>Excel</a:t>
            </a:r>
          </a:p>
        </p:txBody>
      </p:sp>
      <p:sp>
        <p:nvSpPr>
          <p:cNvPr id="6" name="Platshållare för innehåll 5"/>
          <p:cNvSpPr>
            <a:spLocks noGrp="1"/>
          </p:cNvSpPr>
          <p:nvPr>
            <p:ph type="body" sz="quarter" idx="10"/>
          </p:nvPr>
        </p:nvSpPr>
        <p:spPr/>
        <p:txBody>
          <a:bodyPr rtlCol="0" anchor="ctr">
            <a:normAutofit/>
          </a:bodyPr>
          <a:lstStyle/>
          <a:p>
            <a:pPr marL="257175" indent="-257175">
              <a:spcBef>
                <a:spcPts val="600"/>
              </a:spcBef>
              <a:defRPr/>
            </a:pPr>
            <a:r>
              <a:rPr lang="sv-SE" sz="2100" dirty="0"/>
              <a:t>Exempel på insamling i Excel</a:t>
            </a:r>
          </a:p>
        </p:txBody>
      </p:sp>
    </p:spTree>
    <p:extLst>
      <p:ext uri="{BB962C8B-B14F-4D97-AF65-F5344CB8AC3E}">
        <p14:creationId xmlns:p14="http://schemas.microsoft.com/office/powerpoint/2010/main" val="1933016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8DF23458-960C-41DE-B0E0-178EA3A295CA}"/>
              </a:ext>
            </a:extLst>
          </p:cNvPr>
          <p:cNvSpPr txBox="1">
            <a:spLocks noGrp="1"/>
          </p:cNvSpPr>
          <p:nvPr>
            <p:ph type="title"/>
          </p:nvPr>
        </p:nvSpPr>
        <p:spPr/>
        <p:txBody>
          <a:bodyPr anchor="b">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r>
              <a:rPr lang="sv-SE" sz="3600" b="0" dirty="0">
                <a:solidFill>
                  <a:srgbClr val="0050A0"/>
                </a:solidFill>
              </a:rPr>
              <a:t>Att tänka på</a:t>
            </a:r>
          </a:p>
        </p:txBody>
      </p:sp>
      <p:sp>
        <p:nvSpPr>
          <p:cNvPr id="3" name="Platshållare för innehåll 4">
            <a:extLst>
              <a:ext uri="{FF2B5EF4-FFF2-40B4-BE49-F238E27FC236}">
                <a16:creationId xmlns:a16="http://schemas.microsoft.com/office/drawing/2014/main" id="{29AA3409-6D56-EDAF-FBD2-7D27A2C508EE}"/>
              </a:ext>
            </a:extLst>
          </p:cNvPr>
          <p:cNvSpPr txBox="1">
            <a:spLocks/>
          </p:cNvSpPr>
          <p:nvPr/>
        </p:nvSpPr>
        <p:spPr>
          <a:xfrm>
            <a:off x="761564" y="1329929"/>
            <a:ext cx="3786750" cy="3024336"/>
          </a:xfrm>
          <a:prstGeom prst="rect">
            <a:avLst/>
          </a:prstGeom>
        </p:spPr>
        <p:txBody>
          <a:bodyPr anchor="t">
            <a:normAutofit/>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4313" indent="-214313">
              <a:lnSpc>
                <a:spcPct val="90000"/>
              </a:lnSpc>
              <a:spcAft>
                <a:spcPts val="900"/>
              </a:spcAft>
              <a:defRPr/>
            </a:pPr>
            <a:r>
              <a:rPr lang="sv-SE" dirty="0"/>
              <a:t>Vilka uppgifter är relevanta för att kunna </a:t>
            </a:r>
            <a:r>
              <a:rPr lang="sv-SE" b="1" dirty="0"/>
              <a:t>beskriva</a:t>
            </a:r>
            <a:r>
              <a:rPr lang="sv-SE" dirty="0"/>
              <a:t> målgruppen, insatserna och/eller resultatet?</a:t>
            </a:r>
          </a:p>
          <a:p>
            <a:pPr marL="214313" indent="-214313">
              <a:lnSpc>
                <a:spcPct val="90000"/>
              </a:lnSpc>
              <a:spcAft>
                <a:spcPts val="900"/>
              </a:spcAft>
              <a:defRPr/>
            </a:pPr>
            <a:r>
              <a:rPr lang="sv-SE" dirty="0"/>
              <a:t>Konkretisera uppgifterna </a:t>
            </a:r>
            <a:br>
              <a:rPr lang="sv-SE" dirty="0"/>
            </a:br>
            <a:endParaRPr lang="sv-SE" dirty="0"/>
          </a:p>
          <a:p>
            <a:pPr marL="214313" indent="-214313">
              <a:lnSpc>
                <a:spcPct val="90000"/>
              </a:lnSpc>
              <a:spcAft>
                <a:spcPts val="900"/>
              </a:spcAft>
              <a:defRPr/>
            </a:pPr>
            <a:r>
              <a:rPr lang="sv-SE" dirty="0"/>
              <a:t>Vilka brukare ska vi följa upp?</a:t>
            </a:r>
            <a:br>
              <a:rPr lang="sv-SE" dirty="0"/>
            </a:br>
            <a:r>
              <a:rPr lang="sv-SE" dirty="0"/>
              <a:t>Alla eller ett urval?</a:t>
            </a:r>
          </a:p>
          <a:p>
            <a:pPr marL="214313" indent="-214313">
              <a:lnSpc>
                <a:spcPct val="90000"/>
              </a:lnSpc>
              <a:spcAft>
                <a:spcPts val="900"/>
              </a:spcAft>
              <a:defRPr/>
            </a:pPr>
            <a:r>
              <a:rPr lang="sv-SE" dirty="0"/>
              <a:t>När ska vi mäta?</a:t>
            </a:r>
          </a:p>
        </p:txBody>
      </p:sp>
      <p:sp>
        <p:nvSpPr>
          <p:cNvPr id="4" name="Platshållare för innehåll 1">
            <a:extLst>
              <a:ext uri="{FF2B5EF4-FFF2-40B4-BE49-F238E27FC236}">
                <a16:creationId xmlns:a16="http://schemas.microsoft.com/office/drawing/2014/main" id="{0BE85D4F-795F-6803-4912-B54AAB8103B4}"/>
              </a:ext>
            </a:extLst>
          </p:cNvPr>
          <p:cNvSpPr txBox="1">
            <a:spLocks/>
          </p:cNvSpPr>
          <p:nvPr/>
        </p:nvSpPr>
        <p:spPr>
          <a:xfrm>
            <a:off x="4716015" y="1329929"/>
            <a:ext cx="3743771" cy="2935910"/>
          </a:xfrm>
          <a:prstGeom prst="rect">
            <a:avLst/>
          </a:prstGeom>
        </p:spPr>
        <p:txBody>
          <a:bodyPr/>
          <a:lstStyle>
            <a:lvl1pPr marL="180000" indent="-180000" algn="l" defTabSz="914400" rtl="0" eaLnBrk="1" latinLnBrk="0" hangingPunct="1">
              <a:spcBef>
                <a:spcPct val="20000"/>
              </a:spcBef>
              <a:buClr>
                <a:srgbClr val="0050A0"/>
              </a:buClr>
              <a:buFont typeface="Arial" panose="020B0604020202020204" pitchFamily="34" charset="0"/>
              <a:buChar char="•"/>
              <a:defRPr sz="2000" kern="1200">
                <a:solidFill>
                  <a:schemeClr val="tx1"/>
                </a:solidFill>
                <a:latin typeface="+mn-lt"/>
                <a:ea typeface="+mn-ea"/>
                <a:cs typeface="+mn-cs"/>
              </a:defRPr>
            </a:lvl1pPr>
            <a:lvl2pPr marL="525600" indent="-180000" algn="l" defTabSz="914400" rtl="0" eaLnBrk="1" latinLnBrk="0" hangingPunct="1">
              <a:spcBef>
                <a:spcPct val="20000"/>
              </a:spcBef>
              <a:buClr>
                <a:srgbClr val="0050A0"/>
              </a:buClr>
              <a:buFont typeface="Arial" panose="020B0604020202020204" pitchFamily="34" charset="0"/>
              <a:buChar char="•"/>
              <a:defRPr sz="1800" kern="1200">
                <a:solidFill>
                  <a:schemeClr val="tx1"/>
                </a:solidFill>
                <a:latin typeface="+mn-lt"/>
                <a:ea typeface="+mn-ea"/>
                <a:cs typeface="+mn-cs"/>
              </a:defRPr>
            </a:lvl2pPr>
            <a:lvl3pPr marL="963000" indent="-180000" algn="l" defTabSz="91440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3pPr>
            <a:lvl4pPr marL="1384200" indent="-180000" algn="l" defTabSz="914400" rtl="0" eaLnBrk="1" latinLnBrk="0" hangingPunct="1">
              <a:spcBef>
                <a:spcPct val="20000"/>
              </a:spcBef>
              <a:buClr>
                <a:srgbClr val="0050A0"/>
              </a:buClr>
              <a:buFont typeface="Arial" panose="020B0604020202020204" pitchFamily="34" charset="0"/>
              <a:buChar char="•"/>
              <a:defRPr sz="1400" kern="1200">
                <a:solidFill>
                  <a:schemeClr val="tx1"/>
                </a:solidFill>
                <a:latin typeface="+mn-lt"/>
                <a:ea typeface="+mn-ea"/>
                <a:cs typeface="+mn-cs"/>
              </a:defRPr>
            </a:lvl4pPr>
            <a:lvl5pPr marL="1733400" indent="-180000" algn="l" defTabSz="914400" rtl="0" eaLnBrk="1" latinLnBrk="0" hangingPunct="1">
              <a:spcBef>
                <a:spcPct val="20000"/>
              </a:spcBef>
              <a:buClr>
                <a:srgbClr val="0050A0"/>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4313" indent="-214313">
              <a:lnSpc>
                <a:spcPct val="90000"/>
              </a:lnSpc>
              <a:spcAft>
                <a:spcPts val="900"/>
              </a:spcAft>
              <a:defRPr/>
            </a:pPr>
            <a:r>
              <a:rPr lang="sv-SE" dirty="0"/>
              <a:t>Hur ska uppgifterna samlas in? Har vi dessa uppgifter idag?</a:t>
            </a:r>
          </a:p>
          <a:p>
            <a:pPr marL="214313" indent="-214313">
              <a:lnSpc>
                <a:spcPct val="90000"/>
              </a:lnSpc>
              <a:spcAft>
                <a:spcPts val="900"/>
              </a:spcAft>
              <a:defRPr/>
            </a:pPr>
            <a:r>
              <a:rPr lang="sv-SE" dirty="0"/>
              <a:t>Vem gör vad? (Ansvarsfördelning)</a:t>
            </a:r>
          </a:p>
          <a:p>
            <a:pPr marL="214313" indent="-214313">
              <a:lnSpc>
                <a:spcPct val="90000"/>
              </a:lnSpc>
              <a:spcAft>
                <a:spcPts val="900"/>
              </a:spcAft>
              <a:defRPr/>
            </a:pPr>
            <a:endParaRPr lang="sv-SE" dirty="0"/>
          </a:p>
          <a:p>
            <a:pPr marL="214313" indent="-214313">
              <a:lnSpc>
                <a:spcPct val="90000"/>
              </a:lnSpc>
              <a:spcAft>
                <a:spcPts val="900"/>
              </a:spcAft>
              <a:defRPr/>
            </a:pPr>
            <a:r>
              <a:rPr lang="sv-SE" dirty="0"/>
              <a:t>Börja i det lilla</a:t>
            </a:r>
          </a:p>
        </p:txBody>
      </p:sp>
    </p:spTree>
    <p:extLst>
      <p:ext uri="{BB962C8B-B14F-4D97-AF65-F5344CB8AC3E}">
        <p14:creationId xmlns:p14="http://schemas.microsoft.com/office/powerpoint/2010/main" val="4700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DB82C-08FE-F522-D390-F602ADEFCB24}"/>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13CFAB54-DBD7-424E-F520-C5EE52144DB8}"/>
              </a:ext>
            </a:extLst>
          </p:cNvPr>
          <p:cNvSpPr>
            <a:spLocks noGrp="1"/>
          </p:cNvSpPr>
          <p:nvPr>
            <p:ph type="title"/>
          </p:nvPr>
        </p:nvSpPr>
        <p:spPr>
          <a:xfrm>
            <a:off x="2897024" y="418338"/>
            <a:ext cx="5486400" cy="2441448"/>
          </a:xfrm>
        </p:spPr>
        <p:txBody>
          <a:bodyPr>
            <a:normAutofit fontScale="90000"/>
          </a:bodyPr>
          <a:lstStyle/>
          <a:p>
            <a:pPr algn="l"/>
            <a:br>
              <a:rPr lang="sv-SE" sz="4500" b="1" spc="0" dirty="0">
                <a:solidFill>
                  <a:prstClr val="black"/>
                </a:solidFill>
                <a:ea typeface="+mn-ea"/>
              </a:rPr>
            </a:br>
            <a:r>
              <a:rPr lang="sv-SE" sz="5000" b="1" spc="0" dirty="0">
                <a:solidFill>
                  <a:prstClr val="black"/>
                </a:solidFill>
                <a:ea typeface="+mn-ea"/>
              </a:rPr>
              <a:t>Pass 3</a:t>
            </a:r>
            <a:br>
              <a:rPr lang="sv-SE" sz="4500" b="1" spc="0" dirty="0">
                <a:solidFill>
                  <a:prstClr val="black"/>
                </a:solidFill>
                <a:ea typeface="+mn-ea"/>
              </a:rPr>
            </a:br>
            <a:r>
              <a:rPr lang="sv-SE" sz="4400" spc="0" dirty="0">
                <a:solidFill>
                  <a:prstClr val="black"/>
                </a:solidFill>
                <a:ea typeface="+mn-ea"/>
                <a:cs typeface="+mn-cs"/>
              </a:rPr>
              <a:t>Intro och anpassning av verktyg för er uppföljning</a:t>
            </a:r>
            <a:endParaRPr lang="sv-SE" dirty="0"/>
          </a:p>
        </p:txBody>
      </p:sp>
      <p:sp>
        <p:nvSpPr>
          <p:cNvPr id="4" name="Platshållare för text 3">
            <a:extLst>
              <a:ext uri="{FF2B5EF4-FFF2-40B4-BE49-F238E27FC236}">
                <a16:creationId xmlns:a16="http://schemas.microsoft.com/office/drawing/2014/main" id="{F4D3D56C-568D-4995-F9FB-3014747E9001}"/>
              </a:ext>
            </a:extLst>
          </p:cNvPr>
          <p:cNvSpPr>
            <a:spLocks noGrp="1"/>
          </p:cNvSpPr>
          <p:nvPr>
            <p:ph type="body" idx="1"/>
          </p:nvPr>
        </p:nvSpPr>
        <p:spPr>
          <a:xfrm>
            <a:off x="2897024" y="3075806"/>
            <a:ext cx="2971120" cy="685800"/>
          </a:xfrm>
        </p:spPr>
        <p:txBody>
          <a:bodyPr vert="horz" lIns="68580" tIns="34290" rIns="68580" bIns="34290" rtlCol="0" anchor="t">
            <a:noAutofit/>
          </a:bodyPr>
          <a:lstStyle/>
          <a:p>
            <a:r>
              <a:rPr lang="sv-SE" sz="1400" i="1" dirty="0">
                <a:solidFill>
                  <a:prstClr val="black"/>
                </a:solidFill>
                <a:cs typeface="Arial" panose="020B0604020202020204" pitchFamily="34" charset="0"/>
              </a:rPr>
              <a:t>Syfte: Introduktion till verktyg. Eget arbete med anpassning av valt verktyg utifrån vilka frågor och svarsalternativ/ variabler och variabelvärden som ska registreras i er uppföljning</a:t>
            </a:r>
          </a:p>
          <a:p>
            <a:endParaRPr lang="sv-SE" sz="1400" dirty="0">
              <a:solidFill>
                <a:prstClr val="black"/>
              </a:solidFill>
              <a:cs typeface="Arial" panose="020B0604020202020204" pitchFamily="34" charset="0"/>
            </a:endParaRPr>
          </a:p>
        </p:txBody>
      </p:sp>
      <p:sp>
        <p:nvSpPr>
          <p:cNvPr id="5" name="Platshållare för text 3">
            <a:extLst>
              <a:ext uri="{FF2B5EF4-FFF2-40B4-BE49-F238E27FC236}">
                <a16:creationId xmlns:a16="http://schemas.microsoft.com/office/drawing/2014/main" id="{427DB60E-657B-FAF7-6EB6-9EFBA07DCCE0}"/>
              </a:ext>
            </a:extLst>
          </p:cNvPr>
          <p:cNvSpPr txBox="1">
            <a:spLocks/>
          </p:cNvSpPr>
          <p:nvPr/>
        </p:nvSpPr>
        <p:spPr>
          <a:xfrm>
            <a:off x="6012160" y="3075806"/>
            <a:ext cx="2664296" cy="685800"/>
          </a:xfrm>
          <a:prstGeom prst="rect">
            <a:avLst/>
          </a:prstGeom>
        </p:spPr>
        <p:txBody>
          <a:bodyPr vert="horz" lIns="68580" tIns="34290" rIns="68580" bIns="34290" rtlCol="0" anchor="t">
            <a:noAutofit/>
          </a:bodyPr>
          <a:lstStyle>
            <a:lvl1pPr indent="0">
              <a:lnSpc>
                <a:spcPct val="100000"/>
              </a:lnSpc>
              <a:spcBef>
                <a:spcPts val="1200"/>
              </a:spcBef>
              <a:buClr>
                <a:schemeClr val="accent1"/>
              </a:buClr>
              <a:buFont typeface="Wingdings 2" pitchFamily="18" charset="2"/>
              <a:buNone/>
              <a:defRPr sz="2000" i="1" cap="none" spc="0" baseline="0">
                <a:solidFill>
                  <a:prstClr val="black"/>
                </a:solidFill>
                <a:cs typeface="Arial" panose="020B0604020202020204" pitchFamily="34" charset="0"/>
              </a:defRPr>
            </a:lvl1pPr>
            <a:lvl2pPr indent="0">
              <a:lnSpc>
                <a:spcPct val="100000"/>
              </a:lnSpc>
              <a:spcBef>
                <a:spcPts val="250"/>
              </a:spcBef>
              <a:spcAft>
                <a:spcPts val="250"/>
              </a:spcAft>
              <a:buClr>
                <a:schemeClr val="accent1"/>
              </a:buClr>
              <a:buFont typeface="Wingdings 2" pitchFamily="18" charset="2"/>
              <a:buNone/>
              <a:defRPr>
                <a:solidFill>
                  <a:schemeClr val="tx1">
                    <a:tint val="75000"/>
                  </a:schemeClr>
                </a:solidFill>
              </a:defRPr>
            </a:lvl2pPr>
            <a:lvl3pPr indent="0">
              <a:lnSpc>
                <a:spcPct val="100000"/>
              </a:lnSpc>
              <a:spcBef>
                <a:spcPts val="250"/>
              </a:spcBef>
              <a:spcAft>
                <a:spcPts val="250"/>
              </a:spcAft>
              <a:buClr>
                <a:schemeClr val="accent1"/>
              </a:buClr>
              <a:buFont typeface="Wingdings 2" pitchFamily="18" charset="2"/>
              <a:buNone/>
              <a:defRPr sz="1600">
                <a:solidFill>
                  <a:schemeClr val="tx1">
                    <a:tint val="75000"/>
                  </a:schemeClr>
                </a:solidFill>
              </a:defRPr>
            </a:lvl3pPr>
            <a:lvl4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4pPr>
            <a:lvl5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5pPr>
            <a:lvl6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6pPr>
            <a:lvl7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7pPr>
            <a:lvl8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8pPr>
            <a:lvl9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9pPr>
          </a:lstStyle>
          <a:p>
            <a:pPr>
              <a:defRPr/>
            </a:pPr>
            <a:r>
              <a:rPr lang="sv-SE" sz="1400" dirty="0"/>
              <a:t>Tid: ca </a:t>
            </a:r>
            <a:r>
              <a:rPr lang="sv-SE" sz="1400" dirty="0">
                <a:solidFill>
                  <a:prstClr val="black"/>
                </a:solidFill>
                <a:cs typeface="Arial" panose="020B0604020202020204" pitchFamily="34" charset="0"/>
              </a:rPr>
              <a:t>60 minuter för eget arbete</a:t>
            </a:r>
          </a:p>
        </p:txBody>
      </p:sp>
    </p:spTree>
    <p:extLst>
      <p:ext uri="{BB962C8B-B14F-4D97-AF65-F5344CB8AC3E}">
        <p14:creationId xmlns:p14="http://schemas.microsoft.com/office/powerpoint/2010/main" val="347425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E01E-5CB3-FB88-6E40-AF58A31B285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D63FB16-BCB3-D5D2-9C7C-958D200D1500}"/>
              </a:ext>
            </a:extLst>
          </p:cNvPr>
          <p:cNvSpPr>
            <a:spLocks noGrp="1"/>
          </p:cNvSpPr>
          <p:nvPr>
            <p:ph type="title"/>
          </p:nvPr>
        </p:nvSpPr>
        <p:spPr>
          <a:xfrm>
            <a:off x="2897024" y="418338"/>
            <a:ext cx="5486400" cy="2441448"/>
          </a:xfrm>
        </p:spPr>
        <p:txBody>
          <a:bodyPr>
            <a:normAutofit fontScale="90000"/>
          </a:bodyPr>
          <a:lstStyle/>
          <a:p>
            <a:pPr algn="l"/>
            <a:br>
              <a:rPr lang="sv-SE" sz="4500" b="1" spc="0" dirty="0">
                <a:solidFill>
                  <a:prstClr val="black"/>
                </a:solidFill>
                <a:ea typeface="+mn-ea"/>
              </a:rPr>
            </a:br>
            <a:r>
              <a:rPr lang="sv-SE" sz="5000" b="1" spc="0" dirty="0">
                <a:solidFill>
                  <a:prstClr val="black"/>
                </a:solidFill>
                <a:ea typeface="+mn-ea"/>
              </a:rPr>
              <a:t>Pass 4</a:t>
            </a:r>
            <a:br>
              <a:rPr lang="sv-SE" sz="4500" b="1" spc="0" dirty="0">
                <a:solidFill>
                  <a:prstClr val="black"/>
                </a:solidFill>
                <a:ea typeface="+mn-ea"/>
              </a:rPr>
            </a:br>
            <a:r>
              <a:rPr lang="sv-SE" sz="3600" spc="0" dirty="0">
                <a:solidFill>
                  <a:prstClr val="black"/>
                </a:solidFill>
                <a:ea typeface="+mn-ea"/>
                <a:cs typeface="+mn-cs"/>
              </a:rPr>
              <a:t>Planering av arbetet med uppföljningen på hemmaplan</a:t>
            </a:r>
            <a:endParaRPr lang="sv-SE" dirty="0"/>
          </a:p>
        </p:txBody>
      </p:sp>
      <p:sp>
        <p:nvSpPr>
          <p:cNvPr id="4" name="Platshållare för text 3">
            <a:extLst>
              <a:ext uri="{FF2B5EF4-FFF2-40B4-BE49-F238E27FC236}">
                <a16:creationId xmlns:a16="http://schemas.microsoft.com/office/drawing/2014/main" id="{2E1141E8-0DE0-F121-61D5-B5571FBB82AA}"/>
              </a:ext>
            </a:extLst>
          </p:cNvPr>
          <p:cNvSpPr>
            <a:spLocks noGrp="1"/>
          </p:cNvSpPr>
          <p:nvPr>
            <p:ph type="body" idx="1"/>
          </p:nvPr>
        </p:nvSpPr>
        <p:spPr>
          <a:xfrm>
            <a:off x="2897024" y="3075806"/>
            <a:ext cx="2899112" cy="685800"/>
          </a:xfrm>
        </p:spPr>
        <p:txBody>
          <a:bodyPr vert="horz" lIns="68580" tIns="34290" rIns="68580" bIns="34290" rtlCol="0" anchor="t">
            <a:noAutofit/>
          </a:bodyPr>
          <a:lstStyle/>
          <a:p>
            <a:r>
              <a:rPr lang="sv-SE" sz="1400" i="1" dirty="0">
                <a:solidFill>
                  <a:prstClr val="black"/>
                </a:solidFill>
                <a:cs typeface="Arial" panose="020B0604020202020204" pitchFamily="34" charset="0"/>
              </a:rPr>
              <a:t>Syfte: </a:t>
            </a:r>
            <a:r>
              <a:rPr lang="sv-SE" sz="1400" i="1" dirty="0"/>
              <a:t>Gör en tids- och aktivitetsplan för arbetet med uppföljningen på hemmaplan fram till nästa utbildningsdag: vem gör vad när?</a:t>
            </a:r>
            <a:endParaRPr lang="sv-SE" sz="1400" i="1" dirty="0">
              <a:solidFill>
                <a:prstClr val="black"/>
              </a:solidFill>
              <a:cs typeface="Arial" panose="020B0604020202020204" pitchFamily="34" charset="0"/>
            </a:endParaRPr>
          </a:p>
          <a:p>
            <a:endParaRPr lang="sv-SE" sz="1400" dirty="0">
              <a:solidFill>
                <a:prstClr val="black"/>
              </a:solidFill>
              <a:cs typeface="Arial" panose="020B0604020202020204" pitchFamily="34" charset="0"/>
            </a:endParaRPr>
          </a:p>
        </p:txBody>
      </p:sp>
      <p:sp>
        <p:nvSpPr>
          <p:cNvPr id="5" name="Platshållare för text 3">
            <a:extLst>
              <a:ext uri="{FF2B5EF4-FFF2-40B4-BE49-F238E27FC236}">
                <a16:creationId xmlns:a16="http://schemas.microsoft.com/office/drawing/2014/main" id="{3238B58F-C9E2-D014-FCEE-A739BAA5395B}"/>
              </a:ext>
            </a:extLst>
          </p:cNvPr>
          <p:cNvSpPr txBox="1">
            <a:spLocks/>
          </p:cNvSpPr>
          <p:nvPr/>
        </p:nvSpPr>
        <p:spPr>
          <a:xfrm>
            <a:off x="6012160" y="3075806"/>
            <a:ext cx="2664296" cy="685800"/>
          </a:xfrm>
          <a:prstGeom prst="rect">
            <a:avLst/>
          </a:prstGeom>
        </p:spPr>
        <p:txBody>
          <a:bodyPr vert="horz" lIns="68580" tIns="34290" rIns="68580" bIns="34290" rtlCol="0" anchor="t">
            <a:noAutofit/>
          </a:bodyPr>
          <a:lstStyle>
            <a:lvl1pPr indent="0">
              <a:lnSpc>
                <a:spcPct val="100000"/>
              </a:lnSpc>
              <a:spcBef>
                <a:spcPts val="1200"/>
              </a:spcBef>
              <a:buClr>
                <a:schemeClr val="accent1"/>
              </a:buClr>
              <a:buFont typeface="Wingdings 2" pitchFamily="18" charset="2"/>
              <a:buNone/>
              <a:defRPr sz="2000" i="1" cap="none" spc="0" baseline="0">
                <a:solidFill>
                  <a:prstClr val="black"/>
                </a:solidFill>
                <a:cs typeface="Arial" panose="020B0604020202020204" pitchFamily="34" charset="0"/>
              </a:defRPr>
            </a:lvl1pPr>
            <a:lvl2pPr indent="0">
              <a:lnSpc>
                <a:spcPct val="100000"/>
              </a:lnSpc>
              <a:spcBef>
                <a:spcPts val="250"/>
              </a:spcBef>
              <a:spcAft>
                <a:spcPts val="250"/>
              </a:spcAft>
              <a:buClr>
                <a:schemeClr val="accent1"/>
              </a:buClr>
              <a:buFont typeface="Wingdings 2" pitchFamily="18" charset="2"/>
              <a:buNone/>
              <a:defRPr>
                <a:solidFill>
                  <a:schemeClr val="tx1">
                    <a:tint val="75000"/>
                  </a:schemeClr>
                </a:solidFill>
              </a:defRPr>
            </a:lvl2pPr>
            <a:lvl3pPr indent="0">
              <a:lnSpc>
                <a:spcPct val="100000"/>
              </a:lnSpc>
              <a:spcBef>
                <a:spcPts val="250"/>
              </a:spcBef>
              <a:spcAft>
                <a:spcPts val="250"/>
              </a:spcAft>
              <a:buClr>
                <a:schemeClr val="accent1"/>
              </a:buClr>
              <a:buFont typeface="Wingdings 2" pitchFamily="18" charset="2"/>
              <a:buNone/>
              <a:defRPr sz="1600">
                <a:solidFill>
                  <a:schemeClr val="tx1">
                    <a:tint val="75000"/>
                  </a:schemeClr>
                </a:solidFill>
              </a:defRPr>
            </a:lvl3pPr>
            <a:lvl4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4pPr>
            <a:lvl5pPr indent="0">
              <a:lnSpc>
                <a:spcPct val="100000"/>
              </a:lnSpc>
              <a:spcBef>
                <a:spcPts val="250"/>
              </a:spcBef>
              <a:spcAft>
                <a:spcPts val="250"/>
              </a:spcAft>
              <a:buClr>
                <a:schemeClr val="accent1"/>
              </a:buClr>
              <a:buFont typeface="Wingdings 2" pitchFamily="18" charset="2"/>
              <a:buNone/>
              <a:defRPr sz="1400">
                <a:solidFill>
                  <a:schemeClr val="tx1">
                    <a:tint val="75000"/>
                  </a:schemeClr>
                </a:solidFill>
              </a:defRPr>
            </a:lvl5pPr>
            <a:lvl6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6pPr>
            <a:lvl7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7pPr>
            <a:lvl8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8pPr>
            <a:lvl9pPr indent="0">
              <a:lnSpc>
                <a:spcPct val="90000"/>
              </a:lnSpc>
              <a:spcBef>
                <a:spcPts val="250"/>
              </a:spcBef>
              <a:spcAft>
                <a:spcPts val="250"/>
              </a:spcAft>
              <a:buClr>
                <a:schemeClr val="accent1"/>
              </a:buClr>
              <a:buFont typeface="Wingdings 2" pitchFamily="18" charset="2"/>
              <a:buNone/>
              <a:defRPr sz="1400">
                <a:solidFill>
                  <a:schemeClr val="tx1">
                    <a:tint val="75000"/>
                  </a:schemeClr>
                </a:solidFill>
              </a:defRPr>
            </a:lvl9pPr>
          </a:lstStyle>
          <a:p>
            <a:pPr>
              <a:defRPr/>
            </a:pPr>
            <a:r>
              <a:rPr lang="sv-SE" sz="1400" dirty="0"/>
              <a:t>Tid: ca 45 minuter för eget arbete och kort redovisning</a:t>
            </a:r>
          </a:p>
        </p:txBody>
      </p:sp>
    </p:spTree>
    <p:extLst>
      <p:ext uri="{BB962C8B-B14F-4D97-AF65-F5344CB8AC3E}">
        <p14:creationId xmlns:p14="http://schemas.microsoft.com/office/powerpoint/2010/main" val="1042850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ubrik 1"/>
          <p:cNvSpPr>
            <a:spLocks noGrp="1"/>
          </p:cNvSpPr>
          <p:nvPr>
            <p:ph type="title"/>
          </p:nvPr>
        </p:nvSpPr>
        <p:spPr/>
        <p:txBody>
          <a:bodyPr/>
          <a:lstStyle/>
          <a:p>
            <a:pPr algn="l"/>
            <a:r>
              <a:rPr lang="sv-SE" altLang="sv-SE" sz="3600" b="0" dirty="0">
                <a:solidFill>
                  <a:srgbClr val="0050A0"/>
                </a:solidFill>
              </a:rPr>
              <a:t>Stödmaterial för systematisk uppföljning</a:t>
            </a:r>
          </a:p>
        </p:txBody>
      </p:sp>
      <p:sp>
        <p:nvSpPr>
          <p:cNvPr id="3" name="Platshållare för innehåll 2"/>
          <p:cNvSpPr>
            <a:spLocks noGrp="1"/>
          </p:cNvSpPr>
          <p:nvPr>
            <p:ph type="body" sz="quarter" idx="10"/>
          </p:nvPr>
        </p:nvSpPr>
        <p:spPr>
          <a:xfrm>
            <a:off x="761565" y="1329929"/>
            <a:ext cx="4818548" cy="2609973"/>
          </a:xfrm>
        </p:spPr>
        <p:txBody>
          <a:bodyPr anchor="ctr">
            <a:normAutofit fontScale="85000" lnSpcReduction="10000"/>
          </a:bodyPr>
          <a:lstStyle/>
          <a:p>
            <a:pPr>
              <a:defRPr/>
            </a:pPr>
            <a:r>
              <a:rPr lang="sv-SE" dirty="0"/>
              <a:t>webbutbildning</a:t>
            </a:r>
          </a:p>
          <a:p>
            <a:pPr>
              <a:defRPr/>
            </a:pPr>
            <a:r>
              <a:rPr lang="sv-SE" dirty="0"/>
              <a:t>handledning för fördjupning</a:t>
            </a:r>
          </a:p>
          <a:p>
            <a:pPr>
              <a:defRPr/>
            </a:pPr>
            <a:r>
              <a:rPr lang="sv-SE" dirty="0"/>
              <a:t>datorbaserat verktyg med manual</a:t>
            </a:r>
          </a:p>
          <a:p>
            <a:pPr>
              <a:defRPr/>
            </a:pPr>
            <a:r>
              <a:rPr lang="sv-SE" dirty="0"/>
              <a:t>skrift om systematisk uppföljning</a:t>
            </a:r>
            <a:br>
              <a:rPr lang="sv-SE" dirty="0"/>
            </a:br>
            <a:endParaRPr lang="sv-SE" dirty="0"/>
          </a:p>
          <a:p>
            <a:pPr marL="0" indent="0">
              <a:buNone/>
              <a:defRPr/>
            </a:pPr>
            <a:r>
              <a:rPr lang="sv-SE" dirty="0"/>
              <a:t>För mer information: </a:t>
            </a:r>
          </a:p>
          <a:p>
            <a:pPr marL="0" indent="0">
              <a:buNone/>
              <a:defRPr/>
            </a:pPr>
            <a:r>
              <a:rPr lang="sv-SE" dirty="0">
                <a:hlinkClick r:id="rId3"/>
              </a:rPr>
              <a:t>https://www.socialstyrelsen.se/globalassets/sharepoint-dokument/artikelkatalog/ovrigt/2022-3-7773.pdf</a:t>
            </a:r>
            <a:endParaRPr lang="sv-SE" dirty="0"/>
          </a:p>
        </p:txBody>
      </p:sp>
      <p:pic>
        <p:nvPicPr>
          <p:cNvPr id="4" name="Bildobjekt 3">
            <a:extLst>
              <a:ext uri="{FF2B5EF4-FFF2-40B4-BE49-F238E27FC236}">
                <a16:creationId xmlns:a16="http://schemas.microsoft.com/office/drawing/2014/main" id="{1546B7B4-562F-8A6A-0B18-C55C89E16466}"/>
              </a:ext>
            </a:extLst>
          </p:cNvPr>
          <p:cNvPicPr>
            <a:picLocks noChangeAspect="1"/>
          </p:cNvPicPr>
          <p:nvPr/>
        </p:nvPicPr>
        <p:blipFill>
          <a:blip r:embed="rId4"/>
          <a:stretch>
            <a:fillRect/>
          </a:stretch>
        </p:blipFill>
        <p:spPr>
          <a:xfrm>
            <a:off x="6228184" y="1400384"/>
            <a:ext cx="1750075" cy="2469062"/>
          </a:xfrm>
          <a:prstGeom prst="rect">
            <a:avLst/>
          </a:prstGeom>
        </p:spPr>
      </p:pic>
    </p:spTree>
    <p:extLst>
      <p:ext uri="{BB962C8B-B14F-4D97-AF65-F5344CB8AC3E}">
        <p14:creationId xmlns:p14="http://schemas.microsoft.com/office/powerpoint/2010/main" val="4164191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nchor="b">
            <a:normAutofit fontScale="90000"/>
          </a:bodyPr>
          <a:lstStyle/>
          <a:p>
            <a:pPr algn="l"/>
            <a:r>
              <a:rPr lang="sv-SE" altLang="sv-SE" sz="3600" b="0" dirty="0">
                <a:solidFill>
                  <a:srgbClr val="0050A0"/>
                </a:solidFill>
              </a:rPr>
              <a:t>Kontaktuppgifter</a:t>
            </a:r>
          </a:p>
        </p:txBody>
      </p:sp>
      <p:sp>
        <p:nvSpPr>
          <p:cNvPr id="32771" name="Rectangle 3"/>
          <p:cNvSpPr>
            <a:spLocks noGrp="1"/>
          </p:cNvSpPr>
          <p:nvPr>
            <p:ph type="body" sz="quarter" idx="10"/>
          </p:nvPr>
        </p:nvSpPr>
        <p:spPr/>
        <p:txBody>
          <a:bodyPr anchor="ctr">
            <a:normAutofit/>
          </a:bodyPr>
          <a:lstStyle/>
          <a:p>
            <a:pPr marL="0">
              <a:spcAft>
                <a:spcPts val="1800"/>
              </a:spcAft>
              <a:buNone/>
              <a:defRPr/>
            </a:pPr>
            <a:r>
              <a:rPr lang="sv-SE" altLang="sv-SE" dirty="0"/>
              <a:t>XXX</a:t>
            </a:r>
            <a:br>
              <a:rPr lang="sv-SE" altLang="sv-SE" dirty="0"/>
            </a:br>
            <a:r>
              <a:rPr lang="sv-SE" altLang="sv-SE" dirty="0">
                <a:hlinkClick r:id="rId3"/>
              </a:rPr>
              <a:t>mejladress@mejl.se</a:t>
            </a:r>
            <a:endParaRPr lang="sv-SE" dirty="0"/>
          </a:p>
          <a:p>
            <a:pPr marL="0">
              <a:spcAft>
                <a:spcPts val="1800"/>
              </a:spcAft>
              <a:buNone/>
              <a:defRPr/>
            </a:pPr>
            <a:r>
              <a:rPr lang="sv-SE" dirty="0"/>
              <a:t>XXX</a:t>
            </a:r>
            <a:br>
              <a:rPr lang="sv-SE" dirty="0"/>
            </a:br>
            <a:r>
              <a:rPr lang="sv-SE" dirty="0">
                <a:hlinkClick r:id="rId3"/>
              </a:rPr>
              <a:t>mejladress@mejl.se</a:t>
            </a:r>
          </a:p>
          <a:p>
            <a:pPr marL="0">
              <a:spcAft>
                <a:spcPts val="1800"/>
              </a:spcAft>
              <a:buNone/>
              <a:defRPr/>
            </a:pPr>
            <a:endParaRPr lang="sv-SE" altLang="sv-SE" dirty="0"/>
          </a:p>
        </p:txBody>
      </p:sp>
    </p:spTree>
    <p:extLst>
      <p:ext uri="{BB962C8B-B14F-4D97-AF65-F5344CB8AC3E}">
        <p14:creationId xmlns:p14="http://schemas.microsoft.com/office/powerpoint/2010/main" val="156800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396754F-3420-1DD6-85E6-07A8520DA402}"/>
              </a:ext>
            </a:extLst>
          </p:cNvPr>
          <p:cNvSpPr txBox="1"/>
          <p:nvPr/>
        </p:nvSpPr>
        <p:spPr>
          <a:xfrm>
            <a:off x="1508182" y="735504"/>
            <a:ext cx="1555637" cy="300082"/>
          </a:xfrm>
          <a:prstGeom prst="rect">
            <a:avLst/>
          </a:prstGeom>
          <a:solidFill>
            <a:schemeClr val="accent1">
              <a:lumMod val="60000"/>
              <a:lumOff val="40000"/>
            </a:schemeClr>
          </a:solidFill>
          <a:ln>
            <a:noFill/>
          </a:ln>
        </p:spPr>
        <p:txBody>
          <a:bodyPr wrap="square">
            <a:spAutoFit/>
          </a:bodyPr>
          <a:lstStyle/>
          <a:p>
            <a:pPr algn="ctr" defTabSz="685800">
              <a:defRPr/>
            </a:pPr>
            <a:r>
              <a:rPr lang="sv-SE" sz="1350" b="1">
                <a:solidFill>
                  <a:srgbClr val="000000"/>
                </a:solidFill>
                <a:latin typeface="Corbel" panose="020B0503020204020204"/>
              </a:rPr>
              <a:t>Uppföljning</a:t>
            </a:r>
            <a:endParaRPr lang="sv-SE" sz="1350">
              <a:solidFill>
                <a:prstClr val="black"/>
              </a:solidFill>
              <a:latin typeface="Corbel" panose="020B0503020204020204"/>
            </a:endParaRPr>
          </a:p>
        </p:txBody>
      </p:sp>
      <p:sp>
        <p:nvSpPr>
          <p:cNvPr id="4" name="textruta 3">
            <a:extLst>
              <a:ext uri="{FF2B5EF4-FFF2-40B4-BE49-F238E27FC236}">
                <a16:creationId xmlns:a16="http://schemas.microsoft.com/office/drawing/2014/main" id="{3A51ED69-F9CB-8771-BFF8-0AD86BF05A78}"/>
              </a:ext>
            </a:extLst>
          </p:cNvPr>
          <p:cNvSpPr txBox="1"/>
          <p:nvPr/>
        </p:nvSpPr>
        <p:spPr>
          <a:xfrm>
            <a:off x="6080182" y="735504"/>
            <a:ext cx="1555637" cy="300082"/>
          </a:xfrm>
          <a:prstGeom prst="rect">
            <a:avLst/>
          </a:prstGeom>
          <a:solidFill>
            <a:schemeClr val="accent5">
              <a:lumMod val="60000"/>
              <a:lumOff val="40000"/>
            </a:schemeClr>
          </a:solidFill>
          <a:ln>
            <a:noFill/>
          </a:ln>
        </p:spPr>
        <p:txBody>
          <a:bodyPr wrap="square">
            <a:spAutoFit/>
          </a:bodyPr>
          <a:lstStyle/>
          <a:p>
            <a:pPr algn="ctr" defTabSz="685800">
              <a:defRPr/>
            </a:pPr>
            <a:r>
              <a:rPr lang="sv-SE" sz="1350" b="1">
                <a:solidFill>
                  <a:srgbClr val="000000"/>
                </a:solidFill>
                <a:latin typeface="Corbel" panose="020B0503020204020204"/>
              </a:rPr>
              <a:t>Utvärdering</a:t>
            </a:r>
            <a:endParaRPr lang="sv-SE" sz="1350">
              <a:solidFill>
                <a:prstClr val="black"/>
              </a:solidFill>
              <a:latin typeface="Corbel" panose="020B0503020204020204"/>
            </a:endParaRPr>
          </a:p>
        </p:txBody>
      </p:sp>
      <p:grpSp>
        <p:nvGrpSpPr>
          <p:cNvPr id="21" name="Grupp 20">
            <a:extLst>
              <a:ext uri="{FF2B5EF4-FFF2-40B4-BE49-F238E27FC236}">
                <a16:creationId xmlns:a16="http://schemas.microsoft.com/office/drawing/2014/main" id="{A8E0D574-E335-A8A3-3396-D793850EE8B3}"/>
              </a:ext>
            </a:extLst>
          </p:cNvPr>
          <p:cNvGrpSpPr/>
          <p:nvPr/>
        </p:nvGrpSpPr>
        <p:grpSpPr>
          <a:xfrm>
            <a:off x="601436" y="2915830"/>
            <a:ext cx="3369128" cy="0"/>
            <a:chOff x="649514" y="3153774"/>
            <a:chExt cx="4492171" cy="0"/>
          </a:xfrm>
        </p:grpSpPr>
        <p:cxnSp>
          <p:nvCxnSpPr>
            <p:cNvPr id="6" name="Rak koppling 5">
              <a:extLst>
                <a:ext uri="{FF2B5EF4-FFF2-40B4-BE49-F238E27FC236}">
                  <a16:creationId xmlns:a16="http://schemas.microsoft.com/office/drawing/2014/main" id="{50A93750-D3A1-E7E1-F8FA-A8BC52A6C911}"/>
                </a:ext>
              </a:extLst>
            </p:cNvPr>
            <p:cNvCxnSpPr>
              <a:cxnSpLocks/>
            </p:cNvCxnSpPr>
            <p:nvPr/>
          </p:nvCxnSpPr>
          <p:spPr>
            <a:xfrm>
              <a:off x="1838960" y="3153774"/>
              <a:ext cx="2099492" cy="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9AB34062-17D0-D391-FFC9-4BCEED09462B}"/>
                </a:ext>
              </a:extLst>
            </p:cNvPr>
            <p:cNvCxnSpPr>
              <a:cxnSpLocks/>
            </p:cNvCxnSpPr>
            <p:nvPr/>
          </p:nvCxnSpPr>
          <p:spPr>
            <a:xfrm>
              <a:off x="4017554" y="3153774"/>
              <a:ext cx="1124131" cy="0"/>
            </a:xfrm>
            <a:prstGeom prst="line">
              <a:avLst/>
            </a:prstGeom>
            <a:ln w="95250">
              <a:prstDash val="sysDot"/>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A5EB880D-22FC-7F73-5483-EC3F6BD82C47}"/>
                </a:ext>
              </a:extLst>
            </p:cNvPr>
            <p:cNvCxnSpPr>
              <a:cxnSpLocks/>
            </p:cNvCxnSpPr>
            <p:nvPr/>
          </p:nvCxnSpPr>
          <p:spPr>
            <a:xfrm flipH="1">
              <a:off x="649514" y="3153774"/>
              <a:ext cx="1124131" cy="0"/>
            </a:xfrm>
            <a:prstGeom prst="line">
              <a:avLst/>
            </a:prstGeom>
            <a:ln w="95250">
              <a:prstDash val="sysDot"/>
            </a:ln>
          </p:spPr>
          <p:style>
            <a:lnRef idx="1">
              <a:schemeClr val="accent1"/>
            </a:lnRef>
            <a:fillRef idx="0">
              <a:schemeClr val="accent1"/>
            </a:fillRef>
            <a:effectRef idx="0">
              <a:schemeClr val="accent1"/>
            </a:effectRef>
            <a:fontRef idx="minor">
              <a:schemeClr val="tx1"/>
            </a:fontRef>
          </p:style>
        </p:cxnSp>
      </p:grpSp>
      <p:sp>
        <p:nvSpPr>
          <p:cNvPr id="23" name="Tår 22">
            <a:extLst>
              <a:ext uri="{FF2B5EF4-FFF2-40B4-BE49-F238E27FC236}">
                <a16:creationId xmlns:a16="http://schemas.microsoft.com/office/drawing/2014/main" id="{81ECF94A-F0C0-895D-6115-8BE68E06CA73}"/>
              </a:ext>
            </a:extLst>
          </p:cNvPr>
          <p:cNvSpPr/>
          <p:nvPr/>
        </p:nvSpPr>
        <p:spPr>
          <a:xfrm rot="8100000">
            <a:off x="1530405" y="2644514"/>
            <a:ext cx="178098" cy="17809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24" name="Tår 23">
            <a:extLst>
              <a:ext uri="{FF2B5EF4-FFF2-40B4-BE49-F238E27FC236}">
                <a16:creationId xmlns:a16="http://schemas.microsoft.com/office/drawing/2014/main" id="{567DD07D-C4B4-D006-7832-A4A7664EDB7F}"/>
              </a:ext>
            </a:extLst>
          </p:cNvPr>
          <p:cNvSpPr/>
          <p:nvPr/>
        </p:nvSpPr>
        <p:spPr>
          <a:xfrm rot="8100000">
            <a:off x="2196950" y="2644513"/>
            <a:ext cx="178098" cy="17809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25" name="Tår 24">
            <a:extLst>
              <a:ext uri="{FF2B5EF4-FFF2-40B4-BE49-F238E27FC236}">
                <a16:creationId xmlns:a16="http://schemas.microsoft.com/office/drawing/2014/main" id="{0B4BF7B7-DAAF-2807-3C20-1C8E6786ABEF}"/>
              </a:ext>
            </a:extLst>
          </p:cNvPr>
          <p:cNvSpPr/>
          <p:nvPr/>
        </p:nvSpPr>
        <p:spPr>
          <a:xfrm rot="8100000">
            <a:off x="2863496" y="2644514"/>
            <a:ext cx="178098" cy="17809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26" name="Tår 25">
            <a:extLst>
              <a:ext uri="{FF2B5EF4-FFF2-40B4-BE49-F238E27FC236}">
                <a16:creationId xmlns:a16="http://schemas.microsoft.com/office/drawing/2014/main" id="{686C8D6C-C404-9302-4F00-7604A10992DD}"/>
              </a:ext>
            </a:extLst>
          </p:cNvPr>
          <p:cNvSpPr/>
          <p:nvPr/>
        </p:nvSpPr>
        <p:spPr>
          <a:xfrm rot="8100000">
            <a:off x="3521879" y="2644514"/>
            <a:ext cx="178098" cy="178098"/>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27" name="Tår 26">
            <a:extLst>
              <a:ext uri="{FF2B5EF4-FFF2-40B4-BE49-F238E27FC236}">
                <a16:creationId xmlns:a16="http://schemas.microsoft.com/office/drawing/2014/main" id="{6FA91057-7D2B-51F1-22A5-77698DAFB131}"/>
              </a:ext>
            </a:extLst>
          </p:cNvPr>
          <p:cNvSpPr/>
          <p:nvPr/>
        </p:nvSpPr>
        <p:spPr>
          <a:xfrm rot="8100000">
            <a:off x="863860" y="2644514"/>
            <a:ext cx="178098" cy="178098"/>
          </a:xfrm>
          <a:prstGeom prst="teardrop">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grpSp>
        <p:nvGrpSpPr>
          <p:cNvPr id="22" name="Grupp 21">
            <a:extLst>
              <a:ext uri="{FF2B5EF4-FFF2-40B4-BE49-F238E27FC236}">
                <a16:creationId xmlns:a16="http://schemas.microsoft.com/office/drawing/2014/main" id="{3EF4839E-8FB0-2F20-4E51-08E693FE982F}"/>
              </a:ext>
            </a:extLst>
          </p:cNvPr>
          <p:cNvGrpSpPr/>
          <p:nvPr/>
        </p:nvGrpSpPr>
        <p:grpSpPr>
          <a:xfrm>
            <a:off x="5173436" y="2781123"/>
            <a:ext cx="3369128" cy="273367"/>
            <a:chOff x="7111274" y="2971529"/>
            <a:chExt cx="4492171" cy="364489"/>
          </a:xfrm>
        </p:grpSpPr>
        <p:cxnSp>
          <p:nvCxnSpPr>
            <p:cNvPr id="13" name="Rak koppling 12">
              <a:extLst>
                <a:ext uri="{FF2B5EF4-FFF2-40B4-BE49-F238E27FC236}">
                  <a16:creationId xmlns:a16="http://schemas.microsoft.com/office/drawing/2014/main" id="{390E9807-DD28-5F65-1CF1-F0F7CBD0286D}"/>
                </a:ext>
              </a:extLst>
            </p:cNvPr>
            <p:cNvCxnSpPr>
              <a:cxnSpLocks/>
            </p:cNvCxnSpPr>
            <p:nvPr/>
          </p:nvCxnSpPr>
          <p:spPr>
            <a:xfrm>
              <a:off x="8300720" y="3153774"/>
              <a:ext cx="2099492" cy="0"/>
            </a:xfrm>
            <a:prstGeom prst="line">
              <a:avLst/>
            </a:prstGeom>
            <a:ln w="9525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52E6D6AF-E557-76A5-F2D1-261C24E147CC}"/>
                </a:ext>
              </a:extLst>
            </p:cNvPr>
            <p:cNvCxnSpPr>
              <a:cxnSpLocks/>
            </p:cNvCxnSpPr>
            <p:nvPr/>
          </p:nvCxnSpPr>
          <p:spPr>
            <a:xfrm>
              <a:off x="10479314" y="3153774"/>
              <a:ext cx="1124131" cy="0"/>
            </a:xfrm>
            <a:prstGeom prst="line">
              <a:avLst/>
            </a:prstGeom>
            <a:ln w="9525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75B21F6C-7179-FB38-4993-D59C86E4F154}"/>
                </a:ext>
              </a:extLst>
            </p:cNvPr>
            <p:cNvCxnSpPr>
              <a:cxnSpLocks/>
            </p:cNvCxnSpPr>
            <p:nvPr/>
          </p:nvCxnSpPr>
          <p:spPr>
            <a:xfrm flipH="1">
              <a:off x="7111274" y="3153774"/>
              <a:ext cx="1124131" cy="0"/>
            </a:xfrm>
            <a:prstGeom prst="line">
              <a:avLst/>
            </a:prstGeom>
            <a:ln w="95250">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78CBCD99-B69F-B075-1265-BB24A5EFF016}"/>
                </a:ext>
              </a:extLst>
            </p:cNvPr>
            <p:cNvCxnSpPr>
              <a:cxnSpLocks/>
            </p:cNvCxnSpPr>
            <p:nvPr/>
          </p:nvCxnSpPr>
          <p:spPr>
            <a:xfrm>
              <a:off x="8300720" y="2971529"/>
              <a:ext cx="0" cy="364489"/>
            </a:xfrm>
            <a:prstGeom prst="line">
              <a:avLst/>
            </a:prstGeom>
            <a:ln w="9525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32B60002-EA30-352F-8442-C106363A7E22}"/>
                </a:ext>
              </a:extLst>
            </p:cNvPr>
            <p:cNvCxnSpPr>
              <a:cxnSpLocks/>
            </p:cNvCxnSpPr>
            <p:nvPr/>
          </p:nvCxnSpPr>
          <p:spPr>
            <a:xfrm>
              <a:off x="10400212" y="2971529"/>
              <a:ext cx="0" cy="364489"/>
            </a:xfrm>
            <a:prstGeom prst="line">
              <a:avLst/>
            </a:prstGeom>
            <a:ln w="95250">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sp>
        <p:nvSpPr>
          <p:cNvPr id="28" name="Tår 27">
            <a:extLst>
              <a:ext uri="{FF2B5EF4-FFF2-40B4-BE49-F238E27FC236}">
                <a16:creationId xmlns:a16="http://schemas.microsoft.com/office/drawing/2014/main" id="{D778A535-6DCB-7B1C-BA6F-B4C03E51C2E6}"/>
              </a:ext>
            </a:extLst>
          </p:cNvPr>
          <p:cNvSpPr/>
          <p:nvPr/>
        </p:nvSpPr>
        <p:spPr>
          <a:xfrm rot="8100000">
            <a:off x="6004974" y="2624205"/>
            <a:ext cx="121091" cy="121091"/>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29" name="Tår 28">
            <a:extLst>
              <a:ext uri="{FF2B5EF4-FFF2-40B4-BE49-F238E27FC236}">
                <a16:creationId xmlns:a16="http://schemas.microsoft.com/office/drawing/2014/main" id="{BF452240-46DF-C6B0-63C2-010DFCF6050E}"/>
              </a:ext>
            </a:extLst>
          </p:cNvPr>
          <p:cNvSpPr/>
          <p:nvPr/>
        </p:nvSpPr>
        <p:spPr>
          <a:xfrm rot="8100000">
            <a:off x="7551090" y="2555391"/>
            <a:ext cx="178098" cy="178098"/>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31" name="textruta 30">
            <a:extLst>
              <a:ext uri="{FF2B5EF4-FFF2-40B4-BE49-F238E27FC236}">
                <a16:creationId xmlns:a16="http://schemas.microsoft.com/office/drawing/2014/main" id="{A60BAD94-B637-DC4C-4189-45268E9A9857}"/>
              </a:ext>
            </a:extLst>
          </p:cNvPr>
          <p:cNvSpPr txBox="1"/>
          <p:nvPr/>
        </p:nvSpPr>
        <p:spPr>
          <a:xfrm>
            <a:off x="6052219" y="1122729"/>
            <a:ext cx="1292644" cy="715581"/>
          </a:xfrm>
          <a:prstGeom prst="rect">
            <a:avLst/>
          </a:prstGeom>
          <a:noFill/>
        </p:spPr>
        <p:txBody>
          <a:bodyPr wrap="square">
            <a:spAutoFit/>
          </a:bodyPr>
          <a:lstStyle/>
          <a:p>
            <a:pPr marL="214313" indent="-214313" defTabSz="685800">
              <a:buFont typeface="Arial" panose="020B0604020202020204" pitchFamily="34" charset="0"/>
              <a:buChar char="•"/>
              <a:defRPr/>
            </a:pPr>
            <a:r>
              <a:rPr lang="sv-SE" sz="1350" dirty="0">
                <a:solidFill>
                  <a:prstClr val="black"/>
                </a:solidFill>
                <a:latin typeface="Corbel" panose="020B0503020204020204"/>
              </a:rPr>
              <a:t>Förklarar</a:t>
            </a:r>
          </a:p>
          <a:p>
            <a:pPr marL="214313" indent="-214313" defTabSz="685800">
              <a:buFont typeface="Arial" panose="020B0604020202020204" pitchFamily="34" charset="0"/>
              <a:buChar char="•"/>
              <a:defRPr/>
            </a:pPr>
            <a:r>
              <a:rPr lang="sv-SE" sz="1350" dirty="0">
                <a:solidFill>
                  <a:prstClr val="black"/>
                </a:solidFill>
                <a:latin typeface="Corbel" panose="020B0503020204020204"/>
              </a:rPr>
              <a:t>Bedömer</a:t>
            </a:r>
          </a:p>
          <a:p>
            <a:pPr marL="214313" indent="-214313" defTabSz="685800">
              <a:buFont typeface="Arial" panose="020B0604020202020204" pitchFamily="34" charset="0"/>
              <a:buChar char="•"/>
              <a:defRPr/>
            </a:pPr>
            <a:r>
              <a:rPr lang="sv-SE" sz="1350" dirty="0">
                <a:solidFill>
                  <a:prstClr val="black"/>
                </a:solidFill>
                <a:latin typeface="Corbel" panose="020B0503020204020204"/>
              </a:rPr>
              <a:t>Värderar</a:t>
            </a:r>
          </a:p>
        </p:txBody>
      </p:sp>
      <p:sp>
        <p:nvSpPr>
          <p:cNvPr id="33" name="textruta 32">
            <a:extLst>
              <a:ext uri="{FF2B5EF4-FFF2-40B4-BE49-F238E27FC236}">
                <a16:creationId xmlns:a16="http://schemas.microsoft.com/office/drawing/2014/main" id="{C97E8C7D-3720-60C1-AAFE-A5982CE98400}"/>
              </a:ext>
            </a:extLst>
          </p:cNvPr>
          <p:cNvSpPr txBox="1"/>
          <p:nvPr/>
        </p:nvSpPr>
        <p:spPr>
          <a:xfrm>
            <a:off x="1508182" y="1121368"/>
            <a:ext cx="1811315" cy="507831"/>
          </a:xfrm>
          <a:prstGeom prst="rect">
            <a:avLst/>
          </a:prstGeom>
          <a:noFill/>
        </p:spPr>
        <p:txBody>
          <a:bodyPr wrap="square">
            <a:spAutoFit/>
          </a:bodyPr>
          <a:lstStyle/>
          <a:p>
            <a:pPr marL="214313" indent="-214313" defTabSz="685800">
              <a:buFont typeface="Arial" panose="020B0604020202020204" pitchFamily="34" charset="0"/>
              <a:buChar char="•"/>
              <a:defRPr/>
            </a:pPr>
            <a:r>
              <a:rPr lang="sv-SE" sz="1350">
                <a:solidFill>
                  <a:prstClr val="black"/>
                </a:solidFill>
                <a:latin typeface="Corbel" panose="020B0503020204020204"/>
              </a:rPr>
              <a:t>Beskriver</a:t>
            </a:r>
          </a:p>
          <a:p>
            <a:pPr marL="214313" indent="-214313" defTabSz="685800">
              <a:buFont typeface="Arial" panose="020B0604020202020204" pitchFamily="34" charset="0"/>
              <a:buChar char="•"/>
              <a:defRPr/>
            </a:pPr>
            <a:r>
              <a:rPr lang="sv-SE" sz="1350">
                <a:solidFill>
                  <a:prstClr val="black"/>
                </a:solidFill>
                <a:latin typeface="Corbel" panose="020B0503020204020204"/>
              </a:rPr>
              <a:t>Följer en utveckling</a:t>
            </a:r>
          </a:p>
        </p:txBody>
      </p:sp>
      <p:sp>
        <p:nvSpPr>
          <p:cNvPr id="34" name="textruta 33">
            <a:extLst>
              <a:ext uri="{FF2B5EF4-FFF2-40B4-BE49-F238E27FC236}">
                <a16:creationId xmlns:a16="http://schemas.microsoft.com/office/drawing/2014/main" id="{C1312ADC-B6B8-D3FE-AC03-585C349D0291}"/>
              </a:ext>
            </a:extLst>
          </p:cNvPr>
          <p:cNvSpPr txBox="1"/>
          <p:nvPr/>
        </p:nvSpPr>
        <p:spPr>
          <a:xfrm>
            <a:off x="1766036" y="3450688"/>
            <a:ext cx="1039926" cy="507831"/>
          </a:xfrm>
          <a:prstGeom prst="rect">
            <a:avLst/>
          </a:prstGeom>
          <a:noFill/>
        </p:spPr>
        <p:txBody>
          <a:bodyPr wrap="square">
            <a:spAutoFit/>
          </a:bodyPr>
          <a:lstStyle/>
          <a:p>
            <a:pPr algn="ctr" defTabSz="685800">
              <a:defRPr/>
            </a:pPr>
            <a:r>
              <a:rPr lang="sv-SE" sz="1350">
                <a:solidFill>
                  <a:prstClr val="black"/>
                </a:solidFill>
                <a:latin typeface="Corbel" panose="020B0503020204020204"/>
              </a:rPr>
              <a:t>Hur går det?</a:t>
            </a:r>
          </a:p>
        </p:txBody>
      </p:sp>
      <p:sp>
        <p:nvSpPr>
          <p:cNvPr id="35" name="textruta 34">
            <a:extLst>
              <a:ext uri="{FF2B5EF4-FFF2-40B4-BE49-F238E27FC236}">
                <a16:creationId xmlns:a16="http://schemas.microsoft.com/office/drawing/2014/main" id="{056CDEF6-C10F-CD8E-7C99-9A4CCDCEFCA6}"/>
              </a:ext>
            </a:extLst>
          </p:cNvPr>
          <p:cNvSpPr txBox="1"/>
          <p:nvPr/>
        </p:nvSpPr>
        <p:spPr>
          <a:xfrm>
            <a:off x="5912576" y="3450688"/>
            <a:ext cx="1890848" cy="300082"/>
          </a:xfrm>
          <a:prstGeom prst="rect">
            <a:avLst/>
          </a:prstGeom>
          <a:noFill/>
        </p:spPr>
        <p:txBody>
          <a:bodyPr wrap="square">
            <a:spAutoFit/>
          </a:bodyPr>
          <a:lstStyle/>
          <a:p>
            <a:pPr algn="ctr" defTabSz="685800">
              <a:defRPr/>
            </a:pPr>
            <a:r>
              <a:rPr lang="sv-SE" sz="1350">
                <a:solidFill>
                  <a:prstClr val="black"/>
                </a:solidFill>
                <a:latin typeface="Corbel" panose="020B0503020204020204"/>
              </a:rPr>
              <a:t>Hur gick det och varför?</a:t>
            </a:r>
          </a:p>
        </p:txBody>
      </p:sp>
      <p:sp>
        <p:nvSpPr>
          <p:cNvPr id="44" name="Pil: höger 43">
            <a:extLst>
              <a:ext uri="{FF2B5EF4-FFF2-40B4-BE49-F238E27FC236}">
                <a16:creationId xmlns:a16="http://schemas.microsoft.com/office/drawing/2014/main" id="{94A780F5-EA23-9D3F-BFEA-36715D5DB828}"/>
              </a:ext>
            </a:extLst>
          </p:cNvPr>
          <p:cNvSpPr/>
          <p:nvPr/>
        </p:nvSpPr>
        <p:spPr>
          <a:xfrm>
            <a:off x="4117340" y="630673"/>
            <a:ext cx="909320" cy="486662"/>
          </a:xfrm>
          <a:prstGeom prst="rightArrow">
            <a:avLst/>
          </a:prstGeom>
          <a:gradFill flip="none" rotWithShape="1">
            <a:gsLst>
              <a:gs pos="0">
                <a:schemeClr val="accent1">
                  <a:lumMod val="5000"/>
                  <a:lumOff val="95000"/>
                </a:schemeClr>
              </a:gs>
              <a:gs pos="55000">
                <a:schemeClr val="accent1">
                  <a:lumMod val="45000"/>
                  <a:lumOff val="55000"/>
                </a:schemeClr>
              </a:gs>
              <a:gs pos="100000">
                <a:schemeClr val="accent1">
                  <a:lumMod val="45000"/>
                  <a:lumOff val="5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2" name="textruta 1">
            <a:extLst>
              <a:ext uri="{FF2B5EF4-FFF2-40B4-BE49-F238E27FC236}">
                <a16:creationId xmlns:a16="http://schemas.microsoft.com/office/drawing/2014/main" id="{63DE0460-62F1-133C-E9B8-A334866F2680}"/>
              </a:ext>
            </a:extLst>
          </p:cNvPr>
          <p:cNvSpPr txBox="1"/>
          <p:nvPr/>
        </p:nvSpPr>
        <p:spPr>
          <a:xfrm rot="21411716">
            <a:off x="711739" y="3694630"/>
            <a:ext cx="1444627" cy="1061829"/>
          </a:xfrm>
          <a:prstGeom prst="rect">
            <a:avLst/>
          </a:prstGeom>
          <a:noFill/>
        </p:spPr>
        <p:txBody>
          <a:bodyPr wrap="none" rtlCol="0">
            <a:spAutoFit/>
          </a:bodyPr>
          <a:lstStyle/>
          <a:p>
            <a:pPr algn="ctr" defTabSz="685800">
              <a:defRPr/>
            </a:pPr>
            <a:r>
              <a:rPr lang="sv-SE" sz="2100">
                <a:solidFill>
                  <a:srgbClr val="ECD078"/>
                </a:solidFill>
                <a:latin typeface="Freestyle Script" panose="030804020302050B0404" pitchFamily="66" charset="0"/>
                <a:cs typeface="Dreaming Outloud Script Pro" panose="020B0604020202020204" pitchFamily="66" charset="0"/>
              </a:rPr>
              <a:t>Ger engagemang,</a:t>
            </a:r>
          </a:p>
          <a:p>
            <a:pPr algn="ctr" defTabSz="685800">
              <a:defRPr/>
            </a:pPr>
            <a:r>
              <a:rPr lang="sv-SE" sz="2100">
                <a:solidFill>
                  <a:srgbClr val="ECD078"/>
                </a:solidFill>
                <a:latin typeface="Freestyle Script" panose="030804020302050B0404" pitchFamily="66" charset="0"/>
                <a:cs typeface="Dreaming Outloud Script Pro" panose="020B0604020202020204" pitchFamily="66" charset="0"/>
              </a:rPr>
              <a:t>fokus och visar på</a:t>
            </a:r>
          </a:p>
          <a:p>
            <a:pPr algn="ctr" defTabSz="685800">
              <a:defRPr/>
            </a:pPr>
            <a:r>
              <a:rPr lang="sv-SE" sz="2100">
                <a:solidFill>
                  <a:srgbClr val="ECD078"/>
                </a:solidFill>
                <a:latin typeface="Freestyle Script" panose="030804020302050B0404" pitchFamily="66" charset="0"/>
                <a:cs typeface="Dreaming Outloud Script Pro" panose="020B0604020202020204" pitchFamily="66" charset="0"/>
              </a:rPr>
              <a:t>steg framåt!</a:t>
            </a:r>
          </a:p>
        </p:txBody>
      </p:sp>
      <p:sp>
        <p:nvSpPr>
          <p:cNvPr id="5" name="Båge 4">
            <a:extLst>
              <a:ext uri="{FF2B5EF4-FFF2-40B4-BE49-F238E27FC236}">
                <a16:creationId xmlns:a16="http://schemas.microsoft.com/office/drawing/2014/main" id="{53B54254-B057-46B4-3636-94DC32149EF8}"/>
              </a:ext>
            </a:extLst>
          </p:cNvPr>
          <p:cNvSpPr/>
          <p:nvPr/>
        </p:nvSpPr>
        <p:spPr>
          <a:xfrm rot="4307782">
            <a:off x="509399" y="3322714"/>
            <a:ext cx="1766847" cy="1805661"/>
          </a:xfrm>
          <a:custGeom>
            <a:avLst/>
            <a:gdLst>
              <a:gd name="connsiteX0" fmla="*/ 1106824 w 1766847"/>
              <a:gd name="connsiteY0" fmla="*/ 29344 h 1805661"/>
              <a:gd name="connsiteX1" fmla="*/ 1766659 w 1766847"/>
              <a:gd name="connsiteY1" fmla="*/ 884188 h 1805661"/>
              <a:gd name="connsiteX2" fmla="*/ 1143356 w 1766847"/>
              <a:gd name="connsiteY2" fmla="*/ 1765696 h 1805661"/>
              <a:gd name="connsiteX3" fmla="*/ 132284 w 1766847"/>
              <a:gd name="connsiteY3" fmla="*/ 1378048 h 1805661"/>
              <a:gd name="connsiteX4" fmla="*/ 221838 w 1766847"/>
              <a:gd name="connsiteY4" fmla="*/ 304527 h 1805661"/>
              <a:gd name="connsiteX5" fmla="*/ 559247 w 1766847"/>
              <a:gd name="connsiteY5" fmla="*/ 609662 h 1805661"/>
              <a:gd name="connsiteX6" fmla="*/ 883424 w 1766847"/>
              <a:gd name="connsiteY6" fmla="*/ 902831 h 1805661"/>
              <a:gd name="connsiteX7" fmla="*/ 999592 w 1766847"/>
              <a:gd name="connsiteY7" fmla="*/ 448618 h 1805661"/>
              <a:gd name="connsiteX8" fmla="*/ 1106824 w 1766847"/>
              <a:gd name="connsiteY8" fmla="*/ 29344 h 1805661"/>
              <a:gd name="connsiteX0" fmla="*/ 1106824 w 1766847"/>
              <a:gd name="connsiteY0" fmla="*/ 29344 h 1805661"/>
              <a:gd name="connsiteX1" fmla="*/ 1766659 w 1766847"/>
              <a:gd name="connsiteY1" fmla="*/ 884188 h 1805661"/>
              <a:gd name="connsiteX2" fmla="*/ 1143356 w 1766847"/>
              <a:gd name="connsiteY2" fmla="*/ 1765696 h 1805661"/>
              <a:gd name="connsiteX3" fmla="*/ 132284 w 1766847"/>
              <a:gd name="connsiteY3" fmla="*/ 1378048 h 1805661"/>
              <a:gd name="connsiteX4" fmla="*/ 221838 w 1766847"/>
              <a:gd name="connsiteY4" fmla="*/ 304527 h 1805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47" h="1805661" stroke="0" extrusionOk="0">
                <a:moveTo>
                  <a:pt x="1106824" y="29344"/>
                </a:moveTo>
                <a:cubicBezTo>
                  <a:pt x="1464121" y="131838"/>
                  <a:pt x="1662324" y="489871"/>
                  <a:pt x="1766659" y="884188"/>
                </a:cubicBezTo>
                <a:cubicBezTo>
                  <a:pt x="1690763" y="1281494"/>
                  <a:pt x="1473700" y="1642978"/>
                  <a:pt x="1143356" y="1765696"/>
                </a:cubicBezTo>
                <a:cubicBezTo>
                  <a:pt x="816032" y="1906215"/>
                  <a:pt x="256880" y="1736483"/>
                  <a:pt x="132284" y="1378048"/>
                </a:cubicBezTo>
                <a:cubicBezTo>
                  <a:pt x="-91920" y="1108346"/>
                  <a:pt x="-91540" y="531774"/>
                  <a:pt x="221838" y="304527"/>
                </a:cubicBezTo>
                <a:cubicBezTo>
                  <a:pt x="311947" y="392212"/>
                  <a:pt x="420448" y="466973"/>
                  <a:pt x="559247" y="609662"/>
                </a:cubicBezTo>
                <a:cubicBezTo>
                  <a:pt x="698046" y="752351"/>
                  <a:pt x="789399" y="821654"/>
                  <a:pt x="883424" y="902831"/>
                </a:cubicBezTo>
                <a:cubicBezTo>
                  <a:pt x="932706" y="804335"/>
                  <a:pt x="982741" y="601305"/>
                  <a:pt x="999592" y="448618"/>
                </a:cubicBezTo>
                <a:cubicBezTo>
                  <a:pt x="1016443" y="295931"/>
                  <a:pt x="1054719" y="203196"/>
                  <a:pt x="1106824" y="29344"/>
                </a:cubicBezTo>
                <a:close/>
              </a:path>
              <a:path w="1766847" h="1805661" fill="none" extrusionOk="0">
                <a:moveTo>
                  <a:pt x="1106824" y="29344"/>
                </a:moveTo>
                <a:cubicBezTo>
                  <a:pt x="1542562" y="138131"/>
                  <a:pt x="1796465" y="476979"/>
                  <a:pt x="1766659" y="884188"/>
                </a:cubicBezTo>
                <a:cubicBezTo>
                  <a:pt x="1731139" y="1241394"/>
                  <a:pt x="1476644" y="1593611"/>
                  <a:pt x="1143356" y="1765696"/>
                </a:cubicBezTo>
                <a:cubicBezTo>
                  <a:pt x="688217" y="1890017"/>
                  <a:pt x="333144" y="1808649"/>
                  <a:pt x="132284" y="1378048"/>
                </a:cubicBezTo>
                <a:cubicBezTo>
                  <a:pt x="-112829" y="990487"/>
                  <a:pt x="-114777" y="606418"/>
                  <a:pt x="221838" y="304527"/>
                </a:cubicBezTo>
              </a:path>
              <a:path w="1766847" h="1805661" fill="none" stroke="0" extrusionOk="0">
                <a:moveTo>
                  <a:pt x="1106824" y="29344"/>
                </a:moveTo>
                <a:cubicBezTo>
                  <a:pt x="1479445" y="127025"/>
                  <a:pt x="1739133" y="481282"/>
                  <a:pt x="1766659" y="884188"/>
                </a:cubicBezTo>
                <a:cubicBezTo>
                  <a:pt x="1752925" y="1284680"/>
                  <a:pt x="1542959" y="1696762"/>
                  <a:pt x="1143356" y="1765696"/>
                </a:cubicBezTo>
                <a:cubicBezTo>
                  <a:pt x="739516" y="1896530"/>
                  <a:pt x="329520" y="1701512"/>
                  <a:pt x="132284" y="1378048"/>
                </a:cubicBezTo>
                <a:cubicBezTo>
                  <a:pt x="-28081" y="994842"/>
                  <a:pt x="-11558" y="508314"/>
                  <a:pt x="221838" y="304527"/>
                </a:cubicBezTo>
              </a:path>
            </a:pathLst>
          </a:custGeom>
          <a:ln w="28575">
            <a:extLst>
              <a:ext uri="{C807C97D-BFC1-408E-A445-0C87EB9F89A2}">
                <ask:lineSketchStyleProps xmlns:ask="http://schemas.microsoft.com/office/drawing/2018/sketchyshapes" sd="3808731870">
                  <a:prstGeom prst="arc">
                    <a:avLst>
                      <a:gd name="adj1" fmla="val 17060776"/>
                      <a:gd name="adj2" fmla="val 13327473"/>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sv-SE" sz="1350">
              <a:solidFill>
                <a:prstClr val="black"/>
              </a:solidFill>
              <a:latin typeface="Corbel" panose="020B0503020204020204"/>
            </a:endParaRPr>
          </a:p>
        </p:txBody>
      </p:sp>
    </p:spTree>
    <p:extLst>
      <p:ext uri="{BB962C8B-B14F-4D97-AF65-F5344CB8AC3E}">
        <p14:creationId xmlns:p14="http://schemas.microsoft.com/office/powerpoint/2010/main" val="14412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600"/>
                                        <p:tgtEl>
                                          <p:spTgt spid="21"/>
                                        </p:tgtEl>
                                      </p:cBhvr>
                                    </p:animEffect>
                                  </p:childTnLst>
                                </p:cTn>
                              </p:par>
                              <p:par>
                                <p:cTn id="8" presetID="22" presetClass="entr" presetSubtype="8" fill="hold" nodeType="withEffect">
                                  <p:stCondLst>
                                    <p:cond delay="11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8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6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1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4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70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406">
                                          <p:stCondLst>
                                            <p:cond delay="0"/>
                                          </p:stCondLst>
                                        </p:cTn>
                                        <p:tgtEl>
                                          <p:spTgt spid="28"/>
                                        </p:tgtEl>
                                      </p:cBhvr>
                                    </p:animEffect>
                                    <p:anim calcmode="lin" valueType="num">
                                      <p:cBhvr>
                                        <p:cTn id="43" dur="1275"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4" dur="46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5" dur="465" tmFilter="0, 0; 0.125,0.2665; 0.25,0.4; 0.375,0.465; 0.5,0.5;  0.625,0.535; 0.75,0.6; 0.875,0.7335; 1,1">
                                          <p:stCondLst>
                                            <p:cond delay="465"/>
                                          </p:stCondLst>
                                        </p:cTn>
                                        <p:tgtEl>
                                          <p:spTgt spid="28"/>
                                        </p:tgtEl>
                                        <p:attrNameLst>
                                          <p:attrName>ppt_y</p:attrName>
                                        </p:attrNameLst>
                                      </p:cBhvr>
                                      <p:tavLst>
                                        <p:tav tm="0" fmla="#ppt_y-sin(pi*$)/9">
                                          <p:val>
                                            <p:fltVal val="0"/>
                                          </p:val>
                                        </p:tav>
                                        <p:tav tm="100000">
                                          <p:val>
                                            <p:fltVal val="1"/>
                                          </p:val>
                                        </p:tav>
                                      </p:tavLst>
                                    </p:anim>
                                    <p:anim calcmode="lin" valueType="num">
                                      <p:cBhvr>
                                        <p:cTn id="46" dur="232" tmFilter="0, 0; 0.125,0.2665; 0.25,0.4; 0.375,0.465; 0.5,0.5;  0.625,0.535; 0.75,0.6; 0.875,0.7335; 1,1">
                                          <p:stCondLst>
                                            <p:cond delay="927"/>
                                          </p:stCondLst>
                                        </p:cTn>
                                        <p:tgtEl>
                                          <p:spTgt spid="28"/>
                                        </p:tgtEl>
                                        <p:attrNameLst>
                                          <p:attrName>ppt_y</p:attrName>
                                        </p:attrNameLst>
                                      </p:cBhvr>
                                      <p:tavLst>
                                        <p:tav tm="0" fmla="#ppt_y-sin(pi*$)/27">
                                          <p:val>
                                            <p:fltVal val="0"/>
                                          </p:val>
                                        </p:tav>
                                        <p:tav tm="100000">
                                          <p:val>
                                            <p:fltVal val="1"/>
                                          </p:val>
                                        </p:tav>
                                      </p:tavLst>
                                    </p:anim>
                                    <p:anim calcmode="lin" valueType="num">
                                      <p:cBhvr>
                                        <p:cTn id="47" dur="115" tmFilter="0, 0; 0.125,0.2665; 0.25,0.4; 0.375,0.465; 0.5,0.5;  0.625,0.535; 0.75,0.6; 0.875,0.7335; 1,1">
                                          <p:stCondLst>
                                            <p:cond delay="1159"/>
                                          </p:stCondLst>
                                        </p:cTn>
                                        <p:tgtEl>
                                          <p:spTgt spid="28"/>
                                        </p:tgtEl>
                                        <p:attrNameLst>
                                          <p:attrName>ppt_y</p:attrName>
                                        </p:attrNameLst>
                                      </p:cBhvr>
                                      <p:tavLst>
                                        <p:tav tm="0" fmla="#ppt_y-sin(pi*$)/81">
                                          <p:val>
                                            <p:fltVal val="0"/>
                                          </p:val>
                                        </p:tav>
                                        <p:tav tm="100000">
                                          <p:val>
                                            <p:fltVal val="1"/>
                                          </p:val>
                                        </p:tav>
                                      </p:tavLst>
                                    </p:anim>
                                    <p:animScale>
                                      <p:cBhvr>
                                        <p:cTn id="48" dur="18">
                                          <p:stCondLst>
                                            <p:cond delay="455"/>
                                          </p:stCondLst>
                                        </p:cTn>
                                        <p:tgtEl>
                                          <p:spTgt spid="28"/>
                                        </p:tgtEl>
                                      </p:cBhvr>
                                      <p:to x="100000" y="60000"/>
                                    </p:animScale>
                                    <p:animScale>
                                      <p:cBhvr>
                                        <p:cTn id="49" dur="116" decel="50000">
                                          <p:stCondLst>
                                            <p:cond delay="473"/>
                                          </p:stCondLst>
                                        </p:cTn>
                                        <p:tgtEl>
                                          <p:spTgt spid="28"/>
                                        </p:tgtEl>
                                      </p:cBhvr>
                                      <p:to x="100000" y="100000"/>
                                    </p:animScale>
                                    <p:animScale>
                                      <p:cBhvr>
                                        <p:cTn id="50" dur="18">
                                          <p:stCondLst>
                                            <p:cond delay="918"/>
                                          </p:stCondLst>
                                        </p:cTn>
                                        <p:tgtEl>
                                          <p:spTgt spid="28"/>
                                        </p:tgtEl>
                                      </p:cBhvr>
                                      <p:to x="100000" y="80000"/>
                                    </p:animScale>
                                    <p:animScale>
                                      <p:cBhvr>
                                        <p:cTn id="51" dur="116" decel="50000">
                                          <p:stCondLst>
                                            <p:cond delay="937"/>
                                          </p:stCondLst>
                                        </p:cTn>
                                        <p:tgtEl>
                                          <p:spTgt spid="28"/>
                                        </p:tgtEl>
                                      </p:cBhvr>
                                      <p:to x="100000" y="100000"/>
                                    </p:animScale>
                                    <p:animScale>
                                      <p:cBhvr>
                                        <p:cTn id="52" dur="18">
                                          <p:stCondLst>
                                            <p:cond delay="1149"/>
                                          </p:stCondLst>
                                        </p:cTn>
                                        <p:tgtEl>
                                          <p:spTgt spid="28"/>
                                        </p:tgtEl>
                                      </p:cBhvr>
                                      <p:to x="100000" y="90000"/>
                                    </p:animScale>
                                    <p:animScale>
                                      <p:cBhvr>
                                        <p:cTn id="53" dur="116" decel="50000">
                                          <p:stCondLst>
                                            <p:cond delay="1168"/>
                                          </p:stCondLst>
                                        </p:cTn>
                                        <p:tgtEl>
                                          <p:spTgt spid="28"/>
                                        </p:tgtEl>
                                      </p:cBhvr>
                                      <p:to x="100000" y="100000"/>
                                    </p:animScale>
                                    <p:animScale>
                                      <p:cBhvr>
                                        <p:cTn id="54" dur="18">
                                          <p:stCondLst>
                                            <p:cond delay="1266"/>
                                          </p:stCondLst>
                                        </p:cTn>
                                        <p:tgtEl>
                                          <p:spTgt spid="28"/>
                                        </p:tgtEl>
                                      </p:cBhvr>
                                      <p:to x="100000" y="95000"/>
                                    </p:animScale>
                                    <p:animScale>
                                      <p:cBhvr>
                                        <p:cTn id="55" dur="116" decel="50000">
                                          <p:stCondLst>
                                            <p:cond delay="1284"/>
                                          </p:stCondLst>
                                        </p:cTn>
                                        <p:tgtEl>
                                          <p:spTgt spid="28"/>
                                        </p:tgtEl>
                                      </p:cBhvr>
                                      <p:to x="100000" y="100000"/>
                                    </p:animScale>
                                  </p:childTnLst>
                                </p:cTn>
                              </p:par>
                              <p:par>
                                <p:cTn id="56" presetID="26" presetClass="entr" presetSubtype="0" fill="hold" grpId="0" nodeType="withEffect">
                                  <p:stCondLst>
                                    <p:cond delay="70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667">
                                          <p:stCondLst>
                                            <p:cond delay="0"/>
                                          </p:stCondLst>
                                        </p:cTn>
                                        <p:tgtEl>
                                          <p:spTgt spid="29"/>
                                        </p:tgtEl>
                                      </p:cBhvr>
                                    </p:animEffect>
                                    <p:anim calcmode="lin" valueType="num">
                                      <p:cBhvr>
                                        <p:cTn id="59" dur="2095"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0" dur="7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1" dur="764" tmFilter="0, 0; 0.125,0.2665; 0.25,0.4; 0.375,0.465; 0.5,0.5;  0.625,0.535; 0.75,0.6; 0.875,0.7335; 1,1">
                                          <p:stCondLst>
                                            <p:cond delay="764"/>
                                          </p:stCondLst>
                                        </p:cTn>
                                        <p:tgtEl>
                                          <p:spTgt spid="29"/>
                                        </p:tgtEl>
                                        <p:attrNameLst>
                                          <p:attrName>ppt_y</p:attrName>
                                        </p:attrNameLst>
                                      </p:cBhvr>
                                      <p:tavLst>
                                        <p:tav tm="0" fmla="#ppt_y-sin(pi*$)/9">
                                          <p:val>
                                            <p:fltVal val="0"/>
                                          </p:val>
                                        </p:tav>
                                        <p:tav tm="100000">
                                          <p:val>
                                            <p:fltVal val="1"/>
                                          </p:val>
                                        </p:tav>
                                      </p:tavLst>
                                    </p:anim>
                                    <p:anim calcmode="lin" valueType="num">
                                      <p:cBhvr>
                                        <p:cTn id="62" dur="382" tmFilter="0, 0; 0.125,0.2665; 0.25,0.4; 0.375,0.465; 0.5,0.5;  0.625,0.535; 0.75,0.6; 0.875,0.7335; 1,1">
                                          <p:stCondLst>
                                            <p:cond delay="1523"/>
                                          </p:stCondLst>
                                        </p:cTn>
                                        <p:tgtEl>
                                          <p:spTgt spid="29"/>
                                        </p:tgtEl>
                                        <p:attrNameLst>
                                          <p:attrName>ppt_y</p:attrName>
                                        </p:attrNameLst>
                                      </p:cBhvr>
                                      <p:tavLst>
                                        <p:tav tm="0" fmla="#ppt_y-sin(pi*$)/27">
                                          <p:val>
                                            <p:fltVal val="0"/>
                                          </p:val>
                                        </p:tav>
                                        <p:tav tm="100000">
                                          <p:val>
                                            <p:fltVal val="1"/>
                                          </p:val>
                                        </p:tav>
                                      </p:tavLst>
                                    </p:anim>
                                    <p:anim calcmode="lin" valueType="num">
                                      <p:cBhvr>
                                        <p:cTn id="63" dur="189" tmFilter="0, 0; 0.125,0.2665; 0.25,0.4; 0.375,0.465; 0.5,0.5;  0.625,0.535; 0.75,0.6; 0.875,0.7335; 1,1">
                                          <p:stCondLst>
                                            <p:cond delay="1904"/>
                                          </p:stCondLst>
                                        </p:cTn>
                                        <p:tgtEl>
                                          <p:spTgt spid="29"/>
                                        </p:tgtEl>
                                        <p:attrNameLst>
                                          <p:attrName>ppt_y</p:attrName>
                                        </p:attrNameLst>
                                      </p:cBhvr>
                                      <p:tavLst>
                                        <p:tav tm="0" fmla="#ppt_y-sin(pi*$)/81">
                                          <p:val>
                                            <p:fltVal val="0"/>
                                          </p:val>
                                        </p:tav>
                                        <p:tav tm="100000">
                                          <p:val>
                                            <p:fltVal val="1"/>
                                          </p:val>
                                        </p:tav>
                                      </p:tavLst>
                                    </p:anim>
                                    <p:animScale>
                                      <p:cBhvr>
                                        <p:cTn id="64" dur="30">
                                          <p:stCondLst>
                                            <p:cond delay="747"/>
                                          </p:stCondLst>
                                        </p:cTn>
                                        <p:tgtEl>
                                          <p:spTgt spid="29"/>
                                        </p:tgtEl>
                                      </p:cBhvr>
                                      <p:to x="100000" y="60000"/>
                                    </p:animScale>
                                    <p:animScale>
                                      <p:cBhvr>
                                        <p:cTn id="65" dur="191" decel="50000">
                                          <p:stCondLst>
                                            <p:cond delay="777"/>
                                          </p:stCondLst>
                                        </p:cTn>
                                        <p:tgtEl>
                                          <p:spTgt spid="29"/>
                                        </p:tgtEl>
                                      </p:cBhvr>
                                      <p:to x="100000" y="100000"/>
                                    </p:animScale>
                                    <p:animScale>
                                      <p:cBhvr>
                                        <p:cTn id="66" dur="30">
                                          <p:stCondLst>
                                            <p:cond delay="1509"/>
                                          </p:stCondLst>
                                        </p:cTn>
                                        <p:tgtEl>
                                          <p:spTgt spid="29"/>
                                        </p:tgtEl>
                                      </p:cBhvr>
                                      <p:to x="100000" y="80000"/>
                                    </p:animScale>
                                    <p:animScale>
                                      <p:cBhvr>
                                        <p:cTn id="67" dur="191" decel="50000">
                                          <p:stCondLst>
                                            <p:cond delay="1539"/>
                                          </p:stCondLst>
                                        </p:cTn>
                                        <p:tgtEl>
                                          <p:spTgt spid="29"/>
                                        </p:tgtEl>
                                      </p:cBhvr>
                                      <p:to x="100000" y="100000"/>
                                    </p:animScale>
                                    <p:animScale>
                                      <p:cBhvr>
                                        <p:cTn id="68" dur="30">
                                          <p:stCondLst>
                                            <p:cond delay="1888"/>
                                          </p:stCondLst>
                                        </p:cTn>
                                        <p:tgtEl>
                                          <p:spTgt spid="29"/>
                                        </p:tgtEl>
                                      </p:cBhvr>
                                      <p:to x="100000" y="90000"/>
                                    </p:animScale>
                                    <p:animScale>
                                      <p:cBhvr>
                                        <p:cTn id="69" dur="191" decel="50000">
                                          <p:stCondLst>
                                            <p:cond delay="1918"/>
                                          </p:stCondLst>
                                        </p:cTn>
                                        <p:tgtEl>
                                          <p:spTgt spid="29"/>
                                        </p:tgtEl>
                                      </p:cBhvr>
                                      <p:to x="100000" y="100000"/>
                                    </p:animScale>
                                    <p:animScale>
                                      <p:cBhvr>
                                        <p:cTn id="70" dur="30">
                                          <p:stCondLst>
                                            <p:cond delay="2079"/>
                                          </p:stCondLst>
                                        </p:cTn>
                                        <p:tgtEl>
                                          <p:spTgt spid="29"/>
                                        </p:tgtEl>
                                      </p:cBhvr>
                                      <p:to x="100000" y="95000"/>
                                    </p:animScale>
                                    <p:animScale>
                                      <p:cBhvr>
                                        <p:cTn id="71" dur="191" decel="50000">
                                          <p:stCondLst>
                                            <p:cond delay="2109"/>
                                          </p:stCondLst>
                                        </p:cTn>
                                        <p:tgtEl>
                                          <p:spTgt spid="29"/>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3">
                                            <p:txEl>
                                              <p:pRg st="0" end="0"/>
                                            </p:txEl>
                                          </p:spTgt>
                                        </p:tgtEl>
                                        <p:attrNameLst>
                                          <p:attrName>style.visibility</p:attrName>
                                        </p:attrNameLst>
                                      </p:cBhvr>
                                      <p:to>
                                        <p:strVal val="visible"/>
                                      </p:to>
                                    </p:set>
                                    <p:animEffect transition="in" filter="fade">
                                      <p:cBhvr>
                                        <p:cTn id="76" dur="500"/>
                                        <p:tgtEl>
                                          <p:spTgt spid="33">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3">
                                            <p:txEl>
                                              <p:pRg st="1" end="1"/>
                                            </p:txEl>
                                          </p:spTgt>
                                        </p:tgtEl>
                                        <p:attrNameLst>
                                          <p:attrName>style.visibility</p:attrName>
                                        </p:attrNameLst>
                                      </p:cBhvr>
                                      <p:to>
                                        <p:strVal val="visible"/>
                                      </p:to>
                                    </p:set>
                                    <p:animEffect transition="in" filter="fade">
                                      <p:cBhvr>
                                        <p:cTn id="81" dur="500"/>
                                        <p:tgtEl>
                                          <p:spTgt spid="33">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xEl>
                                              <p:pRg st="0" end="0"/>
                                            </p:txEl>
                                          </p:spTgt>
                                        </p:tgtEl>
                                        <p:attrNameLst>
                                          <p:attrName>style.visibility</p:attrName>
                                        </p:attrNameLst>
                                      </p:cBhvr>
                                      <p:to>
                                        <p:strVal val="visible"/>
                                      </p:to>
                                    </p:set>
                                    <p:animEffect transition="in" filter="fade">
                                      <p:cBhvr>
                                        <p:cTn id="86" dur="500"/>
                                        <p:tgtEl>
                                          <p:spTgt spid="31">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1">
                                            <p:txEl>
                                              <p:pRg st="1" end="1"/>
                                            </p:txEl>
                                          </p:spTgt>
                                        </p:tgtEl>
                                        <p:attrNameLst>
                                          <p:attrName>style.visibility</p:attrName>
                                        </p:attrNameLst>
                                      </p:cBhvr>
                                      <p:to>
                                        <p:strVal val="visible"/>
                                      </p:to>
                                    </p:set>
                                    <p:animEffect transition="in" filter="fade">
                                      <p:cBhvr>
                                        <p:cTn id="91" dur="500"/>
                                        <p:tgtEl>
                                          <p:spTgt spid="31">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1">
                                            <p:txEl>
                                              <p:pRg st="2" end="2"/>
                                            </p:txEl>
                                          </p:spTgt>
                                        </p:tgtEl>
                                        <p:attrNameLst>
                                          <p:attrName>style.visibility</p:attrName>
                                        </p:attrNameLst>
                                      </p:cBhvr>
                                      <p:to>
                                        <p:strVal val="visible"/>
                                      </p:to>
                                    </p:set>
                                    <p:animEffect transition="in" filter="fade">
                                      <p:cBhvr>
                                        <p:cTn id="96" dur="500"/>
                                        <p:tgtEl>
                                          <p:spTgt spid="31">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
                                        </p:tgtEl>
                                        <p:attrNameLst>
                                          <p:attrName>style.visibility</p:attrName>
                                        </p:attrNameLst>
                                      </p:cBhvr>
                                      <p:to>
                                        <p:strVal val="visible"/>
                                      </p:to>
                                    </p:set>
                                    <p:animEffect transition="in" filter="fade">
                                      <p:cBhvr>
                                        <p:cTn id="116" dur="500"/>
                                        <p:tgtEl>
                                          <p:spTgt spid="2"/>
                                        </p:tgtEl>
                                      </p:cBhvr>
                                    </p:animEffect>
                                  </p:childTnLst>
                                </p:cTn>
                              </p:par>
                              <p:par>
                                <p:cTn id="117" presetID="6" presetClass="entr" presetSubtype="16"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circle(in)">
                                      <p:cBhvr>
                                        <p:cTn id="1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1" grpId="0" build="p"/>
      <p:bldP spid="33" grpId="0" build="p"/>
      <p:bldP spid="34" grpId="0"/>
      <p:bldP spid="35" grpId="0"/>
      <p:bldP spid="44" grpId="0" animBg="1"/>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ormAutofit fontScale="90000"/>
          </a:bodyPr>
          <a:lstStyle/>
          <a:p>
            <a:pPr algn="l"/>
            <a:r>
              <a:rPr lang="sv-SE" sz="4000" b="0" dirty="0"/>
              <a:t>Systematisk uppföljning </a:t>
            </a:r>
          </a:p>
        </p:txBody>
      </p:sp>
      <p:sp>
        <p:nvSpPr>
          <p:cNvPr id="3" name="Platshållare för innehåll 2"/>
          <p:cNvSpPr>
            <a:spLocks noGrp="1"/>
          </p:cNvSpPr>
          <p:nvPr>
            <p:ph type="body" sz="quarter" idx="10"/>
          </p:nvPr>
        </p:nvSpPr>
        <p:spPr/>
        <p:txBody>
          <a:bodyPr anchor="t">
            <a:noAutofit/>
          </a:bodyPr>
          <a:lstStyle/>
          <a:p>
            <a:pPr>
              <a:lnSpc>
                <a:spcPct val="90000"/>
              </a:lnSpc>
            </a:pPr>
            <a:r>
              <a:rPr lang="sv-SE" sz="1600" dirty="0"/>
              <a:t>”</a:t>
            </a:r>
            <a:r>
              <a:rPr lang="sv-SE" sz="1600" b="1" dirty="0"/>
              <a:t>Systematisk</a:t>
            </a:r>
            <a:r>
              <a:rPr lang="sv-SE" sz="1600" dirty="0"/>
              <a:t>” innebär att man gör något organiserat, planenligt och regelbundet</a:t>
            </a:r>
          </a:p>
          <a:p>
            <a:pPr>
              <a:lnSpc>
                <a:spcPct val="90000"/>
              </a:lnSpc>
            </a:pPr>
            <a:endParaRPr lang="sv-SE" sz="1600" dirty="0"/>
          </a:p>
          <a:p>
            <a:pPr>
              <a:lnSpc>
                <a:spcPct val="90000"/>
              </a:lnSpc>
            </a:pPr>
            <a:r>
              <a:rPr lang="sv-SE" sz="1600" dirty="0"/>
              <a:t>”</a:t>
            </a:r>
            <a:r>
              <a:rPr lang="sv-SE" sz="1600" b="1" dirty="0"/>
              <a:t>Uppföljning</a:t>
            </a:r>
            <a:r>
              <a:rPr lang="sv-SE" sz="1600" dirty="0"/>
              <a:t>” innebär att man noga följer hur något utvecklar sig för att eventuellt kunna ingripa och göra något bättre</a:t>
            </a:r>
          </a:p>
          <a:p>
            <a:pPr>
              <a:lnSpc>
                <a:spcPct val="90000"/>
              </a:lnSpc>
            </a:pPr>
            <a:endParaRPr lang="sv-SE" sz="1600" dirty="0"/>
          </a:p>
          <a:p>
            <a:pPr marL="0" indent="0">
              <a:lnSpc>
                <a:spcPct val="90000"/>
              </a:lnSpc>
              <a:buNone/>
            </a:pPr>
            <a:r>
              <a:rPr lang="sv-SE" sz="1600" b="1" dirty="0"/>
              <a:t>Systematisk uppföljning </a:t>
            </a:r>
            <a:r>
              <a:rPr lang="sv-SE" sz="1600" dirty="0"/>
              <a:t>kan vara många olika saker, till exempel:</a:t>
            </a:r>
          </a:p>
          <a:p>
            <a:pPr marL="257175" indent="-257175">
              <a:lnSpc>
                <a:spcPct val="90000"/>
              </a:lnSpc>
            </a:pPr>
            <a:r>
              <a:rPr lang="sv-SE" sz="1600" dirty="0"/>
              <a:t>Öppna jämförelser</a:t>
            </a:r>
          </a:p>
          <a:p>
            <a:pPr marL="257175" indent="-257175">
              <a:lnSpc>
                <a:spcPct val="90000"/>
              </a:lnSpc>
            </a:pPr>
            <a:r>
              <a:rPr lang="sv-SE" sz="1600" dirty="0"/>
              <a:t>Följa händelseutvecklingen i ett projekt utifrån uppsatta mål eller resultat </a:t>
            </a:r>
          </a:p>
          <a:p>
            <a:pPr marL="257175" indent="-257175">
              <a:lnSpc>
                <a:spcPct val="90000"/>
              </a:lnSpc>
            </a:pPr>
            <a:r>
              <a:rPr lang="sv-SE" sz="1600" dirty="0"/>
              <a:t>Uppföljning av verksamhetsmål</a:t>
            </a:r>
          </a:p>
          <a:p>
            <a:pPr marL="257175" indent="-257175">
              <a:lnSpc>
                <a:spcPct val="90000"/>
              </a:lnSpc>
            </a:pPr>
            <a:r>
              <a:rPr lang="sv-SE" sz="1600" dirty="0"/>
              <a:t>Uppföljning av volymer, kostnader och budget</a:t>
            </a:r>
          </a:p>
        </p:txBody>
      </p:sp>
    </p:spTree>
    <p:extLst>
      <p:ext uri="{BB962C8B-B14F-4D97-AF65-F5344CB8AC3E}">
        <p14:creationId xmlns:p14="http://schemas.microsoft.com/office/powerpoint/2010/main" val="35196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ormAutofit fontScale="90000"/>
          </a:bodyPr>
          <a:lstStyle/>
          <a:p>
            <a:pPr algn="l"/>
            <a:r>
              <a:rPr lang="sv-SE" sz="4000" b="0" dirty="0"/>
              <a:t>Individbaserad</a:t>
            </a:r>
          </a:p>
        </p:txBody>
      </p:sp>
      <p:sp>
        <p:nvSpPr>
          <p:cNvPr id="3" name="Platshållare för innehåll 2"/>
          <p:cNvSpPr>
            <a:spLocks noGrp="1"/>
          </p:cNvSpPr>
          <p:nvPr>
            <p:ph type="body" sz="quarter" idx="10"/>
          </p:nvPr>
        </p:nvSpPr>
        <p:spPr/>
        <p:txBody>
          <a:bodyPr anchor="ctr">
            <a:normAutofit fontScale="85000" lnSpcReduction="20000"/>
          </a:bodyPr>
          <a:lstStyle/>
          <a:p>
            <a:r>
              <a:rPr lang="sv-SE" dirty="0"/>
              <a:t>Att dokumentera information om hur det går för varje enskild individ</a:t>
            </a:r>
          </a:p>
          <a:p>
            <a:endParaRPr lang="sv-SE" dirty="0"/>
          </a:p>
          <a:p>
            <a:r>
              <a:rPr lang="sv-SE" dirty="0"/>
              <a:t>Att lägga samman uppgifter från flera enskilda individer</a:t>
            </a:r>
          </a:p>
          <a:p>
            <a:endParaRPr lang="sv-SE" dirty="0"/>
          </a:p>
          <a:p>
            <a:r>
              <a:rPr lang="sv-SE" dirty="0"/>
              <a:t>Att sammanställa dessa uppgifter på grupp- eller verksamhetsnivå för att se om det finns några mönster. Exempelvis:</a:t>
            </a:r>
          </a:p>
          <a:p>
            <a:endParaRPr lang="sv-SE" dirty="0"/>
          </a:p>
          <a:p>
            <a:pPr lvl="1"/>
            <a:r>
              <a:rPr lang="sv-SE" sz="1500" dirty="0"/>
              <a:t>Är det några grupper som insatserna verkar fungera bättre för?</a:t>
            </a:r>
          </a:p>
          <a:p>
            <a:pPr lvl="1"/>
            <a:r>
              <a:rPr lang="sv-SE" sz="1500" dirty="0"/>
              <a:t>Är det några grupper som det visar sig inte fungera så bra för?</a:t>
            </a:r>
          </a:p>
          <a:p>
            <a:pPr lvl="1"/>
            <a:r>
              <a:rPr lang="sv-SE" sz="1500" dirty="0"/>
              <a:t>Fullföljer alla behandlingen? Om inte  - vad kan det bero på?</a:t>
            </a:r>
          </a:p>
        </p:txBody>
      </p:sp>
    </p:spTree>
    <p:extLst>
      <p:ext uri="{BB962C8B-B14F-4D97-AF65-F5344CB8AC3E}">
        <p14:creationId xmlns:p14="http://schemas.microsoft.com/office/powerpoint/2010/main" val="12478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ubrik 1"/>
          <p:cNvSpPr>
            <a:spLocks noGrp="1"/>
          </p:cNvSpPr>
          <p:nvPr>
            <p:ph type="title"/>
          </p:nvPr>
        </p:nvSpPr>
        <p:spPr/>
        <p:txBody>
          <a:bodyPr anchor="t">
            <a:noAutofit/>
          </a:bodyPr>
          <a:lstStyle/>
          <a:p>
            <a:pPr algn="l"/>
            <a:r>
              <a:rPr lang="sv-SE" altLang="sv-SE" sz="3200" dirty="0">
                <a:solidFill>
                  <a:srgbClr val="0050A0"/>
                </a:solidFill>
              </a:rPr>
              <a:t>Individbaserad systematisk uppföljning handlar om att</a:t>
            </a:r>
          </a:p>
        </p:txBody>
      </p:sp>
      <p:sp>
        <p:nvSpPr>
          <p:cNvPr id="6" name="Platshållare för text 5"/>
          <p:cNvSpPr>
            <a:spLocks noGrp="1"/>
          </p:cNvSpPr>
          <p:nvPr>
            <p:ph type="body" sz="quarter" idx="10"/>
          </p:nvPr>
        </p:nvSpPr>
        <p:spPr/>
        <p:txBody>
          <a:bodyPr anchor="ctr">
            <a:normAutofit/>
          </a:bodyPr>
          <a:lstStyle/>
          <a:p>
            <a:pPr>
              <a:spcAft>
                <a:spcPts val="2250"/>
              </a:spcAft>
              <a:defRPr/>
            </a:pPr>
            <a:r>
              <a:rPr lang="sv-SE" dirty="0"/>
              <a:t>beskriva, mäta och dokumentera enskilda</a:t>
            </a:r>
            <a:r>
              <a:rPr lang="sv-SE" i="1" dirty="0"/>
              <a:t> </a:t>
            </a:r>
            <a:r>
              <a:rPr lang="sv-SE" dirty="0"/>
              <a:t>personers problem/behov, insatser och resultat</a:t>
            </a:r>
          </a:p>
          <a:p>
            <a:pPr marL="257175" indent="-257175">
              <a:spcAft>
                <a:spcPts val="1350"/>
              </a:spcAft>
              <a:defRPr/>
            </a:pPr>
            <a:r>
              <a:rPr lang="sv-SE" dirty="0"/>
              <a:t>sammanställa informationen på gruppnivå för att ge kunskap om och underlag för utveckling av verksamheten</a:t>
            </a:r>
          </a:p>
        </p:txBody>
      </p:sp>
    </p:spTree>
    <p:extLst>
      <p:ext uri="{BB962C8B-B14F-4D97-AF65-F5344CB8AC3E}">
        <p14:creationId xmlns:p14="http://schemas.microsoft.com/office/powerpoint/2010/main" val="4006246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2993E982-8E9C-4DE8-ACC0-F7EAFE073F23}"/>
              </a:ext>
            </a:extLst>
          </p:cNvPr>
          <p:cNvGrpSpPr/>
          <p:nvPr/>
        </p:nvGrpSpPr>
        <p:grpSpPr>
          <a:xfrm>
            <a:off x="2193823" y="193573"/>
            <a:ext cx="4756355" cy="4756355"/>
            <a:chOff x="2925097" y="258096"/>
            <a:chExt cx="6341807" cy="6341807"/>
          </a:xfrm>
        </p:grpSpPr>
        <p:sp>
          <p:nvSpPr>
            <p:cNvPr id="2" name="Ellips 1">
              <a:extLst>
                <a:ext uri="{FF2B5EF4-FFF2-40B4-BE49-F238E27FC236}">
                  <a16:creationId xmlns:a16="http://schemas.microsoft.com/office/drawing/2014/main" id="{543FC6A6-F3C2-4E54-A7DF-FF74990FFA34}"/>
                </a:ext>
              </a:extLst>
            </p:cNvPr>
            <p:cNvSpPr/>
            <p:nvPr/>
          </p:nvSpPr>
          <p:spPr>
            <a:xfrm>
              <a:off x="2925097" y="258096"/>
              <a:ext cx="6341807" cy="6341807"/>
            </a:xfrm>
            <a:prstGeom prst="ellipse">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3" name="textruta 2">
              <a:extLst>
                <a:ext uri="{FF2B5EF4-FFF2-40B4-BE49-F238E27FC236}">
                  <a16:creationId xmlns:a16="http://schemas.microsoft.com/office/drawing/2014/main" id="{292173B5-FA3B-43C6-A2D3-D8B47D592F07}"/>
                </a:ext>
              </a:extLst>
            </p:cNvPr>
            <p:cNvSpPr txBox="1"/>
            <p:nvPr/>
          </p:nvSpPr>
          <p:spPr>
            <a:xfrm>
              <a:off x="5458834" y="503069"/>
              <a:ext cx="1368324" cy="400109"/>
            </a:xfrm>
            <a:prstGeom prst="rect">
              <a:avLst/>
            </a:prstGeom>
            <a:noFill/>
          </p:spPr>
          <p:txBody>
            <a:bodyPr wrap="none" rtlCol="0">
              <a:spAutoFit/>
            </a:bodyPr>
            <a:lstStyle/>
            <a:p>
              <a:pPr defTabSz="685800">
                <a:defRPr/>
              </a:pPr>
              <a:r>
                <a:rPr lang="sv-SE" sz="1350">
                  <a:solidFill>
                    <a:prstClr val="black"/>
                  </a:solidFill>
                  <a:latin typeface="Corbel" panose="020B0503020204020204"/>
                </a:rPr>
                <a:t>Uppföljning</a:t>
              </a:r>
            </a:p>
          </p:txBody>
        </p:sp>
      </p:grpSp>
      <p:grpSp>
        <p:nvGrpSpPr>
          <p:cNvPr id="12" name="Grupp 11">
            <a:extLst>
              <a:ext uri="{FF2B5EF4-FFF2-40B4-BE49-F238E27FC236}">
                <a16:creationId xmlns:a16="http://schemas.microsoft.com/office/drawing/2014/main" id="{C2FC9B46-60F8-46B5-9CA0-2903843BC3A3}"/>
              </a:ext>
            </a:extLst>
          </p:cNvPr>
          <p:cNvGrpSpPr/>
          <p:nvPr/>
        </p:nvGrpSpPr>
        <p:grpSpPr>
          <a:xfrm>
            <a:off x="2516050" y="838031"/>
            <a:ext cx="4111897" cy="4111897"/>
            <a:chOff x="3784374" y="819156"/>
            <a:chExt cx="5482529" cy="5482529"/>
          </a:xfrm>
        </p:grpSpPr>
        <p:sp>
          <p:nvSpPr>
            <p:cNvPr id="4" name="Ellips 3">
              <a:extLst>
                <a:ext uri="{FF2B5EF4-FFF2-40B4-BE49-F238E27FC236}">
                  <a16:creationId xmlns:a16="http://schemas.microsoft.com/office/drawing/2014/main" id="{C0C0F60B-9B8E-4DDD-8419-9549DD772306}"/>
                </a:ext>
              </a:extLst>
            </p:cNvPr>
            <p:cNvSpPr/>
            <p:nvPr/>
          </p:nvSpPr>
          <p:spPr>
            <a:xfrm>
              <a:off x="3784374" y="819156"/>
              <a:ext cx="5482529" cy="5482529"/>
            </a:xfrm>
            <a:prstGeom prst="ellipse">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5" name="textruta 4">
              <a:extLst>
                <a:ext uri="{FF2B5EF4-FFF2-40B4-BE49-F238E27FC236}">
                  <a16:creationId xmlns:a16="http://schemas.microsoft.com/office/drawing/2014/main" id="{DAD883F6-E16B-4E3A-8B52-575F09F04773}"/>
                </a:ext>
              </a:extLst>
            </p:cNvPr>
            <p:cNvSpPr txBox="1"/>
            <p:nvPr/>
          </p:nvSpPr>
          <p:spPr>
            <a:xfrm>
              <a:off x="5325466" y="1181915"/>
              <a:ext cx="2552409" cy="400109"/>
            </a:xfrm>
            <a:prstGeom prst="rect">
              <a:avLst/>
            </a:prstGeom>
            <a:noFill/>
          </p:spPr>
          <p:txBody>
            <a:bodyPr wrap="none" rtlCol="0">
              <a:spAutoFit/>
            </a:bodyPr>
            <a:lstStyle/>
            <a:p>
              <a:pPr defTabSz="685800">
                <a:defRPr/>
              </a:pPr>
              <a:r>
                <a:rPr lang="sv-SE" sz="1350">
                  <a:solidFill>
                    <a:prstClr val="black"/>
                  </a:solidFill>
                  <a:latin typeface="Corbel" panose="020B0503020204020204"/>
                </a:rPr>
                <a:t>Systematisk uppföljning</a:t>
              </a:r>
            </a:p>
          </p:txBody>
        </p:sp>
      </p:grpSp>
      <p:grpSp>
        <p:nvGrpSpPr>
          <p:cNvPr id="11" name="Grupp 10">
            <a:extLst>
              <a:ext uri="{FF2B5EF4-FFF2-40B4-BE49-F238E27FC236}">
                <a16:creationId xmlns:a16="http://schemas.microsoft.com/office/drawing/2014/main" id="{0D73C146-6EDB-4C16-816D-0CCBF79FFF1A}"/>
              </a:ext>
            </a:extLst>
          </p:cNvPr>
          <p:cNvGrpSpPr/>
          <p:nvPr/>
        </p:nvGrpSpPr>
        <p:grpSpPr>
          <a:xfrm>
            <a:off x="2883142" y="1497359"/>
            <a:ext cx="3377711" cy="3452569"/>
            <a:chOff x="4565364" y="1676707"/>
            <a:chExt cx="4503615" cy="4603425"/>
          </a:xfrm>
          <a:solidFill>
            <a:schemeClr val="accent1">
              <a:lumMod val="75000"/>
            </a:schemeClr>
          </a:solidFill>
        </p:grpSpPr>
        <p:sp>
          <p:nvSpPr>
            <p:cNvPr id="8" name="Ellips 7">
              <a:extLst>
                <a:ext uri="{FF2B5EF4-FFF2-40B4-BE49-F238E27FC236}">
                  <a16:creationId xmlns:a16="http://schemas.microsoft.com/office/drawing/2014/main" id="{32C4F025-4C1C-4BB7-8A96-3E1C6BBD110A}"/>
                </a:ext>
              </a:extLst>
            </p:cNvPr>
            <p:cNvSpPr/>
            <p:nvPr/>
          </p:nvSpPr>
          <p:spPr>
            <a:xfrm>
              <a:off x="4565364" y="1676707"/>
              <a:ext cx="4503615" cy="4603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10" name="textruta 9">
              <a:extLst>
                <a:ext uri="{FF2B5EF4-FFF2-40B4-BE49-F238E27FC236}">
                  <a16:creationId xmlns:a16="http://schemas.microsoft.com/office/drawing/2014/main" id="{F8F4D9F8-5063-4CE5-87F1-16F94B7DDC6A}"/>
                </a:ext>
              </a:extLst>
            </p:cNvPr>
            <p:cNvSpPr txBox="1"/>
            <p:nvPr/>
          </p:nvSpPr>
          <p:spPr>
            <a:xfrm>
              <a:off x="5342345" y="2369512"/>
              <a:ext cx="2949652" cy="677108"/>
            </a:xfrm>
            <a:prstGeom prst="rect">
              <a:avLst/>
            </a:prstGeom>
            <a:grpFill/>
          </p:spPr>
          <p:txBody>
            <a:bodyPr wrap="square">
              <a:spAutoFit/>
            </a:bodyPr>
            <a:lstStyle/>
            <a:p>
              <a:pPr algn="ctr" defTabSz="685800">
                <a:defRPr/>
              </a:pPr>
              <a:r>
                <a:rPr lang="sv-SE" sz="1350">
                  <a:solidFill>
                    <a:prstClr val="black"/>
                  </a:solidFill>
                  <a:latin typeface="Corbel" panose="020B0503020204020204"/>
                </a:rPr>
                <a:t>Individbaserad systematisk uppföljning (ISU)</a:t>
              </a:r>
            </a:p>
          </p:txBody>
        </p:sp>
      </p:grpSp>
      <p:grpSp>
        <p:nvGrpSpPr>
          <p:cNvPr id="9" name="Grupp 8">
            <a:extLst>
              <a:ext uri="{FF2B5EF4-FFF2-40B4-BE49-F238E27FC236}">
                <a16:creationId xmlns:a16="http://schemas.microsoft.com/office/drawing/2014/main" id="{DE542986-5835-4E4F-9C81-0ED03353D5F0}"/>
              </a:ext>
            </a:extLst>
          </p:cNvPr>
          <p:cNvGrpSpPr/>
          <p:nvPr/>
        </p:nvGrpSpPr>
        <p:grpSpPr>
          <a:xfrm>
            <a:off x="3992569" y="3791077"/>
            <a:ext cx="1190957" cy="1190957"/>
            <a:chOff x="7149508" y="4143450"/>
            <a:chExt cx="1587942" cy="1587942"/>
          </a:xfrm>
          <a:solidFill>
            <a:schemeClr val="accent3">
              <a:lumMod val="60000"/>
              <a:lumOff val="40000"/>
              <a:alpha val="90000"/>
            </a:schemeClr>
          </a:solidFill>
        </p:grpSpPr>
        <p:sp>
          <p:nvSpPr>
            <p:cNvPr id="16" name="Ellips 15">
              <a:extLst>
                <a:ext uri="{FF2B5EF4-FFF2-40B4-BE49-F238E27FC236}">
                  <a16:creationId xmlns:a16="http://schemas.microsoft.com/office/drawing/2014/main" id="{334D25AA-B2EF-4812-BDA6-D344991E2281}"/>
                </a:ext>
              </a:extLst>
            </p:cNvPr>
            <p:cNvSpPr/>
            <p:nvPr/>
          </p:nvSpPr>
          <p:spPr>
            <a:xfrm>
              <a:off x="7149508" y="4143450"/>
              <a:ext cx="1587942" cy="15879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17" name="textruta 16">
              <a:extLst>
                <a:ext uri="{FF2B5EF4-FFF2-40B4-BE49-F238E27FC236}">
                  <a16:creationId xmlns:a16="http://schemas.microsoft.com/office/drawing/2014/main" id="{E7122FFF-C1C6-4686-802F-D3CAEBB78625}"/>
                </a:ext>
              </a:extLst>
            </p:cNvPr>
            <p:cNvSpPr txBox="1"/>
            <p:nvPr/>
          </p:nvSpPr>
          <p:spPr>
            <a:xfrm>
              <a:off x="7303565" y="4785212"/>
              <a:ext cx="1365446" cy="292388"/>
            </a:xfrm>
            <a:prstGeom prst="rect">
              <a:avLst/>
            </a:prstGeom>
            <a:noFill/>
          </p:spPr>
          <p:txBody>
            <a:bodyPr wrap="square">
              <a:spAutoFit/>
            </a:bodyPr>
            <a:lstStyle/>
            <a:p>
              <a:pPr algn="ctr" defTabSz="685800">
                <a:defRPr/>
              </a:pPr>
              <a:r>
                <a:rPr lang="sv-SE" sz="825">
                  <a:solidFill>
                    <a:prstClr val="black"/>
                  </a:solidFill>
                  <a:latin typeface="Calibri" panose="020F0502020204030204"/>
                </a:rPr>
                <a:t>Individuppföljning</a:t>
              </a:r>
              <a:endParaRPr lang="sv-SE" sz="825">
                <a:solidFill>
                  <a:prstClr val="black"/>
                </a:solidFill>
                <a:latin typeface="Corbel" panose="020B0503020204020204"/>
              </a:endParaRPr>
            </a:p>
          </p:txBody>
        </p:sp>
      </p:grpSp>
      <p:grpSp>
        <p:nvGrpSpPr>
          <p:cNvPr id="20" name="Grupp 19">
            <a:extLst>
              <a:ext uri="{FF2B5EF4-FFF2-40B4-BE49-F238E27FC236}">
                <a16:creationId xmlns:a16="http://schemas.microsoft.com/office/drawing/2014/main" id="{77ADC250-570E-4786-B145-F30789C0A175}"/>
              </a:ext>
            </a:extLst>
          </p:cNvPr>
          <p:cNvGrpSpPr/>
          <p:nvPr/>
        </p:nvGrpSpPr>
        <p:grpSpPr>
          <a:xfrm>
            <a:off x="5131600" y="3534613"/>
            <a:ext cx="835889" cy="835889"/>
            <a:chOff x="7050176" y="3688748"/>
            <a:chExt cx="1545134" cy="1545134"/>
          </a:xfrm>
          <a:solidFill>
            <a:schemeClr val="accent3">
              <a:lumMod val="60000"/>
              <a:lumOff val="40000"/>
              <a:alpha val="90000"/>
            </a:schemeClr>
          </a:solidFill>
        </p:grpSpPr>
        <p:sp>
          <p:nvSpPr>
            <p:cNvPr id="21" name="Ellips 20">
              <a:extLst>
                <a:ext uri="{FF2B5EF4-FFF2-40B4-BE49-F238E27FC236}">
                  <a16:creationId xmlns:a16="http://schemas.microsoft.com/office/drawing/2014/main" id="{811CDA2C-A03B-4996-97CA-1EE55A76AADB}"/>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22" name="textruta 21">
              <a:extLst>
                <a:ext uri="{FF2B5EF4-FFF2-40B4-BE49-F238E27FC236}">
                  <a16:creationId xmlns:a16="http://schemas.microsoft.com/office/drawing/2014/main" id="{D3EF5BBE-B4E3-4678-8FD6-045798025370}"/>
                </a:ext>
              </a:extLst>
            </p:cNvPr>
            <p:cNvSpPr txBox="1"/>
            <p:nvPr/>
          </p:nvSpPr>
          <p:spPr>
            <a:xfrm>
              <a:off x="7204231" y="4313912"/>
              <a:ext cx="1237022" cy="469362"/>
            </a:xfrm>
            <a:prstGeom prst="rect">
              <a:avLst/>
            </a:prstGeom>
            <a:noFill/>
          </p:spPr>
          <p:txBody>
            <a:bodyPr wrap="square">
              <a:spAutoFit/>
            </a:bodyPr>
            <a:lstStyle/>
            <a:p>
              <a:pPr algn="ctr" defTabSz="685800">
                <a:defRPr/>
              </a:pPr>
              <a:r>
                <a:rPr lang="sv-SE" sz="525">
                  <a:solidFill>
                    <a:prstClr val="black"/>
                  </a:solidFill>
                  <a:latin typeface="Calibri" panose="020F0502020204030204"/>
                </a:rPr>
                <a:t>Individuppföljning</a:t>
              </a:r>
              <a:endParaRPr lang="sv-SE" sz="525">
                <a:solidFill>
                  <a:prstClr val="black"/>
                </a:solidFill>
                <a:latin typeface="Corbel" panose="020B0503020204020204"/>
              </a:endParaRPr>
            </a:p>
          </p:txBody>
        </p:sp>
      </p:grpSp>
      <p:grpSp>
        <p:nvGrpSpPr>
          <p:cNvPr id="23" name="Grupp 22">
            <a:extLst>
              <a:ext uri="{FF2B5EF4-FFF2-40B4-BE49-F238E27FC236}">
                <a16:creationId xmlns:a16="http://schemas.microsoft.com/office/drawing/2014/main" id="{F29161A5-61DC-4AE4-96D1-40490EA47E28}"/>
              </a:ext>
            </a:extLst>
          </p:cNvPr>
          <p:cNvGrpSpPr/>
          <p:nvPr/>
        </p:nvGrpSpPr>
        <p:grpSpPr>
          <a:xfrm>
            <a:off x="3176501" y="3534613"/>
            <a:ext cx="835889" cy="835889"/>
            <a:chOff x="7050176" y="3688748"/>
            <a:chExt cx="1545134" cy="1545134"/>
          </a:xfrm>
          <a:solidFill>
            <a:schemeClr val="accent3">
              <a:lumMod val="60000"/>
              <a:lumOff val="40000"/>
              <a:alpha val="90000"/>
            </a:schemeClr>
          </a:solidFill>
        </p:grpSpPr>
        <p:sp>
          <p:nvSpPr>
            <p:cNvPr id="25" name="Ellips 24">
              <a:extLst>
                <a:ext uri="{FF2B5EF4-FFF2-40B4-BE49-F238E27FC236}">
                  <a16:creationId xmlns:a16="http://schemas.microsoft.com/office/drawing/2014/main" id="{22F4547C-9143-4803-BD1B-701461BC90ED}"/>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26" name="textruta 25">
              <a:extLst>
                <a:ext uri="{FF2B5EF4-FFF2-40B4-BE49-F238E27FC236}">
                  <a16:creationId xmlns:a16="http://schemas.microsoft.com/office/drawing/2014/main" id="{FF9F0A62-228C-40DB-9448-E1A070C8218F}"/>
                </a:ext>
              </a:extLst>
            </p:cNvPr>
            <p:cNvSpPr txBox="1"/>
            <p:nvPr/>
          </p:nvSpPr>
          <p:spPr>
            <a:xfrm>
              <a:off x="7204231" y="4300649"/>
              <a:ext cx="1237022" cy="469362"/>
            </a:xfrm>
            <a:prstGeom prst="rect">
              <a:avLst/>
            </a:prstGeom>
            <a:noFill/>
          </p:spPr>
          <p:txBody>
            <a:bodyPr wrap="square">
              <a:spAutoFit/>
            </a:bodyPr>
            <a:lstStyle/>
            <a:p>
              <a:pPr algn="ctr" defTabSz="685800">
                <a:defRPr/>
              </a:pPr>
              <a:r>
                <a:rPr lang="sv-SE" sz="525">
                  <a:solidFill>
                    <a:prstClr val="black"/>
                  </a:solidFill>
                  <a:latin typeface="Calibri" panose="020F0502020204030204"/>
                </a:rPr>
                <a:t>Individuppföljning</a:t>
              </a:r>
              <a:endParaRPr lang="sv-SE" sz="525">
                <a:solidFill>
                  <a:prstClr val="black"/>
                </a:solidFill>
                <a:latin typeface="Corbel" panose="020B0503020204020204"/>
              </a:endParaRPr>
            </a:p>
          </p:txBody>
        </p:sp>
      </p:grpSp>
      <p:grpSp>
        <p:nvGrpSpPr>
          <p:cNvPr id="27" name="Grupp 26">
            <a:extLst>
              <a:ext uri="{FF2B5EF4-FFF2-40B4-BE49-F238E27FC236}">
                <a16:creationId xmlns:a16="http://schemas.microsoft.com/office/drawing/2014/main" id="{1B0E8FC3-AF0C-4312-8A9C-55A07076032F}"/>
              </a:ext>
            </a:extLst>
          </p:cNvPr>
          <p:cNvGrpSpPr/>
          <p:nvPr/>
        </p:nvGrpSpPr>
        <p:grpSpPr>
          <a:xfrm>
            <a:off x="6003415" y="3397038"/>
            <a:ext cx="550797" cy="550797"/>
            <a:chOff x="7050176" y="3688748"/>
            <a:chExt cx="1545134" cy="1545134"/>
          </a:xfrm>
          <a:solidFill>
            <a:schemeClr val="accent3">
              <a:lumMod val="60000"/>
              <a:lumOff val="40000"/>
              <a:alpha val="90000"/>
            </a:schemeClr>
          </a:solidFill>
        </p:grpSpPr>
        <p:sp>
          <p:nvSpPr>
            <p:cNvPr id="28" name="Ellips 27">
              <a:extLst>
                <a:ext uri="{FF2B5EF4-FFF2-40B4-BE49-F238E27FC236}">
                  <a16:creationId xmlns:a16="http://schemas.microsoft.com/office/drawing/2014/main" id="{EF60616D-5E39-44C6-8B05-17631CADFA1E}"/>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29" name="textruta 28">
              <a:extLst>
                <a:ext uri="{FF2B5EF4-FFF2-40B4-BE49-F238E27FC236}">
                  <a16:creationId xmlns:a16="http://schemas.microsoft.com/office/drawing/2014/main" id="{34573D1E-A52F-422F-BA8C-CBE3DA593E82}"/>
                </a:ext>
              </a:extLst>
            </p:cNvPr>
            <p:cNvSpPr txBox="1"/>
            <p:nvPr/>
          </p:nvSpPr>
          <p:spPr>
            <a:xfrm>
              <a:off x="7204233" y="4299896"/>
              <a:ext cx="1237020" cy="518038"/>
            </a:xfrm>
            <a:prstGeom prst="rect">
              <a:avLst/>
            </a:prstGeom>
            <a:noFill/>
          </p:spPr>
          <p:txBody>
            <a:bodyPr wrap="square">
              <a:spAutoFit/>
            </a:bodyPr>
            <a:lstStyle/>
            <a:p>
              <a:pPr algn="ctr" defTabSz="685800">
                <a:defRPr/>
              </a:pPr>
              <a:r>
                <a:rPr lang="sv-SE" sz="300">
                  <a:solidFill>
                    <a:prstClr val="black"/>
                  </a:solidFill>
                  <a:latin typeface="Calibri" panose="020F0502020204030204"/>
                </a:rPr>
                <a:t>Individuppföljning</a:t>
              </a:r>
              <a:endParaRPr lang="sv-SE" sz="525">
                <a:solidFill>
                  <a:prstClr val="black"/>
                </a:solidFill>
                <a:latin typeface="Corbel" panose="020B0503020204020204"/>
              </a:endParaRPr>
            </a:p>
          </p:txBody>
        </p:sp>
      </p:grpSp>
      <p:grpSp>
        <p:nvGrpSpPr>
          <p:cNvPr id="30" name="Grupp 29">
            <a:extLst>
              <a:ext uri="{FF2B5EF4-FFF2-40B4-BE49-F238E27FC236}">
                <a16:creationId xmlns:a16="http://schemas.microsoft.com/office/drawing/2014/main" id="{FBBE6716-DE41-4F6B-993C-9341CD41D375}"/>
              </a:ext>
            </a:extLst>
          </p:cNvPr>
          <p:cNvGrpSpPr/>
          <p:nvPr/>
        </p:nvGrpSpPr>
        <p:grpSpPr>
          <a:xfrm>
            <a:off x="2465193" y="2931244"/>
            <a:ext cx="835889" cy="835889"/>
            <a:chOff x="7050176" y="3688748"/>
            <a:chExt cx="1545134" cy="1545134"/>
          </a:xfrm>
          <a:solidFill>
            <a:schemeClr val="accent3">
              <a:lumMod val="60000"/>
              <a:lumOff val="40000"/>
              <a:alpha val="90000"/>
            </a:schemeClr>
          </a:solidFill>
        </p:grpSpPr>
        <p:sp>
          <p:nvSpPr>
            <p:cNvPr id="31" name="Ellips 30">
              <a:extLst>
                <a:ext uri="{FF2B5EF4-FFF2-40B4-BE49-F238E27FC236}">
                  <a16:creationId xmlns:a16="http://schemas.microsoft.com/office/drawing/2014/main" id="{42A90627-BF2F-4BCA-B93C-29C87FAB5C0A}"/>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32" name="textruta 31">
              <a:extLst>
                <a:ext uri="{FF2B5EF4-FFF2-40B4-BE49-F238E27FC236}">
                  <a16:creationId xmlns:a16="http://schemas.microsoft.com/office/drawing/2014/main" id="{056BE104-2F0A-48D1-BFE3-79CCDCA47DD4}"/>
                </a:ext>
              </a:extLst>
            </p:cNvPr>
            <p:cNvSpPr txBox="1"/>
            <p:nvPr/>
          </p:nvSpPr>
          <p:spPr>
            <a:xfrm>
              <a:off x="7204231" y="4322638"/>
              <a:ext cx="1237022" cy="469362"/>
            </a:xfrm>
            <a:prstGeom prst="rect">
              <a:avLst/>
            </a:prstGeom>
            <a:noFill/>
          </p:spPr>
          <p:txBody>
            <a:bodyPr wrap="square">
              <a:spAutoFit/>
            </a:bodyPr>
            <a:lstStyle/>
            <a:p>
              <a:pPr algn="ctr" defTabSz="685800">
                <a:defRPr/>
              </a:pPr>
              <a:r>
                <a:rPr lang="sv-SE" sz="525">
                  <a:solidFill>
                    <a:prstClr val="black"/>
                  </a:solidFill>
                  <a:latin typeface="Calibri" panose="020F0502020204030204"/>
                </a:rPr>
                <a:t>Individuppföljning</a:t>
              </a:r>
              <a:endParaRPr lang="sv-SE" sz="525">
                <a:solidFill>
                  <a:prstClr val="black"/>
                </a:solidFill>
                <a:latin typeface="Corbel" panose="020B0503020204020204"/>
              </a:endParaRPr>
            </a:p>
          </p:txBody>
        </p:sp>
      </p:grpSp>
      <p:grpSp>
        <p:nvGrpSpPr>
          <p:cNvPr id="33" name="Grupp 32">
            <a:extLst>
              <a:ext uri="{FF2B5EF4-FFF2-40B4-BE49-F238E27FC236}">
                <a16:creationId xmlns:a16="http://schemas.microsoft.com/office/drawing/2014/main" id="{EF947009-22AC-4654-A276-0E7F57853AED}"/>
              </a:ext>
            </a:extLst>
          </p:cNvPr>
          <p:cNvGrpSpPr/>
          <p:nvPr/>
        </p:nvGrpSpPr>
        <p:grpSpPr>
          <a:xfrm>
            <a:off x="2251540" y="2312503"/>
            <a:ext cx="618740" cy="618740"/>
            <a:chOff x="7050176" y="3688748"/>
            <a:chExt cx="1545134" cy="1545134"/>
          </a:xfrm>
          <a:solidFill>
            <a:schemeClr val="accent3">
              <a:lumMod val="60000"/>
              <a:lumOff val="40000"/>
              <a:alpha val="90000"/>
            </a:schemeClr>
          </a:solidFill>
        </p:grpSpPr>
        <p:sp>
          <p:nvSpPr>
            <p:cNvPr id="34" name="Ellips 33">
              <a:extLst>
                <a:ext uri="{FF2B5EF4-FFF2-40B4-BE49-F238E27FC236}">
                  <a16:creationId xmlns:a16="http://schemas.microsoft.com/office/drawing/2014/main" id="{A7E94AC2-A9AF-40F8-98CF-2B985137A67D}"/>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35" name="textruta 34">
              <a:extLst>
                <a:ext uri="{FF2B5EF4-FFF2-40B4-BE49-F238E27FC236}">
                  <a16:creationId xmlns:a16="http://schemas.microsoft.com/office/drawing/2014/main" id="{16ACCC9B-8085-41DF-8250-DAAEF84E722E}"/>
                </a:ext>
              </a:extLst>
            </p:cNvPr>
            <p:cNvSpPr txBox="1"/>
            <p:nvPr/>
          </p:nvSpPr>
          <p:spPr>
            <a:xfrm>
              <a:off x="7204230" y="4286312"/>
              <a:ext cx="1237021" cy="518796"/>
            </a:xfrm>
            <a:prstGeom prst="rect">
              <a:avLst/>
            </a:prstGeom>
            <a:noFill/>
          </p:spPr>
          <p:txBody>
            <a:bodyPr wrap="square">
              <a:spAutoFit/>
            </a:bodyPr>
            <a:lstStyle/>
            <a:p>
              <a:pPr algn="ctr" defTabSz="685800">
                <a:defRPr/>
              </a:pPr>
              <a:r>
                <a:rPr lang="sv-SE" sz="375">
                  <a:solidFill>
                    <a:prstClr val="black"/>
                  </a:solidFill>
                  <a:latin typeface="Calibri" panose="020F0502020204030204"/>
                </a:rPr>
                <a:t>Individuppföljning</a:t>
              </a:r>
              <a:endParaRPr lang="sv-SE" sz="525">
                <a:solidFill>
                  <a:prstClr val="black"/>
                </a:solidFill>
                <a:latin typeface="Corbel" panose="020B0503020204020204"/>
              </a:endParaRPr>
            </a:p>
          </p:txBody>
        </p:sp>
      </p:grpSp>
      <p:grpSp>
        <p:nvGrpSpPr>
          <p:cNvPr id="36" name="Grupp 35">
            <a:extLst>
              <a:ext uri="{FF2B5EF4-FFF2-40B4-BE49-F238E27FC236}">
                <a16:creationId xmlns:a16="http://schemas.microsoft.com/office/drawing/2014/main" id="{99F5A474-F48A-B962-245E-B223ED46A27E}"/>
              </a:ext>
            </a:extLst>
          </p:cNvPr>
          <p:cNvGrpSpPr/>
          <p:nvPr/>
        </p:nvGrpSpPr>
        <p:grpSpPr>
          <a:xfrm>
            <a:off x="3940942" y="3205542"/>
            <a:ext cx="550797" cy="550797"/>
            <a:chOff x="7050176" y="3688748"/>
            <a:chExt cx="1545134" cy="1545134"/>
          </a:xfrm>
          <a:solidFill>
            <a:schemeClr val="accent3">
              <a:lumMod val="60000"/>
              <a:lumOff val="40000"/>
              <a:alpha val="90000"/>
            </a:schemeClr>
          </a:solidFill>
        </p:grpSpPr>
        <p:sp>
          <p:nvSpPr>
            <p:cNvPr id="37" name="Ellips 36">
              <a:extLst>
                <a:ext uri="{FF2B5EF4-FFF2-40B4-BE49-F238E27FC236}">
                  <a16:creationId xmlns:a16="http://schemas.microsoft.com/office/drawing/2014/main" id="{E91DBA9B-FF0A-0EEA-0699-183FBC9809F0}"/>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38" name="textruta 37">
              <a:extLst>
                <a:ext uri="{FF2B5EF4-FFF2-40B4-BE49-F238E27FC236}">
                  <a16:creationId xmlns:a16="http://schemas.microsoft.com/office/drawing/2014/main" id="{B4EC73FB-5A10-96DA-50D8-AA76AFBB33AC}"/>
                </a:ext>
              </a:extLst>
            </p:cNvPr>
            <p:cNvSpPr txBox="1"/>
            <p:nvPr/>
          </p:nvSpPr>
          <p:spPr>
            <a:xfrm>
              <a:off x="7204233" y="4299896"/>
              <a:ext cx="1237020" cy="518038"/>
            </a:xfrm>
            <a:prstGeom prst="rect">
              <a:avLst/>
            </a:prstGeom>
            <a:noFill/>
          </p:spPr>
          <p:txBody>
            <a:bodyPr wrap="square">
              <a:spAutoFit/>
            </a:bodyPr>
            <a:lstStyle/>
            <a:p>
              <a:pPr algn="ctr" defTabSz="685800">
                <a:defRPr/>
              </a:pPr>
              <a:r>
                <a:rPr lang="sv-SE" sz="300">
                  <a:solidFill>
                    <a:prstClr val="black"/>
                  </a:solidFill>
                  <a:latin typeface="Calibri" panose="020F0502020204030204"/>
                </a:rPr>
                <a:t>Individuppföljning</a:t>
              </a:r>
              <a:endParaRPr lang="sv-SE" sz="525">
                <a:solidFill>
                  <a:prstClr val="black"/>
                </a:solidFill>
                <a:latin typeface="Corbel" panose="020B0503020204020204"/>
              </a:endParaRPr>
            </a:p>
          </p:txBody>
        </p:sp>
      </p:grpSp>
      <p:grpSp>
        <p:nvGrpSpPr>
          <p:cNvPr id="39" name="Grupp 38">
            <a:extLst>
              <a:ext uri="{FF2B5EF4-FFF2-40B4-BE49-F238E27FC236}">
                <a16:creationId xmlns:a16="http://schemas.microsoft.com/office/drawing/2014/main" id="{8FD6FA3A-E6D3-F61A-4B3D-894036EF7375}"/>
              </a:ext>
            </a:extLst>
          </p:cNvPr>
          <p:cNvGrpSpPr/>
          <p:nvPr/>
        </p:nvGrpSpPr>
        <p:grpSpPr>
          <a:xfrm>
            <a:off x="4569298" y="2905491"/>
            <a:ext cx="776438" cy="776438"/>
            <a:chOff x="7050176" y="3688748"/>
            <a:chExt cx="1545134" cy="1545134"/>
          </a:xfrm>
          <a:solidFill>
            <a:schemeClr val="accent3">
              <a:lumMod val="60000"/>
              <a:lumOff val="40000"/>
              <a:alpha val="90000"/>
            </a:schemeClr>
          </a:solidFill>
        </p:grpSpPr>
        <p:sp>
          <p:nvSpPr>
            <p:cNvPr id="40" name="Ellips 39">
              <a:extLst>
                <a:ext uri="{FF2B5EF4-FFF2-40B4-BE49-F238E27FC236}">
                  <a16:creationId xmlns:a16="http://schemas.microsoft.com/office/drawing/2014/main" id="{00A2897C-24C6-4624-CC33-CEA985770D54}"/>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41" name="textruta 40">
              <a:extLst>
                <a:ext uri="{FF2B5EF4-FFF2-40B4-BE49-F238E27FC236}">
                  <a16:creationId xmlns:a16="http://schemas.microsoft.com/office/drawing/2014/main" id="{E60BE574-9D0F-F5D4-BA9F-59E041249A95}"/>
                </a:ext>
              </a:extLst>
            </p:cNvPr>
            <p:cNvSpPr txBox="1"/>
            <p:nvPr/>
          </p:nvSpPr>
          <p:spPr>
            <a:xfrm>
              <a:off x="7204232" y="4299898"/>
              <a:ext cx="1237022" cy="321555"/>
            </a:xfrm>
            <a:prstGeom prst="rect">
              <a:avLst/>
            </a:prstGeom>
            <a:noFill/>
          </p:spPr>
          <p:txBody>
            <a:bodyPr wrap="square">
              <a:spAutoFit/>
            </a:bodyPr>
            <a:lstStyle/>
            <a:p>
              <a:pPr algn="ctr" defTabSz="685800">
                <a:defRPr/>
              </a:pPr>
              <a:r>
                <a:rPr lang="sv-SE" sz="450">
                  <a:solidFill>
                    <a:prstClr val="black"/>
                  </a:solidFill>
                  <a:latin typeface="Calibri" panose="020F0502020204030204"/>
                </a:rPr>
                <a:t>Individuppföljning</a:t>
              </a:r>
              <a:endParaRPr lang="sv-SE" sz="675">
                <a:solidFill>
                  <a:prstClr val="black"/>
                </a:solidFill>
                <a:latin typeface="Corbel" panose="020B0503020204020204"/>
              </a:endParaRPr>
            </a:p>
          </p:txBody>
        </p:sp>
      </p:grpSp>
      <p:grpSp>
        <p:nvGrpSpPr>
          <p:cNvPr id="42" name="Grupp 41">
            <a:extLst>
              <a:ext uri="{FF2B5EF4-FFF2-40B4-BE49-F238E27FC236}">
                <a16:creationId xmlns:a16="http://schemas.microsoft.com/office/drawing/2014/main" id="{D0DFBCDE-3D44-9D97-0C38-F2AAF131C428}"/>
              </a:ext>
            </a:extLst>
          </p:cNvPr>
          <p:cNvGrpSpPr/>
          <p:nvPr/>
        </p:nvGrpSpPr>
        <p:grpSpPr>
          <a:xfrm>
            <a:off x="3272386" y="2565027"/>
            <a:ext cx="776438" cy="776438"/>
            <a:chOff x="7050176" y="3688748"/>
            <a:chExt cx="1545134" cy="1545134"/>
          </a:xfrm>
          <a:solidFill>
            <a:schemeClr val="accent3">
              <a:lumMod val="60000"/>
              <a:lumOff val="40000"/>
              <a:alpha val="90000"/>
            </a:schemeClr>
          </a:solidFill>
        </p:grpSpPr>
        <p:sp>
          <p:nvSpPr>
            <p:cNvPr id="43" name="Ellips 42">
              <a:extLst>
                <a:ext uri="{FF2B5EF4-FFF2-40B4-BE49-F238E27FC236}">
                  <a16:creationId xmlns:a16="http://schemas.microsoft.com/office/drawing/2014/main" id="{D54C7C21-A602-714C-3396-C3F514E6F1F2}"/>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44" name="textruta 43">
              <a:extLst>
                <a:ext uri="{FF2B5EF4-FFF2-40B4-BE49-F238E27FC236}">
                  <a16:creationId xmlns:a16="http://schemas.microsoft.com/office/drawing/2014/main" id="{D13D9061-DE00-EE07-3BE8-82A1DE63208B}"/>
                </a:ext>
              </a:extLst>
            </p:cNvPr>
            <p:cNvSpPr txBox="1"/>
            <p:nvPr/>
          </p:nvSpPr>
          <p:spPr>
            <a:xfrm>
              <a:off x="7204232" y="4299898"/>
              <a:ext cx="1237022" cy="321555"/>
            </a:xfrm>
            <a:prstGeom prst="rect">
              <a:avLst/>
            </a:prstGeom>
            <a:noFill/>
          </p:spPr>
          <p:txBody>
            <a:bodyPr wrap="square">
              <a:spAutoFit/>
            </a:bodyPr>
            <a:lstStyle/>
            <a:p>
              <a:pPr algn="ctr" defTabSz="685800">
                <a:defRPr/>
              </a:pPr>
              <a:r>
                <a:rPr lang="sv-SE" sz="450">
                  <a:solidFill>
                    <a:prstClr val="black"/>
                  </a:solidFill>
                  <a:latin typeface="Calibri" panose="020F0502020204030204"/>
                </a:rPr>
                <a:t>Individuppföljning</a:t>
              </a:r>
              <a:endParaRPr lang="sv-SE" sz="675">
                <a:solidFill>
                  <a:prstClr val="black"/>
                </a:solidFill>
                <a:latin typeface="Corbel" panose="020B0503020204020204"/>
              </a:endParaRPr>
            </a:p>
          </p:txBody>
        </p:sp>
      </p:grpSp>
      <p:grpSp>
        <p:nvGrpSpPr>
          <p:cNvPr id="45" name="Grupp 44">
            <a:extLst>
              <a:ext uri="{FF2B5EF4-FFF2-40B4-BE49-F238E27FC236}">
                <a16:creationId xmlns:a16="http://schemas.microsoft.com/office/drawing/2014/main" id="{EFB9F45C-5C4E-8DC6-D0C4-7706DDE073F4}"/>
              </a:ext>
            </a:extLst>
          </p:cNvPr>
          <p:cNvGrpSpPr/>
          <p:nvPr/>
        </p:nvGrpSpPr>
        <p:grpSpPr>
          <a:xfrm>
            <a:off x="6243024" y="2501710"/>
            <a:ext cx="665396" cy="665396"/>
            <a:chOff x="7050176" y="3688748"/>
            <a:chExt cx="1545134" cy="1545134"/>
          </a:xfrm>
          <a:solidFill>
            <a:schemeClr val="accent3">
              <a:lumMod val="60000"/>
              <a:lumOff val="40000"/>
              <a:alpha val="90000"/>
            </a:schemeClr>
          </a:solidFill>
        </p:grpSpPr>
        <p:sp>
          <p:nvSpPr>
            <p:cNvPr id="46" name="Ellips 45">
              <a:extLst>
                <a:ext uri="{FF2B5EF4-FFF2-40B4-BE49-F238E27FC236}">
                  <a16:creationId xmlns:a16="http://schemas.microsoft.com/office/drawing/2014/main" id="{25659748-B892-6825-B19D-0D0B423FCA78}"/>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47" name="textruta 46">
              <a:extLst>
                <a:ext uri="{FF2B5EF4-FFF2-40B4-BE49-F238E27FC236}">
                  <a16:creationId xmlns:a16="http://schemas.microsoft.com/office/drawing/2014/main" id="{EA656695-54AF-3958-5EBB-6727F5FB0623}"/>
                </a:ext>
              </a:extLst>
            </p:cNvPr>
            <p:cNvSpPr txBox="1"/>
            <p:nvPr/>
          </p:nvSpPr>
          <p:spPr>
            <a:xfrm>
              <a:off x="7204233" y="4299897"/>
              <a:ext cx="1237020" cy="482420"/>
            </a:xfrm>
            <a:prstGeom prst="rect">
              <a:avLst/>
            </a:prstGeom>
            <a:noFill/>
          </p:spPr>
          <p:txBody>
            <a:bodyPr wrap="square">
              <a:spAutoFit/>
            </a:bodyPr>
            <a:lstStyle/>
            <a:p>
              <a:pPr algn="ctr" defTabSz="685800">
                <a:defRPr/>
              </a:pPr>
              <a:r>
                <a:rPr lang="sv-SE" sz="375">
                  <a:solidFill>
                    <a:prstClr val="black"/>
                  </a:solidFill>
                  <a:latin typeface="Calibri" panose="020F0502020204030204"/>
                </a:rPr>
                <a:t>Individuppföljning</a:t>
              </a:r>
              <a:endParaRPr lang="sv-SE" sz="600">
                <a:solidFill>
                  <a:prstClr val="black"/>
                </a:solidFill>
                <a:latin typeface="Corbel" panose="020B0503020204020204"/>
              </a:endParaRPr>
            </a:p>
          </p:txBody>
        </p:sp>
      </p:grpSp>
      <p:grpSp>
        <p:nvGrpSpPr>
          <p:cNvPr id="48" name="Grupp 47">
            <a:extLst>
              <a:ext uri="{FF2B5EF4-FFF2-40B4-BE49-F238E27FC236}">
                <a16:creationId xmlns:a16="http://schemas.microsoft.com/office/drawing/2014/main" id="{A583C12A-C5A4-84C9-6A62-8B98F5E274EC}"/>
              </a:ext>
            </a:extLst>
          </p:cNvPr>
          <p:cNvGrpSpPr/>
          <p:nvPr/>
        </p:nvGrpSpPr>
        <p:grpSpPr>
          <a:xfrm>
            <a:off x="5376514" y="2637822"/>
            <a:ext cx="835889" cy="835889"/>
            <a:chOff x="7050176" y="3688748"/>
            <a:chExt cx="1545134" cy="1545134"/>
          </a:xfrm>
          <a:solidFill>
            <a:schemeClr val="accent3">
              <a:lumMod val="60000"/>
              <a:lumOff val="40000"/>
              <a:alpha val="90000"/>
            </a:schemeClr>
          </a:solidFill>
        </p:grpSpPr>
        <p:sp>
          <p:nvSpPr>
            <p:cNvPr id="49" name="Ellips 48">
              <a:extLst>
                <a:ext uri="{FF2B5EF4-FFF2-40B4-BE49-F238E27FC236}">
                  <a16:creationId xmlns:a16="http://schemas.microsoft.com/office/drawing/2014/main" id="{B4523A5D-EAF5-8F71-33F5-F05F4E94924C}"/>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50" name="textruta 49">
              <a:extLst>
                <a:ext uri="{FF2B5EF4-FFF2-40B4-BE49-F238E27FC236}">
                  <a16:creationId xmlns:a16="http://schemas.microsoft.com/office/drawing/2014/main" id="{044A7DE2-31AA-D217-88BA-CEEB72DE1BF4}"/>
                </a:ext>
              </a:extLst>
            </p:cNvPr>
            <p:cNvSpPr txBox="1"/>
            <p:nvPr/>
          </p:nvSpPr>
          <p:spPr>
            <a:xfrm>
              <a:off x="7204231" y="4322638"/>
              <a:ext cx="1237022" cy="469362"/>
            </a:xfrm>
            <a:prstGeom prst="rect">
              <a:avLst/>
            </a:prstGeom>
            <a:noFill/>
          </p:spPr>
          <p:txBody>
            <a:bodyPr wrap="square">
              <a:spAutoFit/>
            </a:bodyPr>
            <a:lstStyle/>
            <a:p>
              <a:pPr algn="ctr" defTabSz="685800">
                <a:defRPr/>
              </a:pPr>
              <a:r>
                <a:rPr lang="sv-SE" sz="525">
                  <a:solidFill>
                    <a:prstClr val="black"/>
                  </a:solidFill>
                  <a:latin typeface="Calibri" panose="020F0502020204030204"/>
                </a:rPr>
                <a:t>Individuppföljning</a:t>
              </a:r>
              <a:endParaRPr lang="sv-SE" sz="525">
                <a:solidFill>
                  <a:prstClr val="black"/>
                </a:solidFill>
                <a:latin typeface="Corbel" panose="020B0503020204020204"/>
              </a:endParaRPr>
            </a:p>
          </p:txBody>
        </p:sp>
      </p:grpSp>
      <p:grpSp>
        <p:nvGrpSpPr>
          <p:cNvPr id="51" name="Grupp 50">
            <a:extLst>
              <a:ext uri="{FF2B5EF4-FFF2-40B4-BE49-F238E27FC236}">
                <a16:creationId xmlns:a16="http://schemas.microsoft.com/office/drawing/2014/main" id="{D7952A28-1502-04D7-0517-66DB5626BCDA}"/>
              </a:ext>
            </a:extLst>
          </p:cNvPr>
          <p:cNvGrpSpPr/>
          <p:nvPr/>
        </p:nvGrpSpPr>
        <p:grpSpPr>
          <a:xfrm>
            <a:off x="4211813" y="2803046"/>
            <a:ext cx="353718" cy="353718"/>
            <a:chOff x="7050176" y="3688748"/>
            <a:chExt cx="1545134" cy="1545134"/>
          </a:xfrm>
          <a:solidFill>
            <a:schemeClr val="accent3">
              <a:lumMod val="60000"/>
              <a:lumOff val="40000"/>
              <a:alpha val="90000"/>
            </a:schemeClr>
          </a:solidFill>
        </p:grpSpPr>
        <p:sp>
          <p:nvSpPr>
            <p:cNvPr id="52" name="Ellips 51">
              <a:extLst>
                <a:ext uri="{FF2B5EF4-FFF2-40B4-BE49-F238E27FC236}">
                  <a16:creationId xmlns:a16="http://schemas.microsoft.com/office/drawing/2014/main" id="{DB5FB4AA-2E86-6533-A384-B5009A8CD85F}"/>
                </a:ext>
              </a:extLst>
            </p:cNvPr>
            <p:cNvSpPr/>
            <p:nvPr/>
          </p:nvSpPr>
          <p:spPr>
            <a:xfrm>
              <a:off x="7050176" y="3688748"/>
              <a:ext cx="1545134" cy="1545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srgbClr val="FFFFFF"/>
                </a:solidFill>
                <a:latin typeface="Corbel" panose="020B0503020204020204"/>
              </a:endParaRPr>
            </a:p>
          </p:txBody>
        </p:sp>
        <p:sp>
          <p:nvSpPr>
            <p:cNvPr id="53" name="textruta 52">
              <a:extLst>
                <a:ext uri="{FF2B5EF4-FFF2-40B4-BE49-F238E27FC236}">
                  <a16:creationId xmlns:a16="http://schemas.microsoft.com/office/drawing/2014/main" id="{1FD63451-FD8E-BD16-0543-5A9760D93B3F}"/>
                </a:ext>
              </a:extLst>
            </p:cNvPr>
            <p:cNvSpPr txBox="1"/>
            <p:nvPr/>
          </p:nvSpPr>
          <p:spPr>
            <a:xfrm>
              <a:off x="7204232" y="4299899"/>
              <a:ext cx="1237023" cy="605000"/>
            </a:xfrm>
            <a:prstGeom prst="rect">
              <a:avLst/>
            </a:prstGeom>
            <a:noFill/>
          </p:spPr>
          <p:txBody>
            <a:bodyPr wrap="square">
              <a:spAutoFit/>
            </a:bodyPr>
            <a:lstStyle/>
            <a:p>
              <a:pPr algn="ctr" defTabSz="685800">
                <a:defRPr/>
              </a:pPr>
              <a:r>
                <a:rPr lang="sv-SE" sz="150">
                  <a:solidFill>
                    <a:prstClr val="black"/>
                  </a:solidFill>
                  <a:latin typeface="Calibri" panose="020F0502020204030204"/>
                </a:rPr>
                <a:t>Individuppföljning</a:t>
              </a:r>
              <a:endParaRPr lang="sv-SE" sz="375">
                <a:solidFill>
                  <a:prstClr val="black"/>
                </a:solidFill>
                <a:latin typeface="Corbel" panose="020B0503020204020204"/>
              </a:endParaRPr>
            </a:p>
          </p:txBody>
        </p:sp>
      </p:grpSp>
    </p:spTree>
    <p:extLst>
      <p:ext uri="{BB962C8B-B14F-4D97-AF65-F5344CB8AC3E}">
        <p14:creationId xmlns:p14="http://schemas.microsoft.com/office/powerpoint/2010/main" val="419047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400"/>
                                        <p:tgtEl>
                                          <p:spTgt spid="20"/>
                                        </p:tgtEl>
                                      </p:cBhvr>
                                    </p:animEffect>
                                    <p:anim calcmode="lin" valueType="num">
                                      <p:cBhvr>
                                        <p:cTn id="23" dur="1400" fill="hold"/>
                                        <p:tgtEl>
                                          <p:spTgt spid="20"/>
                                        </p:tgtEl>
                                        <p:attrNameLst>
                                          <p:attrName>ppt_x</p:attrName>
                                        </p:attrNameLst>
                                      </p:cBhvr>
                                      <p:tavLst>
                                        <p:tav tm="0">
                                          <p:val>
                                            <p:strVal val="#ppt_x"/>
                                          </p:val>
                                        </p:tav>
                                        <p:tav tm="100000">
                                          <p:val>
                                            <p:strVal val="#ppt_x"/>
                                          </p:val>
                                        </p:tav>
                                      </p:tavLst>
                                    </p:anim>
                                    <p:anim calcmode="lin" valueType="num">
                                      <p:cBhvr>
                                        <p:cTn id="24" dur="14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3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8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500"/>
                                        <p:tgtEl>
                                          <p:spTgt spid="30"/>
                                        </p:tgtEl>
                                      </p:cBhvr>
                                    </p:animEffect>
                                    <p:anim calcmode="lin" valueType="num">
                                      <p:cBhvr>
                                        <p:cTn id="33" dur="1500" fill="hold"/>
                                        <p:tgtEl>
                                          <p:spTgt spid="30"/>
                                        </p:tgtEl>
                                        <p:attrNameLst>
                                          <p:attrName>ppt_x</p:attrName>
                                        </p:attrNameLst>
                                      </p:cBhvr>
                                      <p:tavLst>
                                        <p:tav tm="0">
                                          <p:val>
                                            <p:strVal val="#ppt_x"/>
                                          </p:val>
                                        </p:tav>
                                        <p:tav tm="100000">
                                          <p:val>
                                            <p:strVal val="#ppt_x"/>
                                          </p:val>
                                        </p:tav>
                                      </p:tavLst>
                                    </p:anim>
                                    <p:anim calcmode="lin" valueType="num">
                                      <p:cBhvr>
                                        <p:cTn id="34" dur="15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1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50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400"/>
                                        <p:tgtEl>
                                          <p:spTgt spid="36"/>
                                        </p:tgtEl>
                                      </p:cBhvr>
                                    </p:animEffect>
                                    <p:anim calcmode="lin" valueType="num">
                                      <p:cBhvr>
                                        <p:cTn id="43" dur="1400" fill="hold"/>
                                        <p:tgtEl>
                                          <p:spTgt spid="36"/>
                                        </p:tgtEl>
                                        <p:attrNameLst>
                                          <p:attrName>ppt_x</p:attrName>
                                        </p:attrNameLst>
                                      </p:cBhvr>
                                      <p:tavLst>
                                        <p:tav tm="0">
                                          <p:val>
                                            <p:strVal val="#ppt_x"/>
                                          </p:val>
                                        </p:tav>
                                        <p:tav tm="100000">
                                          <p:val>
                                            <p:strVal val="#ppt_x"/>
                                          </p:val>
                                        </p:tav>
                                      </p:tavLst>
                                    </p:anim>
                                    <p:anim calcmode="lin" valueType="num">
                                      <p:cBhvr>
                                        <p:cTn id="44" dur="1400" fill="hold"/>
                                        <p:tgtEl>
                                          <p:spTgt spid="3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20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1500"/>
                                        <p:tgtEl>
                                          <p:spTgt spid="42"/>
                                        </p:tgtEl>
                                      </p:cBhvr>
                                    </p:animEffect>
                                    <p:anim calcmode="lin" valueType="num">
                                      <p:cBhvr>
                                        <p:cTn id="53" dur="1500" fill="hold"/>
                                        <p:tgtEl>
                                          <p:spTgt spid="42"/>
                                        </p:tgtEl>
                                        <p:attrNameLst>
                                          <p:attrName>ppt_x</p:attrName>
                                        </p:attrNameLst>
                                      </p:cBhvr>
                                      <p:tavLst>
                                        <p:tav tm="0">
                                          <p:val>
                                            <p:strVal val="#ppt_x"/>
                                          </p:val>
                                        </p:tav>
                                        <p:tav tm="100000">
                                          <p:val>
                                            <p:strVal val="#ppt_x"/>
                                          </p:val>
                                        </p:tav>
                                      </p:tavLst>
                                    </p:anim>
                                    <p:anim calcmode="lin" valueType="num">
                                      <p:cBhvr>
                                        <p:cTn id="54" dur="1500" fill="hold"/>
                                        <p:tgtEl>
                                          <p:spTgt spid="4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0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4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Region Västerbotten">
      <a:dk1>
        <a:srgbClr val="000000"/>
      </a:dk1>
      <a:lt1>
        <a:srgbClr val="FFFFFF"/>
      </a:lt1>
      <a:dk2>
        <a:srgbClr val="0050A0"/>
      </a:dk2>
      <a:lt2>
        <a:srgbClr val="FFFFFF"/>
      </a:lt2>
      <a:accent1>
        <a:srgbClr val="0050A0"/>
      </a:accent1>
      <a:accent2>
        <a:srgbClr val="F59076"/>
      </a:accent2>
      <a:accent3>
        <a:srgbClr val="DCE7F6"/>
      </a:accent3>
      <a:accent4>
        <a:srgbClr val="F05933"/>
      </a:accent4>
      <a:accent5>
        <a:srgbClr val="FCDED6"/>
      </a:accent5>
      <a:accent6>
        <a:srgbClr val="80A7D0"/>
      </a:accent6>
      <a:hlink>
        <a:srgbClr val="0050A0"/>
      </a:hlink>
      <a:folHlink>
        <a:srgbClr val="0050A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mall FoU Socialtjänst" id="{78CD6FC9-2AC4-DF41-84FF-CBE46B68567C}" vid="{E8B9540D-2A7E-DE42-92E6-A6EE0B705F7F}"/>
    </a:ext>
  </a:extLst>
</a:theme>
</file>

<file path=ppt/theme/theme2.xml><?xml version="1.0" encoding="utf-8"?>
<a:theme xmlns:a="http://schemas.openxmlformats.org/drawingml/2006/main" name="9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ystematisk uppföljning - Introduktion från Partnerskapet (mall 2)" id="{F57920DA-3659-4301-8CB0-B6D610ABA3BB}" vid="{757C0052-AC62-49B0-9E99-F169D553A0D3}"/>
    </a:ext>
  </a:extLst>
</a:theme>
</file>

<file path=ppt/theme/theme3.xml><?xml version="1.0" encoding="utf-8"?>
<a:theme xmlns:a="http://schemas.openxmlformats.org/drawingml/2006/main" name="SKL ren presentation">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_SK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L_ren_0.2.potx" id="{FCB84ED7-A11F-43FD-A193-339C444246B9}" vid="{7D1EF182-0443-4DFC-B029-294D06AEAC1F}"/>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2b5c06-e8be-4fbf-b783-8dd74b983685">
      <Terms xmlns="http://schemas.microsoft.com/office/infopath/2007/PartnerControls"/>
    </lcf76f155ced4ddcb4097134ff3c332f>
    <TaxCatchAll xmlns="ecf09904-9649-43f7-b469-36d5ada69e34" xsi:nil="true"/>
    <SharedWithUsers xmlns="ecf09904-9649-43f7-b469-36d5ada69e34">
      <UserInfo>
        <DisplayName>Monica Wahlström</DisplayName>
        <AccountId>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82E6F908FA0F14E9797471AD5271984" ma:contentTypeVersion="18" ma:contentTypeDescription="Skapa ett nytt dokument." ma:contentTypeScope="" ma:versionID="33f1b1ecad93601693b4c1022dea68c5">
  <xsd:schema xmlns:xsd="http://www.w3.org/2001/XMLSchema" xmlns:xs="http://www.w3.org/2001/XMLSchema" xmlns:p="http://schemas.microsoft.com/office/2006/metadata/properties" xmlns:ns2="ce2b5c06-e8be-4fbf-b783-8dd74b983685" xmlns:ns3="ecf09904-9649-43f7-b469-36d5ada69e34" targetNamespace="http://schemas.microsoft.com/office/2006/metadata/properties" ma:root="true" ma:fieldsID="8b51df9073aec65ad1f4411b73211d7a" ns2:_="" ns3:_="">
    <xsd:import namespace="ce2b5c06-e8be-4fbf-b783-8dd74b983685"/>
    <xsd:import namespace="ecf09904-9649-43f7-b469-36d5ada69e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b5c06-e8be-4fbf-b783-8dd74b9836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f09904-9649-43f7-b469-36d5ada69e34"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af84e4d5-1bae-4916-b1fc-1b6276d9ecbc}" ma:internalName="TaxCatchAll" ma:showField="CatchAllData" ma:web="ecf09904-9649-43f7-b469-36d5ada69e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94BD1C-A807-4A0F-B3E9-8063948BB9FD}">
  <ds:schemaRefs>
    <ds:schemaRef ds:uri="http://schemas.microsoft.com/sharepoint/v3/contenttype/forms"/>
  </ds:schemaRefs>
</ds:datastoreItem>
</file>

<file path=customXml/itemProps2.xml><?xml version="1.0" encoding="utf-8"?>
<ds:datastoreItem xmlns:ds="http://schemas.openxmlformats.org/officeDocument/2006/customXml" ds:itemID="{BF6A9D06-2EAE-4894-A3E3-565C25066BC4}">
  <ds:schemaRefs>
    <ds:schemaRef ds:uri="http://schemas.microsoft.com/office/infopath/2007/PartnerControls"/>
    <ds:schemaRef ds:uri="ce2b5c06-e8be-4fbf-b783-8dd74b983685"/>
    <ds:schemaRef ds:uri="http://purl.org/dc/terms/"/>
    <ds:schemaRef ds:uri="http://schemas.microsoft.com/office/2006/documentManagement/types"/>
    <ds:schemaRef ds:uri="http://schemas.openxmlformats.org/package/2006/metadata/core-properties"/>
    <ds:schemaRef ds:uri="ecf09904-9649-43f7-b469-36d5ada69e34"/>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7056A12-1413-4FDC-9189-5ADC6E89D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b5c06-e8be-4fbf-b783-8dd74b983685"/>
    <ds:schemaRef ds:uri="ecf09904-9649-43f7-b469-36d5ada69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2893</TotalTime>
  <Words>5692</Words>
  <Application>Microsoft Office PowerPoint</Application>
  <PresentationFormat>Bildspel på skärmen (16:9)</PresentationFormat>
  <Paragraphs>591</Paragraphs>
  <Slides>47</Slides>
  <Notes>47</Notes>
  <HiddenSlides>7</HiddenSlides>
  <MMClips>0</MMClips>
  <ScaleCrop>false</ScaleCrop>
  <HeadingPairs>
    <vt:vector size="6" baseType="variant">
      <vt:variant>
        <vt:lpstr>Använt teckensnitt</vt:lpstr>
      </vt:variant>
      <vt:variant>
        <vt:i4>9</vt:i4>
      </vt:variant>
      <vt:variant>
        <vt:lpstr>Tema</vt:lpstr>
      </vt:variant>
      <vt:variant>
        <vt:i4>3</vt:i4>
      </vt:variant>
      <vt:variant>
        <vt:lpstr>Bildrubriker</vt:lpstr>
      </vt:variant>
      <vt:variant>
        <vt:i4>47</vt:i4>
      </vt:variant>
    </vt:vector>
  </HeadingPairs>
  <TitlesOfParts>
    <vt:vector size="59" baseType="lpstr">
      <vt:lpstr>Arial</vt:lpstr>
      <vt:lpstr>Calibri</vt:lpstr>
      <vt:lpstr>Corbel</vt:lpstr>
      <vt:lpstr>Freestyle Script</vt:lpstr>
      <vt:lpstr>Segoe UI</vt:lpstr>
      <vt:lpstr>Times New Roman</vt:lpstr>
      <vt:lpstr>Verdana</vt:lpstr>
      <vt:lpstr>Wingdings</vt:lpstr>
      <vt:lpstr>Wingdings 2</vt:lpstr>
      <vt:lpstr>Office-tema</vt:lpstr>
      <vt:lpstr>9_Ram</vt:lpstr>
      <vt:lpstr>SKL ren presentation</vt:lpstr>
      <vt:lpstr>PowerPoint-presentation</vt:lpstr>
      <vt:lpstr>Om utbildningen</vt:lpstr>
      <vt:lpstr>PowerPoint-presentation</vt:lpstr>
      <vt:lpstr>Kort presentation</vt:lpstr>
      <vt:lpstr>PowerPoint-presentation</vt:lpstr>
      <vt:lpstr>Systematisk uppföljning </vt:lpstr>
      <vt:lpstr>Individbaserad</vt:lpstr>
      <vt:lpstr>Individbaserad systematisk uppföljning handlar om att</vt:lpstr>
      <vt:lpstr>PowerPoint-presentation</vt:lpstr>
      <vt:lpstr>Lagstöd för uppföljning, utvärdering och kvalitetssäkring</vt:lpstr>
      <vt:lpstr>Varför är systematisk uppföljning viktigt?</vt:lpstr>
      <vt:lpstr>PowerPoint-presentation</vt:lpstr>
      <vt:lpstr>PowerPoint-presentation</vt:lpstr>
      <vt:lpstr>PowerPoint-presentation</vt:lpstr>
      <vt:lpstr>PowerPoint-presentation</vt:lpstr>
      <vt:lpstr>Jämställdhet och jämlikhet</vt:lpstr>
      <vt:lpstr>Jämställdhet i socialtjänsten – så står det i lagen </vt:lpstr>
      <vt:lpstr>Kön och genus</vt:lpstr>
      <vt:lpstr>Jämställdhetspolitiska mål</vt:lpstr>
      <vt:lpstr>Genusbias</vt:lpstr>
      <vt:lpstr>Jämställdhetsintegrering</vt:lpstr>
      <vt:lpstr>Teori om varför ojämställdhet bevaras</vt:lpstr>
      <vt:lpstr>Inför pass 1 Vad vill vi veta? </vt:lpstr>
      <vt:lpstr>Idealiskt sett belyser individbaserad systematisk uppföljning frågor som:</vt:lpstr>
      <vt:lpstr>Träning på systematisk uppföljning behövs</vt:lpstr>
      <vt:lpstr>Utmaningar och uppmaningar</vt:lpstr>
      <vt:lpstr>Exempel på liten uppföljning</vt:lpstr>
      <vt:lpstr>Exempel: Barn och unga (källa SKR)</vt:lpstr>
      <vt:lpstr>Exempel: Missbruk (källa SKR) </vt:lpstr>
      <vt:lpstr>PowerPoint-presentation</vt:lpstr>
      <vt:lpstr>PowerPoint-presentation</vt:lpstr>
      <vt:lpstr>PowerPoint-presentation</vt:lpstr>
      <vt:lpstr>Pass 1 Vad vill vi veta? </vt:lpstr>
      <vt:lpstr>Inför pass 2 Vilka uppgifter behöver vi?</vt:lpstr>
      <vt:lpstr> Pass 2 Vilka uppgifter behöver vi?</vt:lpstr>
      <vt:lpstr>Pass 2. Reflektion</vt:lpstr>
      <vt:lpstr> Inför pass 3 Intro och anpassning av verktyg för er uppföljning</vt:lpstr>
      <vt:lpstr>SU-verktygens upplägg och funktioner </vt:lpstr>
      <vt:lpstr>Generell struktur i SU-verktygen</vt:lpstr>
      <vt:lpstr>Anpassningar som kan göras i verktygen </vt:lpstr>
      <vt:lpstr>Spara anpassat formulär</vt:lpstr>
      <vt:lpstr>Excel</vt:lpstr>
      <vt:lpstr>Att tänka på</vt:lpstr>
      <vt:lpstr> Pass 3 Intro och anpassning av verktyg för er uppföljning</vt:lpstr>
      <vt:lpstr> Pass 4 Planering av arbetet med uppföljningen på hemmaplan</vt:lpstr>
      <vt:lpstr>Stödmaterial för systematisk uppföljning</vt:lpstr>
      <vt:lpstr>Kontaktuppgifter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Backlund</dc:creator>
  <cp:lastModifiedBy>Anna J Bohlin</cp:lastModifiedBy>
  <cp:revision>56</cp:revision>
  <cp:lastPrinted>2016-03-23T07:52:20Z</cp:lastPrinted>
  <dcterms:created xsi:type="dcterms:W3CDTF">2018-12-10T07:43:11Z</dcterms:created>
  <dcterms:modified xsi:type="dcterms:W3CDTF">2024-01-18T07:26:39Z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0x010100B82E6F908FA0F14E9797471AD5271984</vt:lpwstr>
  </property>
  <property fmtid="{D5CDD505-2E9C-101B-9397-08002B2CF9AE}" pid="3" name="MediaServiceImageTags">
    <vt:lpwstr/>
  </property>
</Properties>
</file>