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0"/>
  </p:notesMasterIdLst>
  <p:handoutMasterIdLst>
    <p:handoutMasterId r:id="rId31"/>
  </p:handoutMasterIdLst>
  <p:sldIdLst>
    <p:sldId id="265" r:id="rId6"/>
    <p:sldId id="287" r:id="rId7"/>
    <p:sldId id="286" r:id="rId8"/>
    <p:sldId id="290" r:id="rId9"/>
    <p:sldId id="269" r:id="rId10"/>
    <p:sldId id="291" r:id="rId11"/>
    <p:sldId id="271" r:id="rId12"/>
    <p:sldId id="260" r:id="rId13"/>
    <p:sldId id="259" r:id="rId14"/>
    <p:sldId id="272" r:id="rId15"/>
    <p:sldId id="289" r:id="rId16"/>
    <p:sldId id="277" r:id="rId17"/>
    <p:sldId id="273" r:id="rId18"/>
    <p:sldId id="262" r:id="rId19"/>
    <p:sldId id="263" r:id="rId20"/>
    <p:sldId id="298" r:id="rId21"/>
    <p:sldId id="292" r:id="rId22"/>
    <p:sldId id="276" r:id="rId23"/>
    <p:sldId id="296" r:id="rId24"/>
    <p:sldId id="297" r:id="rId25"/>
    <p:sldId id="284" r:id="rId26"/>
    <p:sldId id="295" r:id="rId27"/>
    <p:sldId id="280" r:id="rId28"/>
    <p:sldId id="294" r:id="rId29"/>
  </p:sldIdLst>
  <p:sldSz cx="12192000" cy="6858000"/>
  <p:notesSz cx="6858000" cy="9144000"/>
  <p:custDataLst>
    <p:tags r:id="rId3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62" d="100"/>
          <a:sy n="62" d="100"/>
        </p:scale>
        <p:origin x="2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2023-06-19</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2023-06-19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format</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Redigera format för bakgrundstext</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Redigera format för bakgrundstext</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kvalitetsindikatorkatalog.se/" TargetMode="Externa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noProof="0" dirty="0">
                <a:solidFill>
                  <a:srgbClr val="FFFFFF"/>
                </a:solidFill>
                <a:latin typeface="Calibri" panose="020F0502020204030204"/>
              </a:rPr>
              <a:t>Traumatisk hjärnskada</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ktangel 52">
            <a:extLst>
              <a:ext uri="{FF2B5EF4-FFF2-40B4-BE49-F238E27FC236}">
                <a16:creationId xmlns:a16="http://schemas.microsoft.com/office/drawing/2014/main" id="{C1E08158-AAFF-75AF-0FED-DADC8D2B1692}"/>
              </a:ext>
            </a:extLst>
          </p:cNvPr>
          <p:cNvSpPr/>
          <p:nvPr/>
        </p:nvSpPr>
        <p:spPr>
          <a:xfrm>
            <a:off x="10406420" y="5629756"/>
            <a:ext cx="1724167" cy="9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ctrTitle"/>
          </p:nvPr>
        </p:nvSpPr>
        <p:spPr>
          <a:xfrm>
            <a:off x="6278322" y="784507"/>
            <a:ext cx="5192252" cy="609793"/>
          </a:xfrm>
        </p:spPr>
        <p:txBody>
          <a:bodyPr>
            <a:normAutofit fontScale="90000"/>
          </a:bodyPr>
          <a:lstStyle/>
          <a:p>
            <a:r>
              <a:rPr lang="sv-SE" dirty="0"/>
              <a:t>Nulägesbeskrivning </a:t>
            </a:r>
            <a:br>
              <a:rPr lang="sv-SE" dirty="0"/>
            </a:br>
            <a:r>
              <a:rPr lang="sv-SE" dirty="0"/>
              <a:t>ur ett patientperspektiv</a:t>
            </a:r>
          </a:p>
        </p:txBody>
      </p:sp>
      <p:sp>
        <p:nvSpPr>
          <p:cNvPr id="8" name="Platshållare för text 4"/>
          <p:cNvSpPr txBox="1">
            <a:spLocks/>
          </p:cNvSpPr>
          <p:nvPr/>
        </p:nvSpPr>
        <p:spPr>
          <a:xfrm>
            <a:off x="6278322" y="2134549"/>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a:t>
            </a:r>
            <a:r>
              <a:rPr lang="sv-SE" sz="1800" dirty="0"/>
              <a:t>bristande stöd till patient och närstående samt bristande tillgång till vård- och rehabiliteringspersonal</a:t>
            </a:r>
          </a:p>
        </p:txBody>
      </p:sp>
      <p:sp>
        <p:nvSpPr>
          <p:cNvPr id="9" name="Platshållare för text 4"/>
          <p:cNvSpPr txBox="1">
            <a:spLocks/>
          </p:cNvSpPr>
          <p:nvPr/>
        </p:nvSpPr>
        <p:spPr>
          <a:xfrm>
            <a:off x="6278322" y="4288541"/>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a:t>
            </a:r>
            <a:r>
              <a:rPr lang="sv-SE" dirty="0"/>
              <a:t> </a:t>
            </a:r>
            <a:r>
              <a:rPr lang="sv-SE" sz="1800" dirty="0"/>
              <a:t>brister i informationsöverföring i vårdens övergångar</a:t>
            </a:r>
          </a:p>
        </p:txBody>
      </p:sp>
      <p:sp>
        <p:nvSpPr>
          <p:cNvPr id="10" name="Platshållare för text 4"/>
          <p:cNvSpPr txBox="1">
            <a:spLocks/>
          </p:cNvSpPr>
          <p:nvPr/>
        </p:nvSpPr>
        <p:spPr>
          <a:xfrm>
            <a:off x="6278322" y="3211545"/>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a:t>
            </a:r>
            <a:r>
              <a:rPr lang="sv-SE" dirty="0">
                <a:cs typeface="Calibri"/>
              </a:rPr>
              <a:t> </a:t>
            </a:r>
            <a:r>
              <a:rPr lang="sv-SE" sz="1800" dirty="0">
                <a:cs typeface="Calibri"/>
              </a:rPr>
              <a:t>otillräckligt anpassad dialog och information till patient och närstående om traumatisk hjärnskada</a:t>
            </a:r>
            <a:endParaRPr lang="sv-SE" dirty="0"/>
          </a:p>
        </p:txBody>
      </p:sp>
      <p:sp>
        <p:nvSpPr>
          <p:cNvPr id="2" name="Högerpil 1"/>
          <p:cNvSpPr/>
          <p:nvPr/>
        </p:nvSpPr>
        <p:spPr>
          <a:xfrm>
            <a:off x="5951723" y="240314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5949996" y="3480143"/>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5949996" y="455713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5949996" y="563413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6278322" y="5365536"/>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a:t>
            </a:r>
            <a:r>
              <a:rPr lang="sv-SE" sz="1400" dirty="0"/>
              <a:t> </a:t>
            </a:r>
            <a:r>
              <a:rPr lang="sv-SE" sz="1800" dirty="0"/>
              <a:t>bristande samordning av insatser i såväl akuta skedet som senare i förloppet</a:t>
            </a:r>
          </a:p>
          <a:p>
            <a:pPr>
              <a:lnSpc>
                <a:spcPct val="100000"/>
              </a:lnSpc>
              <a:spcBef>
                <a:spcPts val="600"/>
              </a:spcBef>
              <a:defRPr/>
            </a:pPr>
            <a:endParaRPr lang="sv-SE" sz="1400" i="1" dirty="0"/>
          </a:p>
        </p:txBody>
      </p:sp>
      <p:sp>
        <p:nvSpPr>
          <p:cNvPr id="18" name="textruta 17"/>
          <p:cNvSpPr txBox="1"/>
          <p:nvPr/>
        </p:nvSpPr>
        <p:spPr>
          <a:xfrm>
            <a:off x="6275918" y="1486342"/>
            <a:ext cx="1956241" cy="523220"/>
          </a:xfrm>
          <a:prstGeom prst="rect">
            <a:avLst/>
          </a:prstGeom>
          <a:noFill/>
        </p:spPr>
        <p:txBody>
          <a:bodyPr wrap="none" rtlCol="0">
            <a:spAutoFit/>
          </a:bodyPr>
          <a:lstStyle/>
          <a:p>
            <a:r>
              <a:rPr lang="sv-SE" sz="2800" b="1" dirty="0">
                <a:solidFill>
                  <a:schemeClr val="accent1">
                    <a:lumMod val="75000"/>
                  </a:schemeClr>
                </a:solidFill>
              </a:rPr>
              <a:t>Utmaningar</a:t>
            </a:r>
          </a:p>
        </p:txBody>
      </p:sp>
      <p:sp>
        <p:nvSpPr>
          <p:cNvPr id="3" name="textruta 2">
            <a:extLst>
              <a:ext uri="{FF2B5EF4-FFF2-40B4-BE49-F238E27FC236}">
                <a16:creationId xmlns:a16="http://schemas.microsoft.com/office/drawing/2014/main" id="{2221D3EB-47DD-722B-389D-BA18AC776D96}"/>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pic>
        <p:nvPicPr>
          <p:cNvPr id="52" name="Bildobjekt 51">
            <a:extLst>
              <a:ext uri="{FF2B5EF4-FFF2-40B4-BE49-F238E27FC236}">
                <a16:creationId xmlns:a16="http://schemas.microsoft.com/office/drawing/2014/main" id="{AADD2C83-2BE6-E479-E795-2A42298F9823}"/>
              </a:ext>
            </a:extLst>
          </p:cNvPr>
          <p:cNvPicPr>
            <a:picLocks noChangeAspect="1"/>
          </p:cNvPicPr>
          <p:nvPr/>
        </p:nvPicPr>
        <p:blipFill>
          <a:blip r:embed="rId2"/>
          <a:stretch>
            <a:fillRect/>
          </a:stretch>
        </p:blipFill>
        <p:spPr>
          <a:xfrm>
            <a:off x="457239" y="68239"/>
            <a:ext cx="4667495" cy="6597325"/>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76291" y="616841"/>
            <a:ext cx="3440383" cy="609793"/>
          </a:xfrm>
        </p:spPr>
        <p:txBody>
          <a:bodyPr/>
          <a:lstStyle/>
          <a:p>
            <a:r>
              <a:rPr lang="sv-SE" dirty="0"/>
              <a:t>Patientkontrakt</a:t>
            </a:r>
          </a:p>
        </p:txBody>
      </p:sp>
      <p:sp>
        <p:nvSpPr>
          <p:cNvPr id="5" name="Platshållare för text 4"/>
          <p:cNvSpPr>
            <a:spLocks noGrp="1"/>
          </p:cNvSpPr>
          <p:nvPr>
            <p:ph type="body" sz="quarter" idx="10"/>
          </p:nvPr>
        </p:nvSpPr>
        <p:spPr>
          <a:xfrm>
            <a:off x="5047666" y="1226634"/>
            <a:ext cx="7144334" cy="4186238"/>
          </a:xfrm>
        </p:spPr>
        <p:txBody>
          <a:bodyPr>
            <a:normAutofit lnSpcReduction="10000"/>
          </a:bodyPr>
          <a:lstStyle/>
          <a:p>
            <a:pPr marL="342900" indent="-342900">
              <a:lnSpc>
                <a:spcPct val="100000"/>
              </a:lnSpc>
              <a:spcBef>
                <a:spcPts val="600"/>
              </a:spcBef>
              <a:buFont typeface="Arial" panose="020B0604020202020204" pitchFamily="34" charset="0"/>
              <a:buChar char="•"/>
            </a:pPr>
            <a:r>
              <a:rPr lang="sv-SE" sz="2000" dirty="0"/>
              <a:t>I en gemensam överenskommelse mellan patient och vårdgivare beskrivs vad patienten och vården kan göra för att optimera återhämtning efter en traumatisk hjärnskada. I överenskommelsen får patienten  vara med och planera och få stöd och hjälp med att återgå till ett fungerande vardagsliv samt att hitta lämpliga aktiviteter som bidrar till att de känner att de kan ta ansvar för sitt eget liv och kan bidra i samhället.</a:t>
            </a:r>
          </a:p>
          <a:p>
            <a:pPr marL="342900" indent="-342900">
              <a:lnSpc>
                <a:spcPct val="100000"/>
              </a:lnSpc>
              <a:spcBef>
                <a:spcPts val="600"/>
              </a:spcBef>
              <a:buFont typeface="Arial" panose="020B0604020202020204" pitchFamily="34" charset="0"/>
              <a:buChar char="•"/>
            </a:pPr>
            <a:r>
              <a:rPr lang="sv-SE" sz="2000" dirty="0"/>
              <a:t>Varje patient ska utifrån ålder, mognad och förmåga få medverka till att berätta vad som hänt och vilka symtom som uppkommit samt delges anpassad information och medverka till beslut. Varje barn har rätt att uttrycka sin åsikt. </a:t>
            </a:r>
          </a:p>
          <a:p>
            <a:pPr marL="342900" indent="-342900">
              <a:lnSpc>
                <a:spcPct val="100000"/>
              </a:lnSpc>
              <a:spcBef>
                <a:spcPts val="600"/>
              </a:spcBef>
              <a:buFont typeface="Arial" panose="020B0604020202020204" pitchFamily="34" charset="0"/>
              <a:buChar char="•"/>
            </a:pPr>
            <a:r>
              <a:rPr lang="sv-SE" sz="2000" dirty="0"/>
              <a:t>Överenskommelsen i patientkontraktet ska uppdateras vid alla möten i sjukvården när så bedöms vara relevant.</a:t>
            </a:r>
          </a:p>
          <a:p>
            <a:endParaRPr lang="sv-SE" sz="2000"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2" name="textruta 1">
            <a:extLst>
              <a:ext uri="{FF2B5EF4-FFF2-40B4-BE49-F238E27FC236}">
                <a16:creationId xmlns:a16="http://schemas.microsoft.com/office/drawing/2014/main" id="{E5FFD8AB-EB85-AA32-324B-6BEBF5C1F244}"/>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7338822" cy="3806825"/>
          </a:xfrm>
          <a:solidFill>
            <a:schemeClr val="bg1"/>
          </a:solidFill>
          <a:ln>
            <a:noFill/>
          </a:ln>
          <a:effectLst/>
        </p:spPr>
        <p:txBody>
          <a:bodyPr tIns="90000">
            <a:normAutofit/>
          </a:bodyPr>
          <a:lstStyle/>
          <a:p>
            <a:pPr marL="342900" lvl="0" indent="-342900">
              <a:lnSpc>
                <a:spcPct val="100000"/>
              </a:lnSpc>
              <a:spcBef>
                <a:spcPts val="600"/>
              </a:spcBef>
              <a:buFont typeface="Arial" panose="020B0604020202020204" pitchFamily="34" charset="0"/>
              <a:buChar char="•"/>
              <a:defRPr/>
            </a:pPr>
            <a:r>
              <a:rPr lang="sv-SE" sz="2000" dirty="0"/>
              <a:t>Vårdförloppet har tagits fram av en nationell arbetsgrupp och är ett samarbete mellan flera nationella programområden: </a:t>
            </a:r>
            <a:br>
              <a:rPr lang="sv-SE" sz="2000" dirty="0"/>
            </a:br>
            <a:r>
              <a:rPr lang="sv-SE" sz="2000" dirty="0"/>
              <a:t>NPO Rehabilitering, habilitering och försäkringsmedicin, NPO nervsystemets sjukdomar, NPO Barns och ungdomars hälsa, NPO Akut vård och Nationella primärvårdsrådet. </a:t>
            </a:r>
          </a:p>
          <a:p>
            <a:pPr marL="342900" lvl="0" indent="-342900">
              <a:lnSpc>
                <a:spcPct val="100000"/>
              </a:lnSpc>
              <a:spcBef>
                <a:spcPts val="600"/>
              </a:spcBef>
              <a:buFont typeface="Arial" panose="020B0604020202020204" pitchFamily="34" charset="0"/>
              <a:buChar char="•"/>
              <a:defRPr/>
            </a:pPr>
            <a:r>
              <a:rPr lang="sv-SE" sz="2000" b="0" i="0" dirty="0">
                <a:effectLst/>
              </a:rPr>
              <a:t>De åtgärder som beskrivs är baserade på tillgänglig evidens och klinisk erfarenhet. </a:t>
            </a:r>
          </a:p>
          <a:p>
            <a:pPr marL="342900" lvl="0" indent="-342900">
              <a:lnSpc>
                <a:spcPct val="100000"/>
              </a:lnSpc>
              <a:spcBef>
                <a:spcPts val="600"/>
              </a:spcBef>
              <a:buFont typeface="Arial" panose="020B0604020202020204" pitchFamily="34" charset="0"/>
              <a:buChar char="•"/>
              <a:defRPr/>
            </a:pPr>
            <a:r>
              <a:rPr lang="sv-SE" sz="2000" b="0" i="0" dirty="0">
                <a:effectLst/>
              </a:rPr>
              <a:t>Generisk modell för rehabilitering och delar av försäkringsmedicinskt arbete, med rehabiliteringsprocessen </a:t>
            </a:r>
            <a:r>
              <a:rPr lang="sv-SE" sz="2000" dirty="0"/>
              <a:t>och internationell klassifikation av funktionstillstånd, funktionshinder och hälsa (ICF) </a:t>
            </a:r>
            <a:r>
              <a:rPr lang="sv-SE" sz="2000" b="0" i="0" dirty="0">
                <a:effectLst/>
              </a:rPr>
              <a:t>ligger till grund för åtgärderna.</a:t>
            </a:r>
            <a:endParaRPr lang="sv-SE" sz="2000" dirty="0"/>
          </a:p>
        </p:txBody>
      </p:sp>
      <p:sp>
        <p:nvSpPr>
          <p:cNvPr id="5" name="textruta 4"/>
          <p:cNvSpPr txBox="1"/>
          <p:nvPr/>
        </p:nvSpPr>
        <p:spPr>
          <a:xfrm>
            <a:off x="10301680" y="136244"/>
            <a:ext cx="1661720"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27546" y="31230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219306" y="1239474"/>
            <a:ext cx="3743093"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845080" y="1206222"/>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4" name="textruta 3">
            <a:extLst>
              <a:ext uri="{FF2B5EF4-FFF2-40B4-BE49-F238E27FC236}">
                <a16:creationId xmlns:a16="http://schemas.microsoft.com/office/drawing/2014/main" id="{99BA2475-4591-93E1-C516-13BAC0488344}"/>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
        <p:nvSpPr>
          <p:cNvPr id="10" name="textruta 9">
            <a:extLst>
              <a:ext uri="{FF2B5EF4-FFF2-40B4-BE49-F238E27FC236}">
                <a16:creationId xmlns:a16="http://schemas.microsoft.com/office/drawing/2014/main" id="{D97EEE3E-FA41-9651-D626-F0E9640B367C}"/>
              </a:ext>
            </a:extLst>
          </p:cNvPr>
          <p:cNvSpPr txBox="1"/>
          <p:nvPr/>
        </p:nvSpPr>
        <p:spPr>
          <a:xfrm>
            <a:off x="4845080" y="1919169"/>
            <a:ext cx="6334124" cy="3738396"/>
          </a:xfrm>
          <a:prstGeom prst="rect">
            <a:avLst/>
          </a:prstGeom>
          <a:noFill/>
          <a:ln w="9525">
            <a:solidFill>
              <a:schemeClr val="accent1"/>
            </a:solidFill>
          </a:ln>
        </p:spPr>
        <p:txBody>
          <a:bodyPr wrap="square">
            <a:spAutoFit/>
          </a:bodyPr>
          <a:lstStyle/>
          <a:p>
            <a:pPr>
              <a:lnSpc>
                <a:spcPct val="110000"/>
              </a:lnSpc>
              <a:spcAft>
                <a:spcPts val="1100"/>
              </a:spcAft>
            </a:pPr>
            <a:r>
              <a:rPr lang="sv-SE" sz="1400" b="1" dirty="0">
                <a:effectLst/>
                <a:latin typeface="Calibri" panose="020F0502020204030204" pitchFamily="34" charset="0"/>
                <a:ea typeface="Times New Roman" panose="02020603050405020304" pitchFamily="18" charset="0"/>
                <a:cs typeface="Times New Roman" panose="02020603050405020304" pitchFamily="18" charset="0"/>
              </a:rPr>
              <a:t>(O) Åtgärder enligt rehabiliteringsplanen</a:t>
            </a:r>
            <a:endParaRPr lang="sv-SE"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Bef>
                <a:spcPts val="1200"/>
              </a:spcBef>
              <a:spcAft>
                <a:spcPts val="1100"/>
              </a:spcAft>
            </a:pPr>
            <a:r>
              <a:rPr lang="sv-SE" sz="1400" dirty="0">
                <a:effectLst/>
                <a:latin typeface="Calibri" panose="020F0502020204030204" pitchFamily="34" charset="0"/>
                <a:ea typeface="Times New Roman" panose="02020603050405020304" pitchFamily="18" charset="0"/>
                <a:cs typeface="Times New Roman" panose="02020603050405020304" pitchFamily="18" charset="0"/>
              </a:rPr>
              <a:t>Erbjud professionsspecifika eller teambaserade rehabiliteringsåtgärder enligt rehabiliteringsplanen med syfte att</a:t>
            </a:r>
          </a:p>
          <a:p>
            <a:pPr marL="342900" lvl="0" indent="-342900">
              <a:lnSpc>
                <a:spcPct val="110000"/>
              </a:lnSpc>
              <a:buFont typeface="Symbol" panose="05050102010706020507" pitchFamily="18" charset="2"/>
              <a:buChar char=""/>
            </a:pPr>
            <a:r>
              <a:rPr lang="sv-SE" sz="1400" dirty="0">
                <a:effectLst/>
                <a:latin typeface="Calibri" panose="020F0502020204030204" pitchFamily="34" charset="0"/>
                <a:ea typeface="Times New Roman" panose="02020603050405020304" pitchFamily="18" charset="0"/>
                <a:cs typeface="Times New Roman" panose="02020603050405020304" pitchFamily="18" charset="0"/>
              </a:rPr>
              <a:t>eliminera eller minska symtom och eller träna för att återfå funktion och ökad aktivitetsförmåga</a:t>
            </a:r>
          </a:p>
          <a:p>
            <a:pPr marL="342900" lvl="0" indent="-342900">
              <a:lnSpc>
                <a:spcPct val="110000"/>
              </a:lnSpc>
              <a:buFont typeface="Symbol" panose="05050102010706020507" pitchFamily="18" charset="2"/>
              <a:buChar char=""/>
            </a:pPr>
            <a:r>
              <a:rPr lang="sv-SE" sz="1400" dirty="0">
                <a:effectLst/>
                <a:latin typeface="Calibri" panose="020F0502020204030204" pitchFamily="34" charset="0"/>
                <a:ea typeface="Times New Roman" panose="02020603050405020304" pitchFamily="18" charset="0"/>
                <a:cs typeface="Times New Roman" panose="02020603050405020304" pitchFamily="18" charset="0"/>
              </a:rPr>
              <a:t>kompensera för olika funktionsnedsättningar genom anpassningar, hjälpmedel och hanteringsstrategier</a:t>
            </a:r>
          </a:p>
          <a:p>
            <a:pPr marL="342900" lvl="0" indent="-342900">
              <a:lnSpc>
                <a:spcPct val="110000"/>
              </a:lnSpc>
              <a:buFont typeface="Symbol" panose="05050102010706020507" pitchFamily="18" charset="2"/>
              <a:buChar char=""/>
            </a:pPr>
            <a:r>
              <a:rPr lang="sv-SE" sz="1400" dirty="0">
                <a:effectLst/>
                <a:latin typeface="Calibri" panose="020F0502020204030204" pitchFamily="34" charset="0"/>
                <a:ea typeface="Times New Roman" panose="02020603050405020304" pitchFamily="18" charset="0"/>
                <a:cs typeface="Times New Roman" panose="02020603050405020304" pitchFamily="18" charset="0"/>
              </a:rPr>
              <a:t>främja patientens förståelse för hjärnskadans konsekvenser, inkluderande ökad sjukdomsinsikt om denna är påverkad</a:t>
            </a:r>
          </a:p>
          <a:p>
            <a:pPr marL="342900" lvl="0" indent="-342900">
              <a:lnSpc>
                <a:spcPct val="110000"/>
              </a:lnSpc>
              <a:spcAft>
                <a:spcPts val="1100"/>
              </a:spcAft>
              <a:buFont typeface="Symbol" panose="05050102010706020507" pitchFamily="18" charset="2"/>
              <a:buChar char=""/>
            </a:pPr>
            <a:r>
              <a:rPr lang="sv-SE" sz="1400" dirty="0">
                <a:effectLst/>
                <a:latin typeface="Calibri" panose="020F0502020204030204" pitchFamily="34" charset="0"/>
                <a:ea typeface="Times New Roman" panose="02020603050405020304" pitchFamily="18" charset="0"/>
                <a:cs typeface="Times New Roman" panose="02020603050405020304" pitchFamily="18" charset="0"/>
              </a:rPr>
              <a:t>handledning i praktiska moment för vårdnadshavare, närstående och personal.</a:t>
            </a:r>
          </a:p>
          <a:p>
            <a:pPr>
              <a:lnSpc>
                <a:spcPct val="110000"/>
              </a:lnSpc>
              <a:spcAft>
                <a:spcPts val="1100"/>
              </a:spcAft>
            </a:pPr>
            <a:r>
              <a:rPr lang="sv-SE" sz="1400" dirty="0">
                <a:effectLst/>
                <a:latin typeface="Calibri" panose="020F0502020204030204" pitchFamily="34" charset="0"/>
                <a:ea typeface="Times New Roman" panose="02020603050405020304" pitchFamily="18" charset="0"/>
                <a:cs typeface="Times New Roman" panose="02020603050405020304" pitchFamily="18" charset="0"/>
              </a:rPr>
              <a:t>Prioritera insatser och om möjligt ta med patientens önskemål i prioriteringarna, utvärdera regelbundet. Förändring kan ske snabbt i tidig återhämtningsfas och behov ändras över tid och i samband med förändringar i livssituationen.</a:t>
            </a:r>
          </a:p>
        </p:txBody>
      </p:sp>
      <p:pic>
        <p:nvPicPr>
          <p:cNvPr id="110" name="Bildobjekt 109">
            <a:extLst>
              <a:ext uri="{FF2B5EF4-FFF2-40B4-BE49-F238E27FC236}">
                <a16:creationId xmlns:a16="http://schemas.microsoft.com/office/drawing/2014/main" id="{136D717C-85B1-868A-D5D0-BD2DF6AA08C3}"/>
              </a:ext>
            </a:extLst>
          </p:cNvPr>
          <p:cNvPicPr>
            <a:picLocks noChangeAspect="1"/>
          </p:cNvPicPr>
          <p:nvPr/>
        </p:nvPicPr>
        <p:blipFill>
          <a:blip r:embed="rId6"/>
          <a:stretch>
            <a:fillRect/>
          </a:stretch>
        </p:blipFill>
        <p:spPr>
          <a:xfrm>
            <a:off x="219306" y="1830795"/>
            <a:ext cx="3743093" cy="4714897"/>
          </a:xfrm>
          <a:prstGeom prst="rect">
            <a:avLst/>
          </a:prstGeom>
          <a:ln w="9525">
            <a:solidFill>
              <a:schemeClr val="tx1"/>
            </a:solidFill>
          </a:ln>
        </p:spPr>
      </p:pic>
      <p:sp>
        <p:nvSpPr>
          <p:cNvPr id="6" name="Pil: böjd 5">
            <a:extLst>
              <a:ext uri="{FF2B5EF4-FFF2-40B4-BE49-F238E27FC236}">
                <a16:creationId xmlns:a16="http://schemas.microsoft.com/office/drawing/2014/main" id="{E302D681-2EB6-9DA9-DE72-8E9AC43CB053}"/>
              </a:ext>
            </a:extLst>
          </p:cNvPr>
          <p:cNvSpPr/>
          <p:nvPr/>
        </p:nvSpPr>
        <p:spPr>
          <a:xfrm>
            <a:off x="1943100" y="2739488"/>
            <a:ext cx="2771775" cy="3566062"/>
          </a:xfrm>
          <a:prstGeom prst="bentArrow">
            <a:avLst>
              <a:gd name="adj1" fmla="val 3337"/>
              <a:gd name="adj2" fmla="val 19092"/>
              <a:gd name="adj3" fmla="val 15810"/>
              <a:gd name="adj4" fmla="val 4375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7482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F42CCD4-CA67-7C16-63A1-CDC2BEA33CB9}"/>
              </a:ext>
            </a:extLst>
          </p:cNvPr>
          <p:cNvSpPr/>
          <p:nvPr/>
        </p:nvSpPr>
        <p:spPr>
          <a:xfrm>
            <a:off x="7597595" y="1460244"/>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 (urval)</a:t>
            </a: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52425" y="1460244"/>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229540" y="1389802"/>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5683372"/>
            <a:ext cx="9688783" cy="8743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sv-SE" sz="1400" dirty="0"/>
              <a:t>För detaljerad information om hur indikatorerna beräknas, hänvisas till webbplatsen Kvalitetsindikatorkatalog där kompletta specifikationer publiceras i takt med att de är genomarbetade</a:t>
            </a:r>
          </a:p>
          <a:p>
            <a:pPr>
              <a:spcBef>
                <a:spcPts val="600"/>
              </a:spcBef>
              <a:defRPr/>
            </a:pPr>
            <a:r>
              <a:rPr lang="sv-SE" sz="1400" dirty="0">
                <a:solidFill>
                  <a:schemeClr val="bg1"/>
                </a:solidFill>
                <a:hlinkClick r:id="rId6">
                  <a:extLst>
                    <a:ext uri="{A12FA001-AC4F-418D-AE19-62706E023703}">
                      <ahyp:hlinkClr xmlns:ahyp="http://schemas.microsoft.com/office/drawing/2018/hyperlinkcolor" val="tx"/>
                    </a:ext>
                  </a:extLst>
                </a:hlinkClick>
              </a:rPr>
              <a:t>https://kvalitetsindikatorkatalog.se/</a:t>
            </a:r>
            <a:endParaRPr lang="sv-SE" sz="1400" dirty="0">
              <a:solidFill>
                <a:schemeClr val="bg1"/>
              </a:solidFill>
            </a:endParaRPr>
          </a:p>
          <a:p>
            <a:pPr>
              <a:spcBef>
                <a:spcPts val="600"/>
              </a:spcBef>
              <a:defRPr/>
            </a:pPr>
            <a:endParaRPr lang="sv-SE" sz="1600" dirty="0"/>
          </a:p>
          <a:p>
            <a:pPr marL="0" marR="0" lvl="0" indent="0" defTabSz="914400" rtl="0" eaLnBrk="1" fontAlgn="auto" latinLnBrk="0" hangingPunct="1">
              <a:lnSpc>
                <a:spcPct val="100000"/>
              </a:lnSpc>
              <a:spcBef>
                <a:spcPts val="600"/>
              </a:spcBef>
              <a:spcAft>
                <a:spcPts val="0"/>
              </a:spcAft>
              <a:buClrTx/>
              <a:buSzTx/>
              <a:buFontTx/>
              <a:buNone/>
              <a:tabLst/>
              <a:defRPr/>
            </a:pP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76CCF95F-4B9B-8286-A0AA-A126A8FEF424}"/>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08442" y="2360386"/>
            <a:ext cx="5416108" cy="861774"/>
          </a:xfrm>
          <a:prstGeom prst="rect">
            <a:avLst/>
          </a:prstGeom>
          <a:noFill/>
        </p:spPr>
        <p:txBody>
          <a:bodyPr wrap="square" rtlCol="0">
            <a:spAutoFit/>
          </a:bodyPr>
          <a:lstStyle/>
          <a:p>
            <a:pPr marL="285750" indent="-285750">
              <a:buFont typeface="Arial" panose="020B0604020202020204" pitchFamily="34" charset="0"/>
              <a:buChar char="•"/>
            </a:pPr>
            <a:r>
              <a:rPr lang="sv-SE" sz="1600" dirty="0"/>
              <a:t>Positiva svar i dimensionen Helhetsintryck i Nationell patientenkät (NPE) för patienter med traumatisk hjärnskada </a:t>
            </a:r>
          </a:p>
          <a:p>
            <a:endParaRPr lang="sv-SE" dirty="0"/>
          </a:p>
        </p:txBody>
      </p:sp>
      <p:sp>
        <p:nvSpPr>
          <p:cNvPr id="17" name="textruta 16">
            <a:extLst>
              <a:ext uri="{FF2B5EF4-FFF2-40B4-BE49-F238E27FC236}">
                <a16:creationId xmlns:a16="http://schemas.microsoft.com/office/drawing/2014/main" id="{E9A47596-FA0A-7961-308A-34A4D23A727D}"/>
              </a:ext>
            </a:extLst>
          </p:cNvPr>
          <p:cNvSpPr txBox="1"/>
          <p:nvPr/>
        </p:nvSpPr>
        <p:spPr>
          <a:xfrm>
            <a:off x="6581775" y="2318446"/>
            <a:ext cx="5416108" cy="2831544"/>
          </a:xfrm>
          <a:prstGeom prst="rect">
            <a:avLst/>
          </a:prstGeom>
          <a:noFill/>
        </p:spPr>
        <p:txBody>
          <a:bodyPr wrap="square" rtlCol="0">
            <a:spAutoFit/>
          </a:bodyPr>
          <a:lstStyle/>
          <a:p>
            <a:pPr marL="285750" indent="-285750">
              <a:buFont typeface="Arial" panose="020B0604020202020204" pitchFamily="34" charset="0"/>
              <a:buChar char="•"/>
            </a:pPr>
            <a:r>
              <a:rPr lang="sv-SE" sz="1600" dirty="0"/>
              <a:t>Andel patienter med lätt traumatisk hjärnskada som fått diagnosanpassad information vid första vårdkontakt.</a:t>
            </a:r>
          </a:p>
          <a:p>
            <a:pPr marL="285750" indent="-285750">
              <a:buFont typeface="Arial" panose="020B0604020202020204" pitchFamily="34" charset="0"/>
              <a:buChar char="•"/>
            </a:pPr>
            <a:r>
              <a:rPr lang="sv-SE" sz="1600" dirty="0"/>
              <a:t>Andel patienter med traumatisk hjärnskada som har behövt inneliggande vård och som har fått en rehabiliteringsplan upprättad vid utskrivning.</a:t>
            </a:r>
          </a:p>
          <a:p>
            <a:pPr marL="285750" indent="-285750">
              <a:buFont typeface="Arial" panose="020B0604020202020204" pitchFamily="34" charset="0"/>
              <a:buChar char="•"/>
            </a:pPr>
            <a:r>
              <a:rPr lang="sv-SE" sz="1600" dirty="0"/>
              <a:t>Andel patienter med traumatisk hjärnskada som har fått ett uppföljningsbesök inom 42 dagar från utskrivning.</a:t>
            </a:r>
            <a:endParaRPr lang="sv-SE" dirty="0"/>
          </a:p>
          <a:p>
            <a:pPr marL="285750" indent="-285750">
              <a:buFont typeface="Arial" panose="020B0604020202020204" pitchFamily="34" charset="0"/>
              <a:buChar char="•"/>
            </a:pPr>
            <a:r>
              <a:rPr lang="sv-SE" sz="1600" dirty="0"/>
              <a:t>Andel patienter med traumatisk hjärnskada och en upprättad rehabiliteringsplan, där uppföljning av planen skett inom 90 dagar efter upprättandet.</a:t>
            </a:r>
          </a:p>
          <a:p>
            <a:pPr marL="285750" indent="-285750">
              <a:buFont typeface="Arial" panose="020B0604020202020204" pitchFamily="34" charset="0"/>
              <a:buChar char="•"/>
            </a:pPr>
            <a:endParaRPr lang="sv-SE" dirty="0"/>
          </a:p>
        </p:txBody>
      </p:sp>
      <p:sp>
        <p:nvSpPr>
          <p:cNvPr id="10" name="textruta 9">
            <a:extLst>
              <a:ext uri="{FF2B5EF4-FFF2-40B4-BE49-F238E27FC236}">
                <a16:creationId xmlns:a16="http://schemas.microsoft.com/office/drawing/2014/main" id="{952B3902-BC59-29CC-B2CF-7AF3E9DF65F2}"/>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479696"/>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25741" y="2451579"/>
            <a:ext cx="4891866" cy="321853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endParaRPr lang="sv-SE" dirty="0">
              <a:solidFill>
                <a:schemeClr val="tx1"/>
              </a:solidFill>
            </a:endParaRPr>
          </a:p>
          <a:p>
            <a:pPr marL="171450" lvl="0" indent="-171450">
              <a:spcAft>
                <a:spcPts val="500"/>
              </a:spcAft>
              <a:buFont typeface="Arial" panose="020B0604020202020204" pitchFamily="34" charset="0"/>
              <a:buChar char="•"/>
            </a:pPr>
            <a:r>
              <a:rPr lang="sv-SE" dirty="0">
                <a:solidFill>
                  <a:schemeClr val="tx1"/>
                </a:solidFill>
              </a:rPr>
              <a:t>Ökad patientinvolvering</a:t>
            </a:r>
          </a:p>
          <a:p>
            <a:pPr marL="171450" lvl="0" indent="-171450">
              <a:spcAft>
                <a:spcPts val="500"/>
              </a:spcAft>
              <a:buFont typeface="Arial" panose="020B0604020202020204" pitchFamily="34" charset="0"/>
              <a:buChar char="•"/>
            </a:pPr>
            <a:r>
              <a:rPr lang="sv-SE" dirty="0">
                <a:solidFill>
                  <a:schemeClr val="tx1"/>
                </a:solidFill>
              </a:rPr>
              <a:t>Ökad tillgång för barn och ungdomar till inneliggande rehabilitering på vårdplats avsedd för detta </a:t>
            </a:r>
          </a:p>
          <a:p>
            <a:pPr marL="171450" lvl="0" indent="-171450">
              <a:spcAft>
                <a:spcPts val="500"/>
              </a:spcAft>
              <a:buFont typeface="Arial" panose="020B0604020202020204" pitchFamily="34" charset="0"/>
              <a:buChar char="•"/>
            </a:pPr>
            <a:r>
              <a:rPr lang="sv-SE" dirty="0">
                <a:solidFill>
                  <a:schemeClr val="tx1"/>
                </a:solidFill>
              </a:rPr>
              <a:t>Ökad kunskap om det akuta omhändertagandet av äldre med THS</a:t>
            </a:r>
          </a:p>
          <a:p>
            <a:pPr marL="171450" lvl="0" indent="-171450">
              <a:spcAft>
                <a:spcPts val="500"/>
              </a:spcAft>
              <a:buFont typeface="Arial" panose="020B0604020202020204" pitchFamily="34" charset="0"/>
              <a:buChar char="•"/>
            </a:pPr>
            <a:r>
              <a:rPr lang="sv-SE" dirty="0">
                <a:solidFill>
                  <a:schemeClr val="tx1"/>
                </a:solidFill>
              </a:rPr>
              <a:t>Ökad tillgång till rehabiliteringsinsatser för äldre</a:t>
            </a:r>
          </a:p>
          <a:p>
            <a:pPr lvl="0">
              <a:spcBef>
                <a:spcPts val="600"/>
              </a:spcBef>
              <a:defRPr/>
            </a:pPr>
            <a:endParaRPr lang="sv-SE" sz="2000" dirty="0">
              <a:solidFill>
                <a:srgbClr val="000000"/>
              </a:solidFill>
            </a:endParaRPr>
          </a:p>
        </p:txBody>
      </p:sp>
      <p:sp>
        <p:nvSpPr>
          <p:cNvPr id="2" name="textruta 1">
            <a:extLst>
              <a:ext uri="{FF2B5EF4-FFF2-40B4-BE49-F238E27FC236}">
                <a16:creationId xmlns:a16="http://schemas.microsoft.com/office/drawing/2014/main" id="{BA41709B-9D55-ECEB-CEF7-E38D4928B95C}"/>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
        <p:nvSpPr>
          <p:cNvPr id="4" name="textruta 3">
            <a:extLst>
              <a:ext uri="{FF2B5EF4-FFF2-40B4-BE49-F238E27FC236}">
                <a16:creationId xmlns:a16="http://schemas.microsoft.com/office/drawing/2014/main" id="{A1FEAF4E-327E-8677-5B0E-83E642140214}"/>
              </a:ext>
            </a:extLst>
          </p:cNvPr>
          <p:cNvSpPr txBox="1"/>
          <p:nvPr/>
        </p:nvSpPr>
        <p:spPr>
          <a:xfrm>
            <a:off x="6732679" y="2829941"/>
            <a:ext cx="4833580" cy="2500685"/>
          </a:xfrm>
          <a:prstGeom prst="rect">
            <a:avLst/>
          </a:prstGeom>
          <a:noFill/>
        </p:spPr>
        <p:txBody>
          <a:bodyPr wrap="square" rtlCol="0">
            <a:spAutoFit/>
          </a:bodyPr>
          <a:lstStyle/>
          <a:p>
            <a:pPr marL="171450" lvl="0" indent="-171450">
              <a:spcAft>
                <a:spcPts val="500"/>
              </a:spcAft>
              <a:buFont typeface="Arial" panose="020B0604020202020204" pitchFamily="34" charset="0"/>
              <a:buChar char="•"/>
            </a:pPr>
            <a:r>
              <a:rPr lang="sv-SE" sz="1800" dirty="0">
                <a:solidFill>
                  <a:schemeClr val="tx1"/>
                </a:solidFill>
              </a:rPr>
              <a:t>Struktur för uppföljning av patienter med svår traumatisk hjärnskada under hela förloppet även i senare skeden </a:t>
            </a:r>
          </a:p>
          <a:p>
            <a:pPr marL="171450" lvl="0" indent="-171450">
              <a:spcAft>
                <a:spcPts val="500"/>
              </a:spcAft>
              <a:buFont typeface="Arial" panose="020B0604020202020204" pitchFamily="34" charset="0"/>
              <a:buChar char="•"/>
            </a:pPr>
            <a:r>
              <a:rPr lang="sv-SE" sz="1800" dirty="0">
                <a:solidFill>
                  <a:schemeClr val="tx1"/>
                </a:solidFill>
              </a:rPr>
              <a:t>Tillgång till uppföljning och rehabilitering för patienter med lätt traumatisk hjärnskada</a:t>
            </a:r>
          </a:p>
          <a:p>
            <a:pPr marL="171450" lvl="0" indent="-171450">
              <a:spcAft>
                <a:spcPts val="500"/>
              </a:spcAft>
              <a:buFont typeface="Arial" panose="020B0604020202020204" pitchFamily="34" charset="0"/>
              <a:buChar char="•"/>
            </a:pPr>
            <a:r>
              <a:rPr lang="sv-SE" sz="1800" dirty="0">
                <a:solidFill>
                  <a:schemeClr val="tx1"/>
                </a:solidFill>
              </a:rPr>
              <a:t>Tillgång till uppföljning och teambaserad rehabilitering i senare skeden i vårdförloppet</a:t>
            </a:r>
            <a:r>
              <a:rPr lang="sv-SE" dirty="0">
                <a:solidFill>
                  <a:schemeClr val="tx1"/>
                </a:solidFill>
              </a:rPr>
              <a:t>.</a:t>
            </a:r>
            <a:endParaRPr lang="sv-SE" dirty="0">
              <a:solidFill>
                <a:srgbClr val="000000"/>
              </a:solidFill>
            </a:endParaRPr>
          </a:p>
          <a:p>
            <a:endParaRPr lang="sv-SE" dirty="0"/>
          </a:p>
        </p:txBody>
      </p:sp>
      <p:sp>
        <p:nvSpPr>
          <p:cNvPr id="5" name="textruta 4">
            <a:extLst>
              <a:ext uri="{FF2B5EF4-FFF2-40B4-BE49-F238E27FC236}">
                <a16:creationId xmlns:a16="http://schemas.microsoft.com/office/drawing/2014/main" id="{7719DB1B-BC70-FA06-A998-9D566B0332A6}"/>
              </a:ext>
            </a:extLst>
          </p:cNvPr>
          <p:cNvSpPr txBox="1"/>
          <p:nvPr/>
        </p:nvSpPr>
        <p:spPr>
          <a:xfrm>
            <a:off x="690068" y="1438889"/>
            <a:ext cx="11343715" cy="1200329"/>
          </a:xfrm>
          <a:prstGeom prst="rect">
            <a:avLst/>
          </a:prstGeom>
          <a:noFill/>
        </p:spPr>
        <p:txBody>
          <a:bodyPr wrap="square" rtlCol="0">
            <a:spAutoFit/>
          </a:bodyPr>
          <a:lstStyle/>
          <a:p>
            <a:pPr lvl="0">
              <a:defRPr/>
            </a:pPr>
            <a:r>
              <a:rPr lang="sv-SE" b="1" dirty="0">
                <a:solidFill>
                  <a:srgbClr val="000000"/>
                </a:solidFill>
              </a:rPr>
              <a:t>Fördelar/vinster</a:t>
            </a:r>
          </a:p>
          <a:p>
            <a:r>
              <a:rPr lang="sv-SE" dirty="0">
                <a:solidFill>
                  <a:schemeClr val="tx1"/>
                </a:solidFill>
              </a:rPr>
              <a:t>Implementering av Personcentrerat och sammanhållet vårdförlopp Traumatisk hjärnskada och de kompletterande kunskapsstöden kommer att medföra behov av flera förändringar i organisation och arbetssätt:</a:t>
            </a:r>
          </a:p>
          <a:p>
            <a:endParaRPr lang="sv-SE" dirty="0"/>
          </a:p>
        </p:txBody>
      </p:sp>
      <p:sp>
        <p:nvSpPr>
          <p:cNvPr id="3" name="Rektangel 2">
            <a:extLst>
              <a:ext uri="{FF2B5EF4-FFF2-40B4-BE49-F238E27FC236}">
                <a16:creationId xmlns:a16="http://schemas.microsoft.com/office/drawing/2014/main" id="{F110A169-4772-5189-444A-E73393A86045}"/>
              </a:ext>
            </a:extLst>
          </p:cNvPr>
          <p:cNvSpPr/>
          <p:nvPr/>
        </p:nvSpPr>
        <p:spPr>
          <a:xfrm>
            <a:off x="528320" y="2639218"/>
            <a:ext cx="5140960" cy="2704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B1ED455-97CE-FDDB-DBA2-9072A7DD49D8}"/>
              </a:ext>
            </a:extLst>
          </p:cNvPr>
          <p:cNvSpPr/>
          <p:nvPr/>
        </p:nvSpPr>
        <p:spPr>
          <a:xfrm>
            <a:off x="6356888" y="2639218"/>
            <a:ext cx="5140960" cy="2704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778EF3-7557-5BAA-6F21-3E1244559DDE}"/>
              </a:ext>
            </a:extLst>
          </p:cNvPr>
          <p:cNvSpPr>
            <a:spLocks noGrp="1"/>
          </p:cNvSpPr>
          <p:nvPr>
            <p:ph type="ctrTitle"/>
          </p:nvPr>
        </p:nvSpPr>
        <p:spPr>
          <a:xfrm>
            <a:off x="795443" y="621590"/>
            <a:ext cx="9144000" cy="609793"/>
          </a:xfrm>
        </p:spPr>
        <p:txBody>
          <a:bodyPr/>
          <a:lstStyle/>
          <a:p>
            <a:r>
              <a:rPr lang="sv-SE" dirty="0"/>
              <a:t>Vad blir konsekvenserna?</a:t>
            </a:r>
          </a:p>
        </p:txBody>
      </p:sp>
      <p:sp>
        <p:nvSpPr>
          <p:cNvPr id="3" name="Platshållare för text 2">
            <a:extLst>
              <a:ext uri="{FF2B5EF4-FFF2-40B4-BE49-F238E27FC236}">
                <a16:creationId xmlns:a16="http://schemas.microsoft.com/office/drawing/2014/main" id="{64C5D187-8854-1B9B-D63D-62E4922DC62E}"/>
              </a:ext>
            </a:extLst>
          </p:cNvPr>
          <p:cNvSpPr>
            <a:spLocks noGrp="1"/>
          </p:cNvSpPr>
          <p:nvPr>
            <p:ph type="body" sz="quarter" idx="10"/>
          </p:nvPr>
        </p:nvSpPr>
        <p:spPr>
          <a:xfrm>
            <a:off x="795443" y="1572240"/>
            <a:ext cx="9144000" cy="2913941"/>
          </a:xfrm>
        </p:spPr>
        <p:txBody>
          <a:bodyPr>
            <a:normAutofit/>
          </a:bodyPr>
          <a:lstStyle/>
          <a:p>
            <a:pPr lvl="0">
              <a:defRPr/>
            </a:pPr>
            <a:r>
              <a:rPr lang="sv-SE" sz="2100" b="1" dirty="0">
                <a:solidFill>
                  <a:srgbClr val="000000"/>
                </a:solidFill>
              </a:rPr>
              <a:t>Risker/svårigheter</a:t>
            </a:r>
          </a:p>
          <a:p>
            <a:pPr lvl="0">
              <a:defRPr/>
            </a:pPr>
            <a:r>
              <a:rPr lang="sv-SE" sz="1800" dirty="0">
                <a:solidFill>
                  <a:schemeClr val="tx1"/>
                </a:solidFill>
              </a:rPr>
              <a:t>Vårdförloppet kommer medföra behov av:</a:t>
            </a:r>
          </a:p>
          <a:p>
            <a:pPr marL="285750" indent="-285750">
              <a:buFont typeface="Arial" panose="020B0604020202020204" pitchFamily="34" charset="0"/>
              <a:buChar char="•"/>
            </a:pPr>
            <a:r>
              <a:rPr lang="sv-SE" sz="1800" dirty="0">
                <a:solidFill>
                  <a:schemeClr val="tx1"/>
                </a:solidFill>
              </a:rPr>
              <a:t>Ökad tillgång till personal med kompetens inom området, särskilt specialistläkare inom rehabiliteringsmedicin, pediatrik med inriktning på neurologiska skador och sjukdomar samt logopeder, arbetsterapeuter och neuropsykologer. </a:t>
            </a:r>
          </a:p>
          <a:p>
            <a:pPr marL="285750" indent="-285750">
              <a:buFont typeface="Arial" panose="020B0604020202020204" pitchFamily="34" charset="0"/>
              <a:buChar char="•"/>
            </a:pPr>
            <a:r>
              <a:rPr lang="sv-SE" sz="1800" dirty="0">
                <a:solidFill>
                  <a:schemeClr val="tx1"/>
                </a:solidFill>
              </a:rPr>
              <a:t>Fler vårdplatser särskilt avsedda för inneliggande rehabilitering</a:t>
            </a:r>
          </a:p>
          <a:p>
            <a:pPr marL="285750" indent="-285750">
              <a:buFont typeface="Arial" panose="020B0604020202020204" pitchFamily="34" charset="0"/>
              <a:buChar char="•"/>
            </a:pPr>
            <a:r>
              <a:rPr lang="sv-SE" sz="1800" dirty="0">
                <a:solidFill>
                  <a:schemeClr val="tx1"/>
                </a:solidFill>
              </a:rPr>
              <a:t>Utbildningsinsatser inom primärvård för att kunna möta det behov som patienter med traumatisk hjärnskada har. </a:t>
            </a:r>
          </a:p>
          <a:p>
            <a:pPr marL="285750" indent="-285750">
              <a:buFont typeface="Arial" panose="020B0604020202020204" pitchFamily="34" charset="0"/>
              <a:buChar char="•"/>
            </a:pPr>
            <a:endParaRPr lang="sv-SE" sz="2400" dirty="0">
              <a:solidFill>
                <a:schemeClr val="tx1"/>
              </a:solidFill>
            </a:endParaRPr>
          </a:p>
          <a:p>
            <a:endParaRPr lang="sv-SE" dirty="0"/>
          </a:p>
        </p:txBody>
      </p:sp>
      <p:sp>
        <p:nvSpPr>
          <p:cNvPr id="4" name="textruta 3">
            <a:extLst>
              <a:ext uri="{FF2B5EF4-FFF2-40B4-BE49-F238E27FC236}">
                <a16:creationId xmlns:a16="http://schemas.microsoft.com/office/drawing/2014/main" id="{40E37833-7B81-1FBE-FD59-D6AE54048FA5}"/>
              </a:ext>
            </a:extLst>
          </p:cNvPr>
          <p:cNvSpPr txBox="1"/>
          <p:nvPr/>
        </p:nvSpPr>
        <p:spPr>
          <a:xfrm>
            <a:off x="1091101" y="4426288"/>
            <a:ext cx="10147831" cy="1200329"/>
          </a:xfrm>
          <a:prstGeom prst="rect">
            <a:avLst/>
          </a:prstGeom>
          <a:noFill/>
        </p:spPr>
        <p:txBody>
          <a:bodyPr wrap="square" rtlCol="0">
            <a:spAutoFit/>
          </a:bodyPr>
          <a:lstStyle/>
          <a:p>
            <a:r>
              <a:rPr lang="sv-SE" sz="1800" dirty="0">
                <a:solidFill>
                  <a:schemeClr val="tx1"/>
                </a:solidFill>
              </a:rPr>
              <a:t>På kort sikt kommer implementering av personcentrerat och sammanhållet vårdförlopp Traumatisk hjärnskada och de kompletterande kunskapsstöden medföra ökade kostnader men på sikt bedöms kostnaderna för samhället minska. </a:t>
            </a:r>
          </a:p>
          <a:p>
            <a:endParaRPr lang="sv-SE" dirty="0"/>
          </a:p>
        </p:txBody>
      </p:sp>
    </p:spTree>
    <p:extLst>
      <p:ext uri="{BB962C8B-B14F-4D97-AF65-F5344CB8AC3E}">
        <p14:creationId xmlns:p14="http://schemas.microsoft.com/office/powerpoint/2010/main" val="307963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F6F7610-D77D-7A0E-42A0-963D02D624D1}"/>
              </a:ext>
            </a:extLst>
          </p:cNvPr>
          <p:cNvSpPr/>
          <p:nvPr/>
        </p:nvSpPr>
        <p:spPr>
          <a:xfrm>
            <a:off x="10388774" y="5740072"/>
            <a:ext cx="1803226" cy="91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929986"/>
            <a:ext cx="9517333" cy="609793"/>
          </a:xfrm>
        </p:spPr>
        <p:txBody>
          <a:bodyPr>
            <a:normAutofit fontScale="90000"/>
          </a:bodyPr>
          <a:lstStyle/>
          <a:p>
            <a:r>
              <a:rPr lang="sv-SE" dirty="0"/>
              <a:t>Personcentrerat och sammanhållet vårdförlopp för Traumatisk hjärnskada</a:t>
            </a:r>
          </a:p>
        </p:txBody>
      </p:sp>
      <p:sp>
        <p:nvSpPr>
          <p:cNvPr id="8" name="Rectangle 20">
            <a:extLst>
              <a:ext uri="{FF2B5EF4-FFF2-40B4-BE49-F238E27FC236}">
                <a16:creationId xmlns:a16="http://schemas.microsoft.com/office/drawing/2014/main" id="{3E0FFD61-48A6-4B7A-BD67-7DC59845871C}"/>
              </a:ext>
            </a:extLst>
          </p:cNvPr>
          <p:cNvSpPr/>
          <p:nvPr/>
        </p:nvSpPr>
        <p:spPr>
          <a:xfrm>
            <a:off x="968957" y="2801619"/>
            <a:ext cx="4896000" cy="3436596"/>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buFont typeface="Arial" panose="020B0604020202020204" pitchFamily="34" charset="0"/>
              <a:buChar char="•"/>
            </a:pPr>
            <a:r>
              <a:rPr lang="sv-SE" sz="1600" dirty="0">
                <a:solidFill>
                  <a:schemeClr val="tx1"/>
                </a:solidFill>
              </a:rPr>
              <a:t>Patienten får en personcentrerad, för barn och ungdomar familjecentrerad, samt samordnad uppföljning och rehabilitering oavsett skadans svårighetsgrad, tidpunkt i vård- och rehabiliteringsförloppet, ålder vid skada, mognad och ålder vid uppföljningen</a:t>
            </a:r>
          </a:p>
          <a:p>
            <a:endParaRPr lang="sv-SE" sz="1600" dirty="0">
              <a:solidFill>
                <a:schemeClr val="tx1"/>
              </a:solidFill>
            </a:endParaRPr>
          </a:p>
          <a:p>
            <a:pPr marL="285750" indent="-285750">
              <a:buFont typeface="Arial" panose="020B0604020202020204" pitchFamily="34" charset="0"/>
              <a:buChar char="•"/>
            </a:pPr>
            <a:r>
              <a:rPr lang="sv-SE" sz="1600" dirty="0">
                <a:solidFill>
                  <a:schemeClr val="tx1"/>
                </a:solidFill>
              </a:rPr>
              <a:t>Patienten och närstående får anpassad information och stöd</a:t>
            </a:r>
          </a:p>
          <a:p>
            <a:endParaRPr lang="sv-SE" sz="1600" dirty="0">
              <a:solidFill>
                <a:schemeClr val="tx1"/>
              </a:solidFill>
            </a:endParaRPr>
          </a:p>
          <a:p>
            <a:pPr marL="285750" indent="-285750">
              <a:buFont typeface="Arial" panose="020B0604020202020204" pitchFamily="34" charset="0"/>
              <a:buChar char="•"/>
            </a:pPr>
            <a:r>
              <a:rPr lang="sv-SE" sz="1600" dirty="0">
                <a:solidFill>
                  <a:schemeClr val="tx1"/>
                </a:solidFill>
              </a:rPr>
              <a:t>Övergångar mellan vårdgivare är säkra och tydliga.</a:t>
            </a:r>
          </a:p>
          <a:p>
            <a:pPr marR="0" lvl="0" algn="l" defTabSz="914400" rtl="0" eaLnBrk="1" fontAlgn="auto" latinLnBrk="0" hangingPunct="1">
              <a:lnSpc>
                <a:spcPct val="100000"/>
              </a:lnSpc>
              <a:spcBef>
                <a:spcPts val="600"/>
              </a:spcBef>
              <a:spcAft>
                <a:spcPts val="0"/>
              </a:spcAft>
              <a:buClrTx/>
              <a:buSzTx/>
              <a:tabLst/>
              <a:defRPr/>
            </a:pPr>
            <a:endParaRPr lang="sv-SE"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545406" y="2760660"/>
            <a:ext cx="4896000" cy="3436596"/>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defRPr/>
            </a:pPr>
            <a:r>
              <a:rPr lang="sv-SE" sz="1600" dirty="0">
                <a:solidFill>
                  <a:schemeClr val="tx1"/>
                </a:solidFill>
              </a:rPr>
              <a:t>Vårdförloppet beskriver akuta åtgärder med fokus på samordning och tidig rehabilitering samt uppföljning och långsiktig rehabilitering.</a:t>
            </a:r>
          </a:p>
          <a:p>
            <a:pPr>
              <a:spcBef>
                <a:spcPts val="600"/>
              </a:spcBef>
              <a:defRPr/>
            </a:pPr>
            <a:r>
              <a:rPr lang="sv-SE" sz="1600" b="1" dirty="0">
                <a:solidFill>
                  <a:schemeClr val="tx1"/>
                </a:solidFill>
              </a:rPr>
              <a:t>Uppföljning:</a:t>
            </a:r>
          </a:p>
          <a:p>
            <a:pPr marL="285750" indent="-285750">
              <a:buFont typeface="Arial" panose="020B0604020202020204" pitchFamily="34" charset="0"/>
              <a:buChar char="•"/>
            </a:pPr>
            <a:r>
              <a:rPr lang="sv-SE" sz="1600" dirty="0">
                <a:solidFill>
                  <a:schemeClr val="tx1"/>
                </a:solidFill>
              </a:rPr>
              <a:t>Andel patienter med lätt traumatisk hjärnskada som fått diagnosanpassad information vid första vårdkontakt.</a:t>
            </a:r>
          </a:p>
          <a:p>
            <a:pPr marL="285750" indent="-285750">
              <a:buFont typeface="Arial" panose="020B0604020202020204" pitchFamily="34" charset="0"/>
              <a:buChar char="•"/>
            </a:pPr>
            <a:r>
              <a:rPr lang="sv-SE" sz="1600" dirty="0">
                <a:solidFill>
                  <a:schemeClr val="tx1"/>
                </a:solidFill>
              </a:rPr>
              <a:t>Andel patienter med traumatisk hjärnskada som har behövt inneliggande vård och som har fått en rehabiliteringsplan upprättad vid utskrivning.</a:t>
            </a:r>
          </a:p>
          <a:p>
            <a:pPr marL="285750" indent="-285750">
              <a:buFont typeface="Arial" panose="020B0604020202020204" pitchFamily="34" charset="0"/>
              <a:buChar char="•"/>
            </a:pPr>
            <a:r>
              <a:rPr lang="sv-SE" sz="1600" dirty="0">
                <a:solidFill>
                  <a:schemeClr val="tx1"/>
                </a:solidFill>
              </a:rPr>
              <a:t>Andel patienter med traumatisk hjärnskada som har fått ett uppföljningsbesök inom 42 dagar från utskrivning.</a:t>
            </a:r>
          </a:p>
          <a:p>
            <a:pPr marL="285750" indent="-285750">
              <a:spcBef>
                <a:spcPts val="600"/>
              </a:spcBef>
              <a:buFont typeface="Arial" panose="020B0604020202020204" pitchFamily="34" charset="0"/>
              <a:buChar char="•"/>
              <a:defRPr/>
            </a:pPr>
            <a:endParaRPr lang="sv-SE" sz="1600" dirty="0">
              <a:solidFill>
                <a:schemeClr val="tx1"/>
              </a:solidFill>
            </a:endParaRPr>
          </a:p>
          <a:p>
            <a:pPr marL="285750" indent="-285750">
              <a:spcBef>
                <a:spcPts val="600"/>
              </a:spcBef>
              <a:buFont typeface="Arial" panose="020B0604020202020204" pitchFamily="34" charset="0"/>
              <a:buChar char="•"/>
              <a:defRPr/>
            </a:pPr>
            <a:endParaRPr lang="sv-SE" sz="2000" dirty="0">
              <a:solidFill>
                <a:schemeClr val="tx1"/>
              </a:solidFill>
              <a:ea typeface="Calibri" panose="020F050202020403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2BDF53FC-FB81-B482-0E8A-B14919481220}"/>
              </a:ext>
            </a:extLst>
          </p:cNvPr>
          <p:cNvSpPr/>
          <p:nvPr/>
        </p:nvSpPr>
        <p:spPr>
          <a:xfrm>
            <a:off x="871441" y="1575517"/>
            <a:ext cx="10308008" cy="923330"/>
          </a:xfrm>
          <a:prstGeom prst="rect">
            <a:avLst/>
          </a:prstGeom>
        </p:spPr>
        <p:txBody>
          <a:bodyPr wrap="square">
            <a:spAutoFit/>
          </a:bodyPr>
          <a:lstStyle/>
          <a:p>
            <a:pPr lvl="0">
              <a:defRPr/>
            </a:pPr>
            <a:r>
              <a:rPr lang="sv-SE" i="1" dirty="0">
                <a:solidFill>
                  <a:schemeClr val="accent1"/>
                </a:solidFill>
              </a:rPr>
              <a:t>Vårdförloppet omfattar alla svårighetsgrader av THS och alla åldrar från 6 månader och uppåt. </a:t>
            </a:r>
            <a:endParaRPr kumimoji="0" lang="sv-SE" sz="1800" b="0" i="1" u="none" strike="noStrike" kern="1200" cap="none" spc="0" normalizeH="0" baseline="0" noProof="0" dirty="0">
              <a:ln>
                <a:noFill/>
              </a:ln>
              <a:solidFill>
                <a:schemeClr val="accent1"/>
              </a:solidFill>
              <a:effectLst/>
              <a:uLnTx/>
              <a:uFillTx/>
              <a:latin typeface="Calibri" panose="020F0502020204030204"/>
            </a:endParaRPr>
          </a:p>
          <a:p>
            <a:pPr>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a:t>
            </a:r>
            <a:r>
              <a:rPr lang="sv-SE" i="1" dirty="0">
                <a:solidFill>
                  <a:schemeClr val="accent1"/>
                </a:solidFill>
              </a:rPr>
              <a:t>när patienten söker vård första gången efter en traumatisk hjärnskada</a:t>
            </a:r>
            <a:r>
              <a:rPr lang="sv-SE" i="1" dirty="0">
                <a:solidFill>
                  <a:schemeClr val="accent1"/>
                </a:solidFill>
                <a:latin typeface="Calibri" panose="020F0502020204030204"/>
              </a:rPr>
              <a:t> </a:t>
            </a:r>
            <a:r>
              <a:rPr kumimoji="0" lang="sv-SE" sz="1800" b="0" i="1" u="none" strike="noStrike" kern="1200" cap="none" spc="0" normalizeH="0" baseline="0" noProof="0" dirty="0">
                <a:ln>
                  <a:noFill/>
                </a:ln>
                <a:solidFill>
                  <a:schemeClr val="accent1"/>
                </a:solidFill>
                <a:effectLst/>
                <a:uLnTx/>
                <a:uFillTx/>
                <a:latin typeface="Calibri" panose="020F0502020204030204"/>
              </a:rPr>
              <a:t>och </a:t>
            </a:r>
            <a:r>
              <a:rPr kumimoji="0" lang="sv-SE" sz="1800" b="1" i="1" u="none" strike="noStrike" kern="1200" cap="none" spc="0" normalizeH="0" baseline="0" noProof="0" dirty="0">
                <a:ln>
                  <a:noFill/>
                </a:ln>
                <a:solidFill>
                  <a:schemeClr val="accent1"/>
                </a:solidFill>
                <a:effectLst/>
                <a:uLnTx/>
                <a:uFillTx/>
                <a:latin typeface="Calibri" panose="020F0502020204030204"/>
              </a:rPr>
              <a:t>avslutas</a:t>
            </a:r>
            <a:r>
              <a:rPr lang="sv-SE" i="1" dirty="0">
                <a:solidFill>
                  <a:schemeClr val="accent1"/>
                </a:solidFill>
                <a:latin typeface="Calibri" panose="020F0502020204030204"/>
              </a:rPr>
              <a:t> </a:t>
            </a:r>
            <a:r>
              <a:rPr lang="sv-SE" i="1" dirty="0">
                <a:solidFill>
                  <a:schemeClr val="accent1"/>
                </a:solidFill>
              </a:rPr>
              <a:t>när det inte finns behov av uppföljning och rehabilitering. </a:t>
            </a:r>
            <a:endParaRPr kumimoji="0" lang="sv-SE" sz="1800" i="1" u="none" strike="noStrike" kern="1200" cap="none" spc="0" normalizeH="0" baseline="0" noProof="0" dirty="0">
              <a:ln>
                <a:noFill/>
              </a:ln>
              <a:solidFill>
                <a:schemeClr val="accent1"/>
              </a:solidFill>
              <a:effectLst/>
              <a:uLnTx/>
              <a:uFillTx/>
              <a:latin typeface="Calibri" panose="020F0502020204030204"/>
            </a:endParaRPr>
          </a:p>
        </p:txBody>
      </p:sp>
      <p:sp>
        <p:nvSpPr>
          <p:cNvPr id="3" name="textruta 2">
            <a:extLst>
              <a:ext uri="{FF2B5EF4-FFF2-40B4-BE49-F238E27FC236}">
                <a16:creationId xmlns:a16="http://schemas.microsoft.com/office/drawing/2014/main" id="{800E2F11-2339-700F-D53F-EB6F49D128BC}"/>
              </a:ext>
            </a:extLst>
          </p:cNvPr>
          <p:cNvSpPr txBox="1"/>
          <p:nvPr/>
        </p:nvSpPr>
        <p:spPr>
          <a:xfrm>
            <a:off x="968957" y="43911"/>
            <a:ext cx="2118455" cy="369332"/>
          </a:xfrm>
          <a:prstGeom prst="rect">
            <a:avLst/>
          </a:prstGeom>
          <a:solidFill>
            <a:schemeClr val="accent1"/>
          </a:solidFill>
        </p:spPr>
        <p:txBody>
          <a:bodyPr wrap="square" rtlCol="0">
            <a:spAutoFit/>
          </a:bodyPr>
          <a:lstStyle/>
          <a:p>
            <a:r>
              <a:rPr lang="sv-SE" b="1" dirty="0">
                <a:solidFill>
                  <a:schemeClr val="bg1"/>
                </a:solidFill>
              </a:rPr>
              <a:t>SAMMANFATTNING</a:t>
            </a:r>
          </a:p>
        </p:txBody>
      </p:sp>
      <p:sp>
        <p:nvSpPr>
          <p:cNvPr id="6" name="textruta 5">
            <a:extLst>
              <a:ext uri="{FF2B5EF4-FFF2-40B4-BE49-F238E27FC236}">
                <a16:creationId xmlns:a16="http://schemas.microsoft.com/office/drawing/2014/main" id="{DACB78AD-9F2A-7D0F-BCC1-341AD5A2F01E}"/>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286319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477503672"/>
              </p:ext>
            </p:extLst>
          </p:nvPr>
        </p:nvGraphicFramePr>
        <p:xfrm>
          <a:off x="580293" y="889892"/>
          <a:ext cx="11002107" cy="5976132"/>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2000" dirty="0">
                          <a:solidFill>
                            <a:schemeClr val="tx1"/>
                          </a:solidFill>
                          <a:effectLst/>
                          <a:latin typeface="+mn-lt"/>
                          <a:ea typeface="+mn-ea"/>
                          <a:cs typeface="+mn-cs"/>
                        </a:rPr>
                        <a:t>Catharina</a:t>
                      </a:r>
                      <a:r>
                        <a:rPr lang="sv-SE" sz="2000" baseline="0" dirty="0">
                          <a:solidFill>
                            <a:schemeClr val="tx1"/>
                          </a:solidFill>
                          <a:effectLst/>
                          <a:latin typeface="+mn-lt"/>
                          <a:ea typeface="+mn-ea"/>
                          <a:cs typeface="+mn-cs"/>
                        </a:rPr>
                        <a:t> Nygren Deboussard</a:t>
                      </a:r>
                    </a:p>
                    <a:p>
                      <a:pPr>
                        <a:lnSpc>
                          <a:spcPct val="100000"/>
                        </a:lnSpc>
                        <a:spcAft>
                          <a:spcPts val="0"/>
                        </a:spcAft>
                      </a:pPr>
                      <a:r>
                        <a:rPr lang="sv-SE" sz="2000" baseline="0" dirty="0">
                          <a:solidFill>
                            <a:schemeClr val="tx1"/>
                          </a:solidFill>
                          <a:effectLst/>
                          <a:latin typeface="+mn-lt"/>
                          <a:ea typeface="+mn-ea"/>
                          <a:cs typeface="+mn-cs"/>
                        </a:rPr>
                        <a:t>Ordförande</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mn-lt"/>
                          <a:ea typeface="+mn-ea"/>
                          <a:cs typeface="+mn-cs"/>
                        </a:rPr>
                        <a:t>Läkare,</a:t>
                      </a:r>
                      <a:r>
                        <a:rPr lang="sv-SE" sz="2000" baseline="0" dirty="0">
                          <a:effectLst/>
                          <a:latin typeface="+mn-lt"/>
                          <a:ea typeface="+mn-ea"/>
                          <a:cs typeface="+mn-cs"/>
                        </a:rPr>
                        <a:t> specialist i rehabiliteringsmedicin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mn-lt"/>
                          <a:ea typeface="+mn-ea"/>
                          <a:cs typeface="+mn-cs"/>
                        </a:rPr>
                        <a:t>Region</a:t>
                      </a:r>
                      <a:r>
                        <a:rPr lang="sv-SE" sz="2000" baseline="0" dirty="0">
                          <a:effectLst/>
                          <a:latin typeface="+mn-lt"/>
                          <a:ea typeface="+mn-ea"/>
                          <a:cs typeface="+mn-cs"/>
                        </a:rPr>
                        <a:t> Stockholm/Gotland</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Linda Andlöw</a:t>
                      </a:r>
                    </a:p>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Processledare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Projektledare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Sydöstra sjukvårdsregionen</a:t>
                      </a:r>
                    </a:p>
                  </a:txBody>
                  <a:tcPr marL="75438" marR="75438" marT="0" marB="0"/>
                </a:tc>
                <a:extLst>
                  <a:ext uri="{0D108BD9-81ED-4DB2-BD59-A6C34878D82A}">
                    <a16:rowId xmlns:a16="http://schemas.microsoft.com/office/drawing/2014/main" val="1726488147"/>
                  </a:ext>
                </a:extLst>
              </a:tr>
              <a:tr h="322040">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Maud Stenberg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 i rehabiliteringsmedicin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Västerbotten</a:t>
                      </a:r>
                    </a:p>
                  </a:txBody>
                  <a:tcPr marL="75438" marR="75438" marT="0" marB="0"/>
                </a:tc>
                <a:extLst>
                  <a:ext uri="{0D108BD9-81ED-4DB2-BD59-A6C34878D82A}">
                    <a16:rowId xmlns:a16="http://schemas.microsoft.com/office/drawing/2014/main" val="1043800923"/>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Cristina Gutiérrez Pérez</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i                </a:t>
                      </a:r>
                      <a:r>
                        <a:rPr lang="sv-SE" sz="2000" dirty="0">
                          <a:effectLst/>
                          <a:latin typeface="Calibri" panose="020F0502020204030204" pitchFamily="34" charset="0"/>
                          <a:ea typeface="Calibri" panose="020F0502020204030204" pitchFamily="34" charset="0"/>
                          <a:cs typeface="Times New Roman" panose="02020603050405020304" pitchFamily="18" charset="0"/>
                        </a:rPr>
                        <a:t>geriatrik och internmedicin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Götalandsregionen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6787345"/>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Fredrik Ginstman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 i neurokirurgi,</a:t>
                      </a:r>
                    </a:p>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anestesi och intensivvård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Östergötland</a:t>
                      </a:r>
                    </a:p>
                  </a:txBody>
                  <a:tcPr marL="75438" marR="75438" marT="0" marB="0"/>
                </a:tc>
                <a:extLst>
                  <a:ext uri="{0D108BD9-81ED-4DB2-BD59-A6C34878D82A}">
                    <a16:rowId xmlns:a16="http://schemas.microsoft.com/office/drawing/2014/main" val="1424280812"/>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Cathrin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Aitman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Fysioterapeut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912211026"/>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Lisa </a:t>
                      </a:r>
                      <a:r>
                        <a:rPr lang="sv-SE"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Ehlin</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Fysioterapeut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Kalmar län</a:t>
                      </a:r>
                    </a:p>
                  </a:txBody>
                  <a:tcPr marL="75438" marR="75438" marT="0" marB="0"/>
                </a:tc>
                <a:extLst>
                  <a:ext uri="{0D108BD9-81ED-4DB2-BD59-A6C34878D82A}">
                    <a16:rowId xmlns:a16="http://schemas.microsoft.com/office/drawing/2014/main" val="1492334297"/>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Emma Bergendahl</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Specialistarbetsterapeut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4160741064"/>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Karin Erklint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Arbetsterapeut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Östergötland</a:t>
                      </a:r>
                    </a:p>
                  </a:txBody>
                  <a:tcPr marL="75438" marR="75438" marT="0" marB="0"/>
                </a:tc>
                <a:extLst>
                  <a:ext uri="{0D108BD9-81ED-4DB2-BD59-A6C34878D82A}">
                    <a16:rowId xmlns:a16="http://schemas.microsoft.com/office/drawing/2014/main" val="2772251599"/>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Anna-Lena </a:t>
                      </a:r>
                      <a:r>
                        <a:rPr lang="sv-SE"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Osla</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Arbetsterapeut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3050412052"/>
                  </a:ext>
                </a:extLst>
              </a:tr>
              <a:tr h="325348">
                <a:tc>
                  <a:txBody>
                    <a:bodyPr/>
                    <a:lstStyle/>
                    <a:p>
                      <a:pPr>
                        <a:lnSpc>
                          <a:spcPct val="100000"/>
                        </a:lnSpc>
                        <a:spcAft>
                          <a:spcPts val="0"/>
                        </a:spcAft>
                      </a:pPr>
                      <a:endParaRPr lang="sv-SE" sz="2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342900" lvl="0" indent="-342900">
                        <a:lnSpc>
                          <a:spcPct val="100000"/>
                        </a:lnSpc>
                        <a:spcAft>
                          <a:spcPts val="0"/>
                        </a:spcAft>
                        <a:buFont typeface="Calibri" panose="020F0502020204030204" pitchFamily="34" charset="0"/>
                        <a:buChar char="-"/>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861118625"/>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254374590"/>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952780841"/>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F426E3F7-8D11-DD03-AE01-B7F7C9DA03B3}"/>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150845378"/>
              </p:ext>
            </p:extLst>
          </p:nvPr>
        </p:nvGraphicFramePr>
        <p:xfrm>
          <a:off x="580293" y="889892"/>
          <a:ext cx="11002107" cy="5688572"/>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2000" dirty="0">
                          <a:solidFill>
                            <a:schemeClr val="tx1"/>
                          </a:solidFill>
                          <a:effectLst/>
                          <a:latin typeface="+mn-lt"/>
                          <a:ea typeface="+mn-ea"/>
                          <a:cs typeface="+mn-cs"/>
                        </a:rPr>
                        <a:t>Lars</a:t>
                      </a:r>
                      <a:r>
                        <a:rPr lang="sv-SE" sz="2000" baseline="0" dirty="0">
                          <a:solidFill>
                            <a:schemeClr val="tx1"/>
                          </a:solidFill>
                          <a:effectLst/>
                          <a:latin typeface="+mn-lt"/>
                          <a:ea typeface="+mn-ea"/>
                          <a:cs typeface="+mn-cs"/>
                        </a:rPr>
                        <a:t> Jacobsson</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mn-lt"/>
                          <a:ea typeface="+mn-ea"/>
                          <a:cs typeface="+mn-cs"/>
                        </a:rPr>
                        <a:t>Neuropsykolog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mn-lt"/>
                          <a:ea typeface="+mn-ea"/>
                          <a:cs typeface="+mn-cs"/>
                        </a:rPr>
                        <a:t>Region</a:t>
                      </a:r>
                      <a:r>
                        <a:rPr lang="sv-SE" sz="2000" baseline="0" dirty="0">
                          <a:effectLst/>
                          <a:latin typeface="+mn-lt"/>
                          <a:ea typeface="+mn-ea"/>
                          <a:cs typeface="+mn-cs"/>
                        </a:rPr>
                        <a:t> Norrbotten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Kajsa Söderheim</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Logoped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1726488147"/>
                  </a:ext>
                </a:extLst>
              </a:tr>
              <a:tr h="322040">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Åsa Fyrberg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Fridlizius</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Specialistlogoped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1043800923"/>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Monica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Högsnes</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Hälso-och sjukvårdskurator</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Värmland</a:t>
                      </a:r>
                    </a:p>
                  </a:txBody>
                  <a:tcPr marL="75438" marR="75438" marT="0" marB="0"/>
                </a:tc>
                <a:extLst>
                  <a:ext uri="{0D108BD9-81ED-4DB2-BD59-A6C34878D82A}">
                    <a16:rowId xmlns:a16="http://schemas.microsoft.com/office/drawing/2014/main" val="36787345"/>
                  </a:ext>
                </a:extLst>
              </a:tr>
              <a:tr h="325348">
                <a:tc>
                  <a:txBody>
                    <a:bodyPr/>
                    <a:lstStyle/>
                    <a:p>
                      <a:pPr>
                        <a:lnSpc>
                          <a:spcPct val="100000"/>
                        </a:lnSpc>
                        <a:spcAft>
                          <a:spcPts val="0"/>
                        </a:spcAft>
                      </a:pPr>
                      <a:r>
                        <a:rPr lang="sv-S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Karl-Oskar Lindberg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 i akutsjukvård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Östergötland</a:t>
                      </a:r>
                    </a:p>
                  </a:txBody>
                  <a:tcPr marL="75438" marR="75438" marT="0" marB="0"/>
                </a:tc>
                <a:extLst>
                  <a:ext uri="{0D108BD9-81ED-4DB2-BD59-A6C34878D82A}">
                    <a16:rowId xmlns:a16="http://schemas.microsoft.com/office/drawing/2014/main" val="1424280812"/>
                  </a:ext>
                </a:extLst>
              </a:tr>
              <a:tr h="325348">
                <a:tc>
                  <a:txBody>
                    <a:bodyPr/>
                    <a:lstStyle/>
                    <a:p>
                      <a:pPr>
                        <a:lnSpc>
                          <a:spcPct val="100000"/>
                        </a:lnSpc>
                        <a:spcAft>
                          <a:spcPts val="0"/>
                        </a:spcAft>
                      </a:pPr>
                      <a:r>
                        <a:rPr lang="sv-SE" sz="2000" dirty="0" err="1">
                          <a:effectLst/>
                          <a:latin typeface="Calibri" panose="020F0502020204030204" pitchFamily="34" charset="0"/>
                          <a:ea typeface="Calibri" panose="020F0502020204030204" pitchFamily="34" charset="0"/>
                          <a:cs typeface="Times New Roman" panose="02020603050405020304" pitchFamily="18" charset="0"/>
                        </a:rPr>
                        <a:t>Saran</a:t>
                      </a:r>
                      <a:r>
                        <a:rPr lang="sv-SE" sz="2000" dirty="0">
                          <a:effectLst/>
                          <a:latin typeface="Calibri" panose="020F0502020204030204" pitchFamily="34" charset="0"/>
                          <a:ea typeface="Calibri" panose="020F0502020204030204" pitchFamily="34" charset="0"/>
                          <a:cs typeface="Times New Roman" panose="02020603050405020304" pitchFamily="18" charset="0"/>
                        </a:rPr>
                        <a:t>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Condé</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Sjuksköterska, specialist i akutsjukvård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912211026"/>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Håkan </a:t>
                      </a:r>
                      <a:r>
                        <a:rPr lang="sv-SE"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Röstedal</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Sjuksköterska, specialist i prehospitalvård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Jönköpings län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492334297"/>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Bo-Michael Bellander</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i neurokirurgi och neurointensivvård</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4160741064"/>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Ursula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Heldmann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 i neurologi</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2772251599"/>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Isabella Björkman- </a:t>
                      </a:r>
                      <a:r>
                        <a:rPr lang="sv-SE"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Burtscher</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Läkare, specialist i neuroradiologi</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3050412052"/>
                  </a:ext>
                </a:extLst>
              </a:tr>
              <a:tr h="325348">
                <a:tc>
                  <a:txBody>
                    <a:bodyPr/>
                    <a:lstStyle/>
                    <a:p>
                      <a:pPr>
                        <a:lnSpc>
                          <a:spcPct val="100000"/>
                        </a:lnSpc>
                        <a:spcAft>
                          <a:spcPts val="0"/>
                        </a:spcAft>
                      </a:pPr>
                      <a:endParaRPr lang="sv-SE" sz="2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342900" lvl="0" indent="-342900">
                        <a:lnSpc>
                          <a:spcPct val="100000"/>
                        </a:lnSpc>
                        <a:spcAft>
                          <a:spcPts val="0"/>
                        </a:spcAft>
                        <a:buFont typeface="Calibri" panose="020F0502020204030204" pitchFamily="34" charset="0"/>
                        <a:buChar char="-"/>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861118625"/>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254374590"/>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952780841"/>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EDF7D225-8EF7-4775-18F0-11F7CEADA853}"/>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26771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803577123"/>
              </p:ext>
            </p:extLst>
          </p:nvPr>
        </p:nvGraphicFramePr>
        <p:xfrm>
          <a:off x="580293" y="889892"/>
          <a:ext cx="11002107" cy="5709120"/>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2000" dirty="0">
                          <a:solidFill>
                            <a:schemeClr val="tx1"/>
                          </a:solidFill>
                          <a:effectLst/>
                          <a:latin typeface="+mn-lt"/>
                          <a:ea typeface="+mn-ea"/>
                          <a:cs typeface="+mn-cs"/>
                        </a:rPr>
                        <a:t>Lena</a:t>
                      </a:r>
                      <a:r>
                        <a:rPr lang="sv-SE" sz="2000" baseline="0" dirty="0">
                          <a:solidFill>
                            <a:schemeClr val="tx1"/>
                          </a:solidFill>
                          <a:effectLst/>
                          <a:latin typeface="+mn-lt"/>
                          <a:ea typeface="+mn-ea"/>
                          <a:cs typeface="+mn-cs"/>
                        </a:rPr>
                        <a:t> Nyholm</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mn-lt"/>
                          <a:ea typeface="+mn-ea"/>
                          <a:cs typeface="+mn-cs"/>
                        </a:rPr>
                        <a:t>Sjuksköterska,</a:t>
                      </a:r>
                      <a:r>
                        <a:rPr lang="sv-SE" sz="2000" baseline="0" dirty="0">
                          <a:effectLst/>
                          <a:latin typeface="+mn-lt"/>
                          <a:ea typeface="+mn-ea"/>
                          <a:cs typeface="+mn-cs"/>
                        </a:rPr>
                        <a:t> specialist i intensivvård</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mn-lt"/>
                          <a:ea typeface="+mn-ea"/>
                          <a:cs typeface="+mn-cs"/>
                        </a:rPr>
                        <a:t>Region</a:t>
                      </a:r>
                      <a:r>
                        <a:rPr lang="sv-SE" sz="2000" baseline="0" dirty="0">
                          <a:effectLst/>
                          <a:latin typeface="+mn-lt"/>
                          <a:ea typeface="+mn-ea"/>
                          <a:cs typeface="+mn-cs"/>
                        </a:rPr>
                        <a:t> Uppsala</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 Gunnarsson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specialist i barn- och ungdomsneurologi och habilitering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1726488147"/>
                  </a:ext>
                </a:extLst>
              </a:tr>
              <a:tr h="322040">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Catherine Aaro Jonsson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Neuropsykolog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Jämtland</a:t>
                      </a:r>
                    </a:p>
                  </a:txBody>
                  <a:tcPr marL="75438" marR="75438" marT="0" marB="0"/>
                </a:tc>
                <a:extLst>
                  <a:ext uri="{0D108BD9-81ED-4DB2-BD59-A6C34878D82A}">
                    <a16:rowId xmlns:a16="http://schemas.microsoft.com/office/drawing/2014/main" val="1043800923"/>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Sara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Duveskog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Sjuksköterska, specialist i barnsjukvård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Jönköpingslän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6787345"/>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Martin </a:t>
                      </a:r>
                      <a:r>
                        <a:rPr lang="sv-SE"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Annsberg</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Distriktsläkare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Dalarna</a:t>
                      </a:r>
                    </a:p>
                  </a:txBody>
                  <a:tcPr marL="75438" marR="75438" marT="0" marB="0"/>
                </a:tc>
                <a:extLst>
                  <a:ext uri="{0D108BD9-81ED-4DB2-BD59-A6C34878D82A}">
                    <a16:rowId xmlns:a16="http://schemas.microsoft.com/office/drawing/2014/main" val="1424280812"/>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Anja </a:t>
                      </a:r>
                      <a:r>
                        <a:rPr lang="sv-SE" sz="2000" dirty="0" err="1">
                          <a:effectLst/>
                          <a:latin typeface="Calibri" panose="020F0502020204030204" pitchFamily="34" charset="0"/>
                          <a:ea typeface="Calibri" panose="020F0502020204030204" pitchFamily="34" charset="0"/>
                          <a:cs typeface="Times New Roman" panose="02020603050405020304" pitchFamily="18" charset="0"/>
                        </a:rPr>
                        <a:t>Verem</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Fysioterapeut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912211026"/>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Mia Nilsson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Arbetsterapeut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Östergötland</a:t>
                      </a:r>
                    </a:p>
                  </a:txBody>
                  <a:tcPr marL="75438" marR="75438" marT="0" marB="0"/>
                </a:tc>
                <a:extLst>
                  <a:ext uri="{0D108BD9-81ED-4DB2-BD59-A6C34878D82A}">
                    <a16:rowId xmlns:a16="http://schemas.microsoft.com/office/drawing/2014/main" val="1492334297"/>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Jenny Eliasson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Arbetsterapeut</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Götalandsregionen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4160741064"/>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Marina Carlsson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Patientföreträdare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Personskadeförbundet t RTP</a:t>
                      </a:r>
                    </a:p>
                  </a:txBody>
                  <a:tcPr marL="75438" marR="75438" marT="0" marB="0"/>
                </a:tc>
                <a:extLst>
                  <a:ext uri="{0D108BD9-81ED-4DB2-BD59-A6C34878D82A}">
                    <a16:rowId xmlns:a16="http://schemas.microsoft.com/office/drawing/2014/main" val="2772251599"/>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Leif </a:t>
                      </a:r>
                      <a:r>
                        <a:rPr lang="sv-SE"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Degler</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Patientföreträdare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Hjärnkraft</a:t>
                      </a:r>
                    </a:p>
                  </a:txBody>
                  <a:tcPr marL="75438" marR="75438" marT="0" marB="0"/>
                </a:tc>
                <a:extLst>
                  <a:ext uri="{0D108BD9-81ED-4DB2-BD59-A6C34878D82A}">
                    <a16:rowId xmlns:a16="http://schemas.microsoft.com/office/drawing/2014/main" val="3050412052"/>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Jenny Sillén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Närståendeföreträdare</a:t>
                      </a:r>
                    </a:p>
                  </a:txBody>
                  <a:tcPr marL="75438" marR="75438" marT="0" marB="0"/>
                </a:tc>
                <a:tc>
                  <a:txBody>
                    <a:bodyPr/>
                    <a:lstStyle/>
                    <a:p>
                      <a:pPr marL="342900" lvl="0" indent="-342900">
                        <a:lnSpc>
                          <a:spcPct val="100000"/>
                        </a:lnSpc>
                        <a:spcAft>
                          <a:spcPts val="0"/>
                        </a:spcAft>
                        <a:buFont typeface="Calibri" panose="020F0502020204030204" pitchFamily="34" charset="0"/>
                        <a:buChar char="-"/>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861118625"/>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254374590"/>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952780841"/>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023A2007-6A8C-95DE-A32D-5F737EB18027}"/>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28090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pPr marL="342900" indent="-342900">
              <a:buFont typeface="Arial" panose="020B0604020202020204" pitchFamily="34" charset="0"/>
              <a:buChar char="•"/>
            </a:pPr>
            <a:endParaRPr lang="sv-SE" dirty="0"/>
          </a:p>
        </p:txBody>
      </p:sp>
      <p:sp>
        <p:nvSpPr>
          <p:cNvPr id="9" name="Rektangel 8"/>
          <p:cNvSpPr/>
          <p:nvPr/>
        </p:nvSpPr>
        <p:spPr>
          <a:xfrm>
            <a:off x="6552033" y="5158928"/>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Film:</a:t>
            </a:r>
            <a:endParaRPr lang="sv-SE" sz="1100" dirty="0">
              <a:solidFill>
                <a:srgbClr val="000000"/>
              </a:solidFill>
              <a:latin typeface="Calibri"/>
              <a:hlinkClick r:id="rId4"/>
            </a:endParaRPr>
          </a:p>
        </p:txBody>
      </p:sp>
      <p:sp>
        <p:nvSpPr>
          <p:cNvPr id="10" name="textruta 9"/>
          <p:cNvSpPr txBox="1"/>
          <p:nvPr/>
        </p:nvSpPr>
        <p:spPr>
          <a:xfrm>
            <a:off x="6531803" y="1200972"/>
            <a:ext cx="4910325" cy="992574"/>
          </a:xfrm>
          <a:prstGeom prst="rect">
            <a:avLst/>
          </a:prstGeom>
          <a:noFill/>
        </p:spPr>
        <p:txBody>
          <a:bodyPr wrap="square" rtlCol="0">
            <a:noAutofit/>
          </a:bodyPr>
          <a:lstStyle/>
          <a:p>
            <a:r>
              <a:rPr lang="sv-SE" sz="2400" dirty="0"/>
              <a:t>Film om vårdförloppet</a:t>
            </a:r>
            <a:endParaRPr lang="sv-SE" sz="1600" dirty="0"/>
          </a:p>
        </p:txBody>
      </p:sp>
      <p:sp>
        <p:nvSpPr>
          <p:cNvPr id="4" name="textruta 3">
            <a:extLst>
              <a:ext uri="{FF2B5EF4-FFF2-40B4-BE49-F238E27FC236}">
                <a16:creationId xmlns:a16="http://schemas.microsoft.com/office/drawing/2014/main" id="{D4695E66-F7E6-8672-3EE7-9DE3BB5B39AC}"/>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pic>
        <p:nvPicPr>
          <p:cNvPr id="7" name="Bildobjekt 6">
            <a:extLst>
              <a:ext uri="{FF2B5EF4-FFF2-40B4-BE49-F238E27FC236}">
                <a16:creationId xmlns:a16="http://schemas.microsoft.com/office/drawing/2014/main" id="{05174329-FA1E-B684-6344-BC2EC16A07C0}"/>
              </a:ext>
            </a:extLst>
          </p:cNvPr>
          <p:cNvPicPr>
            <a:picLocks noChangeAspect="1"/>
          </p:cNvPicPr>
          <p:nvPr/>
        </p:nvPicPr>
        <p:blipFill rotWithShape="1">
          <a:blip r:embed="rId5"/>
          <a:srcRect l="11084" t="14813" r="13785" b="12170"/>
          <a:stretch/>
        </p:blipFill>
        <p:spPr>
          <a:xfrm>
            <a:off x="6627053" y="1963143"/>
            <a:ext cx="5362828" cy="29317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854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underlag och inspiration för diskussion och dialog.</a:t>
            </a:r>
            <a:endParaRPr lang="sv-SE" sz="2500" dirty="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2" name="textruta 1">
            <a:extLst>
              <a:ext uri="{FF2B5EF4-FFF2-40B4-BE49-F238E27FC236}">
                <a16:creationId xmlns:a16="http://schemas.microsoft.com/office/drawing/2014/main" id="{AADF57AA-22F4-458C-3CD2-DF5E0424FE82}"/>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97704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592C2C81-8630-4794-003B-E4CEF6D46CAB}"/>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98509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08B69BC5-44A8-98E9-A14A-A81FDC85B9AB}"/>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Traumatisk hjärnskada</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989013" y="1401844"/>
            <a:ext cx="9101851" cy="4541756"/>
          </a:xfrm>
        </p:spPr>
        <p:txBody>
          <a:bodyPr>
            <a:normAutofit lnSpcReduction="10000"/>
          </a:bodyPr>
          <a:lstStyle/>
          <a:p>
            <a:pPr marL="342900" indent="-342900">
              <a:buFont typeface="Arial" panose="020B0604020202020204" pitchFamily="34" charset="0"/>
              <a:buChar char="•"/>
            </a:pPr>
            <a:r>
              <a:rPr lang="sv-SE" dirty="0"/>
              <a:t>Traumatisk hjärnskada drabbar personer i alla åldrar och är en av de främsta orsakerna till sjuklighet och dödlighet hos unga. </a:t>
            </a:r>
          </a:p>
          <a:p>
            <a:pPr marL="342900" indent="-342900">
              <a:buFont typeface="Arial" panose="020B0604020202020204" pitchFamily="34" charset="0"/>
              <a:buChar char="•"/>
            </a:pPr>
            <a:r>
              <a:rPr lang="sv-SE" dirty="0"/>
              <a:t>Det har beräknats att ca 300-600 per 100 000 invånare i Sverige årligen får någon form av THS och att minst 500 per 100 000 invånare lever med konsekvenser av THS.</a:t>
            </a:r>
          </a:p>
          <a:p>
            <a:pPr marL="342900" indent="-342900">
              <a:buFont typeface="Arial" panose="020B0604020202020204" pitchFamily="34" charset="0"/>
              <a:buChar char="•"/>
            </a:pPr>
            <a:r>
              <a:rPr lang="sv-SE" dirty="0"/>
              <a:t>THS har kallats "den tysta epidemin” eftersom konsekvenserna ofta inte är direkt observerbara och det totala antalet drabbade inte är känt. </a:t>
            </a:r>
          </a:p>
          <a:p>
            <a:pPr marL="342900" indent="-342900">
              <a:buFont typeface="Arial" panose="020B0604020202020204" pitchFamily="34" charset="0"/>
              <a:buChar char="•"/>
            </a:pPr>
            <a:r>
              <a:rPr lang="sv-SE" altLang="sv-SE" dirty="0"/>
              <a:t>Orsaken kan vara fall-, trafik-, idrotts- eller arbetsplatsolyckor eller misshandel. </a:t>
            </a:r>
          </a:p>
          <a:p>
            <a:pPr marL="342900" indent="-342900">
              <a:buFont typeface="Arial" panose="020B0604020202020204" pitchFamily="34" charset="0"/>
              <a:buChar char="•"/>
            </a:pPr>
            <a:r>
              <a:rPr lang="sv-SE" altLang="sv-SE" dirty="0"/>
              <a:t>Den vanligaste orsaken till THS är idag fallolyckor hos äldre individer. </a:t>
            </a:r>
          </a:p>
          <a:p>
            <a:r>
              <a:rPr lang="sv-SE" altLang="sv-SE" sz="1500" dirty="0"/>
              <a:t>Studie: </a:t>
            </a:r>
            <a:r>
              <a:rPr lang="sv-SE" sz="1500" dirty="0"/>
              <a:t>Global </a:t>
            </a:r>
            <a:r>
              <a:rPr lang="sv-SE" sz="1500" dirty="0" err="1"/>
              <a:t>burden</a:t>
            </a:r>
            <a:r>
              <a:rPr lang="sv-SE" sz="1500" dirty="0"/>
              <a:t> </a:t>
            </a:r>
            <a:r>
              <a:rPr lang="sv-SE" sz="1500" dirty="0" err="1"/>
              <a:t>of</a:t>
            </a:r>
            <a:r>
              <a:rPr lang="sv-SE" sz="1500" dirty="0"/>
              <a:t> </a:t>
            </a:r>
            <a:r>
              <a:rPr lang="sv-SE" sz="1500" dirty="0" err="1"/>
              <a:t>disease</a:t>
            </a:r>
            <a:r>
              <a:rPr lang="sv-SE" sz="1500" dirty="0"/>
              <a:t> </a:t>
            </a:r>
            <a:r>
              <a:rPr lang="sv-SE" sz="1500" dirty="0" err="1"/>
              <a:t>collaborative</a:t>
            </a:r>
            <a:r>
              <a:rPr lang="sv-SE" sz="1500" dirty="0"/>
              <a:t> </a:t>
            </a:r>
            <a:r>
              <a:rPr lang="sv-SE" sz="1500" dirty="0" err="1"/>
              <a:t>network</a:t>
            </a:r>
            <a:r>
              <a:rPr lang="sv-SE" sz="1500" dirty="0"/>
              <a:t> </a:t>
            </a:r>
            <a:endParaRPr lang="sv-SE" altLang="sv-SE" sz="1500" dirty="0"/>
          </a:p>
          <a:p>
            <a:endParaRPr lang="sv-SE" dirty="0"/>
          </a:p>
          <a:p>
            <a:endParaRPr lang="sv-SE" dirty="0"/>
          </a:p>
        </p:txBody>
      </p:sp>
      <p:sp>
        <p:nvSpPr>
          <p:cNvPr id="5" name="textruta 4">
            <a:extLst>
              <a:ext uri="{FF2B5EF4-FFF2-40B4-BE49-F238E27FC236}">
                <a16:creationId xmlns:a16="http://schemas.microsoft.com/office/drawing/2014/main" id="{03C72457-25A9-CE50-9DCF-8D379B6ACBDF}"/>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solidFill>
                  <a:srgbClr val="5A8695"/>
                </a:solidFill>
              </a:rPr>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843565" y="2766437"/>
            <a:ext cx="9855070" cy="2994283"/>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spcBef>
                <a:spcPts val="600"/>
              </a:spcBef>
              <a:buFont typeface="Arial" panose="020B0604020202020204" pitchFamily="34" charset="0"/>
              <a:buChar char="•"/>
              <a:defRPr/>
            </a:pPr>
            <a:r>
              <a:rPr lang="sv-SE" sz="2000" dirty="0">
                <a:solidFill>
                  <a:srgbClr val="000000"/>
                </a:solidFill>
              </a:rPr>
              <a:t>Patienten och närstående får anpassad information och stöd</a:t>
            </a:r>
          </a:p>
          <a:p>
            <a:pPr marL="285750" lvl="0" indent="-285750">
              <a:spcBef>
                <a:spcPts val="600"/>
              </a:spcBef>
              <a:buFont typeface="Arial" panose="020B0604020202020204" pitchFamily="34" charset="0"/>
              <a:buChar char="•"/>
              <a:defRPr/>
            </a:pPr>
            <a:r>
              <a:rPr lang="sv-SE" sz="2000" dirty="0">
                <a:solidFill>
                  <a:schemeClr val="tx1"/>
                </a:solidFill>
              </a:rPr>
              <a:t>Patienter med lätt traumatisk hjärnskada får vid behov uppföljning och stöd i att hantera symtom i det tidiga skedet och att de som har långvariga symtom eller funktionsnedsättningar får uppföljning och rehabilitering.</a:t>
            </a:r>
          </a:p>
          <a:p>
            <a:pPr marL="285750" lvl="0" indent="-285750">
              <a:spcBef>
                <a:spcPts val="600"/>
              </a:spcBef>
              <a:buFont typeface="Arial" panose="020B0604020202020204" pitchFamily="34" charset="0"/>
              <a:buChar char="•"/>
              <a:defRPr/>
            </a:pPr>
            <a:r>
              <a:rPr lang="sv-SE" sz="2000" dirty="0">
                <a:solidFill>
                  <a:schemeClr val="tx1"/>
                </a:solidFill>
              </a:rPr>
              <a:t>Patienter med svår traumatisk hjärnskada i alla åldrar får uppföljning, stöd och rehabilitering såväl tidigt som i senare skeden i förloppet.</a:t>
            </a:r>
          </a:p>
          <a:p>
            <a:pPr marL="285750" lvl="0" indent="-285750">
              <a:spcBef>
                <a:spcPts val="600"/>
              </a:spcBef>
              <a:buFont typeface="Arial" panose="020B0604020202020204" pitchFamily="34" charset="0"/>
              <a:buChar char="•"/>
              <a:defRPr/>
            </a:pPr>
            <a:r>
              <a:rPr lang="sv-SE" sz="2000" dirty="0">
                <a:solidFill>
                  <a:schemeClr val="tx1"/>
                </a:solidFill>
              </a:rPr>
              <a:t>Tydlig informationsöverföring vid vårdens övergångar</a:t>
            </a:r>
          </a:p>
          <a:p>
            <a:pPr marL="285750" lvl="0" indent="-285750">
              <a:spcBef>
                <a:spcPts val="600"/>
              </a:spcBef>
              <a:buFont typeface="Arial" panose="020B0604020202020204" pitchFamily="34" charset="0"/>
              <a:buChar char="•"/>
              <a:defRPr/>
            </a:pPr>
            <a:r>
              <a:rPr lang="sv-SE" sz="2000" dirty="0">
                <a:solidFill>
                  <a:schemeClr val="tx1"/>
                </a:solidFill>
              </a:rPr>
              <a:t>Samordning av insatser i såväl tidiga som senare skeden i vårdförloppet </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707886"/>
          </a:xfrm>
          <a:prstGeom prst="rect">
            <a:avLst/>
          </a:prstGeom>
          <a:noFill/>
        </p:spPr>
        <p:txBody>
          <a:bodyPr wrap="square" rtlCol="0">
            <a:spAutoFit/>
          </a:bodyPr>
          <a:lstStyle/>
          <a:p>
            <a:pPr>
              <a:defRPr/>
            </a:pPr>
            <a:r>
              <a:rPr lang="sv-SE" sz="2000" i="1" dirty="0">
                <a:solidFill>
                  <a:srgbClr val="377D7A"/>
                </a:solidFill>
              </a:rPr>
              <a:t>Vård</a:t>
            </a:r>
            <a:r>
              <a:rPr lang="sv-SE" sz="2000" i="1" dirty="0">
                <a:solidFill>
                  <a:schemeClr val="accent1"/>
                </a:solidFill>
              </a:rPr>
              <a:t>förloppet omfattar alla svårighetsgrader av THS och alla åldrar från 6 månader och uppåt. </a:t>
            </a:r>
            <a:endParaRPr lang="sv-SE" sz="2000" i="1" dirty="0">
              <a:solidFill>
                <a:srgbClr val="377D7A"/>
              </a:solidFill>
            </a:endParaRPr>
          </a:p>
        </p:txBody>
      </p:sp>
      <p:sp>
        <p:nvSpPr>
          <p:cNvPr id="5" name="textruta 4">
            <a:extLst>
              <a:ext uri="{FF2B5EF4-FFF2-40B4-BE49-F238E27FC236}">
                <a16:creationId xmlns:a16="http://schemas.microsoft.com/office/drawing/2014/main" id="{8978CE9F-44FE-390C-42D2-151889018FE8}"/>
              </a:ext>
            </a:extLst>
          </p:cNvPr>
          <p:cNvSpPr txBox="1"/>
          <p:nvPr/>
        </p:nvSpPr>
        <p:spPr>
          <a:xfrm>
            <a:off x="912346" y="2223542"/>
            <a:ext cx="2628875" cy="677108"/>
          </a:xfrm>
          <a:prstGeom prst="rect">
            <a:avLst/>
          </a:prstGeom>
          <a:noFill/>
        </p:spPr>
        <p:txBody>
          <a:bodyPr wrap="square" rtlCol="0">
            <a:spAutoFit/>
          </a:bodyPr>
          <a:lstStyle/>
          <a:p>
            <a:r>
              <a:rPr lang="sv-SE" sz="2000"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3" name="textruta 2">
            <a:extLst>
              <a:ext uri="{FF2B5EF4-FFF2-40B4-BE49-F238E27FC236}">
                <a16:creationId xmlns:a16="http://schemas.microsoft.com/office/drawing/2014/main" id="{26F59C5C-A8AB-B37F-D281-58F2CDCD013A}"/>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2200" dirty="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40" y="1893194"/>
            <a:ext cx="10456049"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5" y="2007794"/>
            <a:ext cx="10297995" cy="3293209"/>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sv-SE" sz="2400" dirty="0"/>
              <a:t>Vård av patientgruppen saknar systematik och präglas av stora geografiska och åldersmässiga olikheter </a:t>
            </a:r>
          </a:p>
          <a:p>
            <a:pPr marL="342900" indent="-342900">
              <a:spcAft>
                <a:spcPts val="2400"/>
              </a:spcAft>
              <a:buFont typeface="Arial" panose="020B0604020202020204" pitchFamily="34" charset="0"/>
              <a:buChar char="•"/>
            </a:pPr>
            <a:r>
              <a:rPr lang="sv-SE" sz="2400" dirty="0"/>
              <a:t>I vissa fall har individen komplexa rehabiliteringsbehov med behov av kontakt med flera vårdnivåer, olika vårdgivare och aktörer och samordning saknas ofta</a:t>
            </a:r>
          </a:p>
          <a:p>
            <a:pPr marL="342900" indent="-342900">
              <a:spcAft>
                <a:spcPts val="2400"/>
              </a:spcAft>
              <a:buFont typeface="Arial" panose="020B0604020202020204" pitchFamily="34" charset="0"/>
              <a:buChar char="•"/>
            </a:pPr>
            <a:r>
              <a:rPr lang="sv-SE" sz="2400" dirty="0"/>
              <a:t>Bristande tillgång till vårdplatser särskilt avsedda för rehabilitering, bristande möjligheter till återkommande rehabiliteringsbedömning och rehabiliteringsinsatser i senare skeden</a:t>
            </a:r>
          </a:p>
        </p:txBody>
      </p:sp>
      <p:sp>
        <p:nvSpPr>
          <p:cNvPr id="3" name="textruta 2">
            <a:extLst>
              <a:ext uri="{FF2B5EF4-FFF2-40B4-BE49-F238E27FC236}">
                <a16:creationId xmlns:a16="http://schemas.microsoft.com/office/drawing/2014/main" id="{1E4B8618-E8DE-5B16-28FC-4328370424A4}"/>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xfrm>
            <a:off x="399012" y="1422400"/>
            <a:ext cx="8038406" cy="4186238"/>
          </a:xfrm>
          <a:solidFill>
            <a:schemeClr val="bg1"/>
          </a:solidFill>
          <a:ln>
            <a:noFill/>
          </a:ln>
          <a:effectLst/>
        </p:spPr>
        <p:txBody>
          <a:bodyPr tIns="90000">
            <a:normAutofit/>
          </a:bodyPr>
          <a:lstStyle/>
          <a:p>
            <a:pPr>
              <a:lnSpc>
                <a:spcPct val="100000"/>
              </a:lnSpc>
              <a:spcBef>
                <a:spcPts val="600"/>
              </a:spcBef>
              <a:defRPr/>
            </a:pPr>
            <a:r>
              <a:rPr lang="sv-SE" sz="2000" dirty="0"/>
              <a:t>I Socialstyrelsens statistikdatabas för diagnoser framkommer:</a:t>
            </a:r>
          </a:p>
          <a:p>
            <a:pPr marL="342900" indent="-342900">
              <a:lnSpc>
                <a:spcPct val="100000"/>
              </a:lnSpc>
              <a:spcBef>
                <a:spcPts val="600"/>
              </a:spcBef>
              <a:buFont typeface="Arial" panose="020B0604020202020204" pitchFamily="34" charset="0"/>
              <a:buChar char="•"/>
              <a:defRPr/>
            </a:pPr>
            <a:r>
              <a:rPr lang="sv-SE" sz="2000" dirty="0"/>
              <a:t>2019 registrerades 27 048 individer med diagnos S06, </a:t>
            </a:r>
            <a:r>
              <a:rPr lang="sv-SE" sz="2000" dirty="0" err="1"/>
              <a:t>intrakraniell</a:t>
            </a:r>
            <a:r>
              <a:rPr lang="sv-SE" sz="2000" dirty="0"/>
              <a:t> skada, i slutenvård och i specialiserad öppenvård. </a:t>
            </a:r>
          </a:p>
          <a:p>
            <a:pPr marL="342900" indent="-342900">
              <a:lnSpc>
                <a:spcPct val="100000"/>
              </a:lnSpc>
              <a:spcBef>
                <a:spcPts val="600"/>
              </a:spcBef>
              <a:buFont typeface="Arial" panose="020B0604020202020204" pitchFamily="34" charset="0"/>
              <a:buChar char="•"/>
              <a:defRPr/>
            </a:pPr>
            <a:r>
              <a:rPr lang="sv-SE" sz="2000" dirty="0"/>
              <a:t>I databasen ses övergripande regionala skillnader både i registrerade S06-diagnoser och i olika åldersgrupper. </a:t>
            </a:r>
          </a:p>
          <a:p>
            <a:pPr marL="342900" indent="-342900">
              <a:lnSpc>
                <a:spcPct val="100000"/>
              </a:lnSpc>
              <a:spcBef>
                <a:spcPts val="600"/>
              </a:spcBef>
              <a:buFont typeface="Arial" panose="020B0604020202020204" pitchFamily="34" charset="0"/>
              <a:buChar char="•"/>
              <a:defRPr/>
            </a:pPr>
            <a:r>
              <a:rPr lang="sv-SE" sz="2000" dirty="0"/>
              <a:t>Incidensen för traumatisk hjärnskada har flera ålderstoppar: </a:t>
            </a:r>
          </a:p>
          <a:p>
            <a:pPr>
              <a:lnSpc>
                <a:spcPct val="100000"/>
              </a:lnSpc>
              <a:spcBef>
                <a:spcPts val="600"/>
              </a:spcBef>
              <a:defRPr/>
            </a:pPr>
            <a:r>
              <a:rPr lang="sv-SE" sz="2000" dirty="0"/>
              <a:t>      0–4 år, 10–20 år och över 70 år med den högsta incidensen över 85 år. </a:t>
            </a:r>
          </a:p>
          <a:p>
            <a:pPr marL="342900" indent="-342900">
              <a:lnSpc>
                <a:spcPct val="100000"/>
              </a:lnSpc>
              <a:spcBef>
                <a:spcPts val="600"/>
              </a:spcBef>
              <a:buFont typeface="Arial" panose="020B0604020202020204" pitchFamily="34" charset="0"/>
              <a:buChar char="•"/>
              <a:defRPr/>
            </a:pPr>
            <a:r>
              <a:rPr lang="sv-SE" sz="2000" dirty="0"/>
              <a:t>Andelen med registrerad diagnos S06 per 100 000 invånare är högst i regionerna Gotland, Jämtland, Västerbotten och Västernorrland. </a:t>
            </a:r>
          </a:p>
          <a:p>
            <a:pPr marL="342900" indent="-342900">
              <a:lnSpc>
                <a:spcPct val="100000"/>
              </a:lnSpc>
              <a:spcBef>
                <a:spcPts val="600"/>
              </a:spcBef>
              <a:buFont typeface="Arial" panose="020B0604020202020204" pitchFamily="34" charset="0"/>
              <a:buChar char="•"/>
              <a:defRPr/>
            </a:pPr>
            <a:r>
              <a:rPr lang="sv-SE" sz="2000" dirty="0"/>
              <a:t>För barn upp till 15 år är registreringarna högst i Västra Götaland. </a:t>
            </a: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sp>
        <p:nvSpPr>
          <p:cNvPr id="6" name="textruta 5"/>
          <p:cNvSpPr txBox="1"/>
          <p:nvPr/>
        </p:nvSpPr>
        <p:spPr>
          <a:xfrm>
            <a:off x="10132742" y="136244"/>
            <a:ext cx="1720901"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131074" y="627532"/>
            <a:ext cx="2368580" cy="5601372"/>
          </a:xfrm>
          <a:prstGeom prst="rect">
            <a:avLst/>
          </a:prstGeom>
        </p:spPr>
      </p:pic>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7" y="1305454"/>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spcBef>
                <a:spcPts val="600"/>
              </a:spcBef>
              <a:buFont typeface="Arial" panose="020B0604020202020204" pitchFamily="34" charset="0"/>
              <a:buChar char="•"/>
              <a:defRPr/>
            </a:pPr>
            <a:r>
              <a:rPr lang="sv-SE" sz="2400" dirty="0">
                <a:solidFill>
                  <a:srgbClr val="000000"/>
                </a:solidFill>
              </a:rPr>
              <a:t>att patient och närstående får anpassad information och stöd.</a:t>
            </a:r>
          </a:p>
          <a:p>
            <a:pPr marL="285750" lvl="0" indent="-285750">
              <a:spcBef>
                <a:spcPts val="600"/>
              </a:spcBef>
              <a:buFont typeface="Arial" panose="020B0604020202020204" pitchFamily="34" charset="0"/>
              <a:buChar char="•"/>
              <a:defRPr/>
            </a:pPr>
            <a:r>
              <a:rPr lang="sv-SE" sz="2400" dirty="0">
                <a:solidFill>
                  <a:schemeClr val="tx1"/>
                </a:solidFill>
              </a:rPr>
              <a:t>att minska risk för ojämlik vård, särskilt för den patientgrupp med traumatisk hjärnskada som har behov av hjälp för att driva sina frågor och som i dag är beroende av närståendes hjälp.</a:t>
            </a:r>
          </a:p>
          <a:p>
            <a:pPr marL="285750" indent="-285750">
              <a:spcBef>
                <a:spcPts val="600"/>
              </a:spcBef>
              <a:buFont typeface="Arial" panose="020B0604020202020204" pitchFamily="34" charset="0"/>
              <a:buChar char="•"/>
              <a:defRPr/>
            </a:pPr>
            <a:r>
              <a:rPr lang="sv-SE" sz="2400" dirty="0">
                <a:solidFill>
                  <a:schemeClr val="tx1"/>
                </a:solidFill>
              </a:rPr>
              <a:t>behovet av ökad kunskap om THS, samordnade insatser samt ökad tillgång till specialiserade team som kan ge stöd, rehabilitering och uppföljning vid lätt, medelsvår och svår THS i alla åldrar.</a:t>
            </a:r>
            <a:endParaRPr lang="sv-SE" sz="2400" dirty="0">
              <a:solidFill>
                <a:srgbClr val="000000"/>
              </a:solidFill>
              <a:ea typeface="Calibri" panose="020F0502020204030204" pitchFamily="34" charset="0"/>
              <a:cs typeface="Arial" panose="020B0604020202020204" pitchFamily="34" charset="0"/>
            </a:endParaRP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2" name="textruta 1">
            <a:extLst>
              <a:ext uri="{FF2B5EF4-FFF2-40B4-BE49-F238E27FC236}">
                <a16:creationId xmlns:a16="http://schemas.microsoft.com/office/drawing/2014/main" id="{17C5174B-F660-9BDC-F08E-01C009134169}"/>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5010051" y="1473960"/>
            <a:ext cx="7102338" cy="410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180000" lvl="0" indent="-180000">
              <a:spcBef>
                <a:spcPts val="600"/>
              </a:spcBef>
              <a:buFont typeface="Arial" panose="020B0604020202020204" pitchFamily="34" charset="0"/>
              <a:buChar char="•"/>
              <a:defRPr/>
            </a:pPr>
            <a:r>
              <a:rPr lang="sv-SE" sz="2300" dirty="0">
                <a:solidFill>
                  <a:srgbClr val="000000"/>
                </a:solidFill>
              </a:rPr>
              <a:t>Patienten får en personcentrerad, för barn och ungdomar familjecentrerad, samt samordnad uppföljning och rehabilitering oavsett skadans svårighetsgrad, tidpunkt i vård- och rehabiliteringsförloppet, ålder vid skada, mognad och ålder vid uppföljningen</a:t>
            </a:r>
          </a:p>
          <a:p>
            <a:pPr marL="180000" lvl="0" indent="-180000">
              <a:spcBef>
                <a:spcPts val="600"/>
              </a:spcBef>
              <a:buFont typeface="Arial" panose="020B0604020202020204" pitchFamily="34" charset="0"/>
              <a:buChar char="•"/>
              <a:defRPr/>
            </a:pPr>
            <a:r>
              <a:rPr lang="sv-SE" sz="2300" dirty="0">
                <a:solidFill>
                  <a:srgbClr val="000000"/>
                </a:solidFill>
              </a:rPr>
              <a:t>Patienten och närstående får anpassad information och stöd</a:t>
            </a:r>
          </a:p>
          <a:p>
            <a:pPr marL="180000" lvl="0" indent="-180000">
              <a:spcBef>
                <a:spcPts val="600"/>
              </a:spcBef>
              <a:buFont typeface="Arial" panose="020B0604020202020204" pitchFamily="34" charset="0"/>
              <a:buChar char="•"/>
              <a:defRPr/>
            </a:pPr>
            <a:r>
              <a:rPr lang="sv-SE" sz="2300" dirty="0">
                <a:solidFill>
                  <a:srgbClr val="000000"/>
                </a:solidFill>
              </a:rPr>
              <a:t>Övergångar mellan vårdgivare är säkra och trygga</a:t>
            </a:r>
          </a:p>
          <a:p>
            <a:pPr lvl="0">
              <a:spcBef>
                <a:spcPts val="600"/>
              </a:spcBef>
              <a:defRPr/>
            </a:pPr>
            <a:endParaRPr lang="sv-SE" sz="2400" dirty="0">
              <a:solidFill>
                <a:srgbClr val="000000"/>
              </a:solidFill>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158853" y="479802"/>
            <a:ext cx="7438593" cy="545239"/>
          </a:xfrm>
        </p:spPr>
        <p:txBody>
          <a:bodyPr>
            <a:noAutofit/>
          </a:bodyPr>
          <a:lstStyle/>
          <a:p>
            <a:r>
              <a:rPr lang="sv-SE" dirty="0">
                <a:solidFill>
                  <a:srgbClr val="5A8695"/>
                </a:solidFill>
              </a:rPr>
              <a:t>Vårdförloppets mål</a:t>
            </a:r>
          </a:p>
        </p:txBody>
      </p:sp>
      <p:sp>
        <p:nvSpPr>
          <p:cNvPr id="4" name="textruta 3">
            <a:extLst>
              <a:ext uri="{FF2B5EF4-FFF2-40B4-BE49-F238E27FC236}">
                <a16:creationId xmlns:a16="http://schemas.microsoft.com/office/drawing/2014/main" id="{91008AD6-A917-6862-3560-1D4E98EDE396}"/>
              </a:ext>
            </a:extLst>
          </p:cNvPr>
          <p:cNvSpPr txBox="1"/>
          <p:nvPr/>
        </p:nvSpPr>
        <p:spPr>
          <a:xfrm>
            <a:off x="10274826" y="136244"/>
            <a:ext cx="1578817" cy="276999"/>
          </a:xfrm>
          <a:prstGeom prst="rect">
            <a:avLst/>
          </a:prstGeom>
          <a:noFill/>
        </p:spPr>
        <p:txBody>
          <a:bodyPr wrap="square" rtlCol="0">
            <a:spAutoFit/>
          </a:bodyPr>
          <a:lstStyle/>
          <a:p>
            <a:r>
              <a:rPr lang="sv-SE" sz="1200" dirty="0">
                <a:solidFill>
                  <a:schemeClr val="bg1">
                    <a:lumMod val="65000"/>
                  </a:schemeClr>
                </a:solidFill>
              </a:rPr>
              <a:t>Traumatisk hjärnskada</a:t>
            </a:r>
          </a:p>
        </p:txBody>
      </p:sp>
      <p:pic>
        <p:nvPicPr>
          <p:cNvPr id="9" name="Bildobjekt 8" descr="En bild som visar person, Människoansikte, klädsel, glasögon&#10;&#10;Automatiskt genererad beskrivning">
            <a:extLst>
              <a:ext uri="{FF2B5EF4-FFF2-40B4-BE49-F238E27FC236}">
                <a16:creationId xmlns:a16="http://schemas.microsoft.com/office/drawing/2014/main" id="{6FA7AE30-A79E-D2C5-1F0F-954CB21F38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572" r="44325" b="2864"/>
          <a:stretch/>
        </p:blipFill>
        <p:spPr>
          <a:xfrm>
            <a:off x="0" y="1"/>
            <a:ext cx="4505276" cy="6680578"/>
          </a:xfrm>
          <a:prstGeom prst="rect">
            <a:avLst/>
          </a:prstGeom>
        </p:spPr>
      </p:pic>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85929265-07A5-4183-B6A4-ED667461B580}" vid="{14ED0D53-8ADF-44E6-84A2-6E9B5060F013}"/>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85929265-07A5-4183-B6A4-ED667461B580}" vid="{F6DCE966-C58F-48CE-943B-73A62C55265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838263-E1C9-4E5B-82EB-4EFA5F423BC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1a51955-e0f2-46a1-a4fe-2819e2857af0"/>
    <ds:schemaRef ds:uri="http://www.w3.org/XML/1998/namespace"/>
    <ds:schemaRef ds:uri="http://purl.org/dc/dcmitype/"/>
  </ds:schemaRefs>
</ds:datastoreItem>
</file>

<file path=customXml/itemProps2.xml><?xml version="1.0" encoding="utf-8"?>
<ds:datastoreItem xmlns:ds="http://schemas.openxmlformats.org/officeDocument/2006/customXml" ds:itemID="{6FF3AA6D-41C9-4BD7-96F9-05BD668C3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B9E7B-C758-4FCE-B64B-53CDE07E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Mall_Perscentr o sammanh vårdförlopp</Template>
  <TotalTime>2235</TotalTime>
  <Words>2124</Words>
  <Application>Microsoft Office PowerPoint</Application>
  <PresentationFormat>Bredbild</PresentationFormat>
  <Paragraphs>283</Paragraphs>
  <Slides>24</Slides>
  <Notes>5</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24</vt:i4>
      </vt:variant>
    </vt:vector>
  </HeadingPairs>
  <TitlesOfParts>
    <vt:vector size="31" baseType="lpstr">
      <vt:lpstr>Arial</vt:lpstr>
      <vt:lpstr>Calibri</vt:lpstr>
      <vt:lpstr>Calibri Light</vt:lpstr>
      <vt:lpstr>Symbol</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Traumatisk hjärnskada</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Patientkontrakt</vt:lpstr>
      <vt:lpstr>Vårdförloppet utgår från tillförlitliga och aktuella kunskapsstöd och baseras på bästa tillgängliga kunskap</vt:lpstr>
      <vt:lpstr>Vårdförloppet innehåller flödesschema och åtgärder </vt:lpstr>
      <vt:lpstr>Vad kommer att följas upp (urval)</vt:lpstr>
      <vt:lpstr>Vad blir konsekvenserna?</vt:lpstr>
      <vt:lpstr>Vad blir konsekvenserna?</vt:lpstr>
      <vt:lpstr>Personcentrerat och sammanhållet vårdförlopp för Traumatisk hjärnskada</vt:lpstr>
      <vt:lpstr>Deltagare</vt:lpstr>
      <vt:lpstr>Deltagare</vt:lpstr>
      <vt:lpstr>Deltagare</vt:lpstr>
      <vt:lpstr>Mer information och stöd</vt:lpstr>
      <vt:lpstr>PowerPoint-presentation</vt:lpstr>
      <vt:lpstr>Dialog 1 - gapanalys</vt:lpstr>
      <vt:lpstr>Dialog - införande</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Andlöw Linda</dc:creator>
  <cp:lastModifiedBy>Björk Staffan</cp:lastModifiedBy>
  <cp:revision>67</cp:revision>
  <dcterms:created xsi:type="dcterms:W3CDTF">2023-04-12T08:45:50Z</dcterms:created>
  <dcterms:modified xsi:type="dcterms:W3CDTF">2023-06-19T09:06:14Z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