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6" r:id="rId2"/>
    <p:sldId id="256" r:id="rId3"/>
    <p:sldId id="2147473010" r:id="rId4"/>
    <p:sldId id="2147473002" r:id="rId5"/>
    <p:sldId id="2147473003" r:id="rId6"/>
    <p:sldId id="301" r:id="rId7"/>
    <p:sldId id="257" r:id="rId8"/>
    <p:sldId id="267" r:id="rId9"/>
    <p:sldId id="268" r:id="rId10"/>
    <p:sldId id="2147473004" r:id="rId11"/>
    <p:sldId id="260" r:id="rId12"/>
    <p:sldId id="2147473000" r:id="rId13"/>
    <p:sldId id="2147473009" r:id="rId14"/>
    <p:sldId id="262" r:id="rId15"/>
    <p:sldId id="258"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60E9C8-3676-24E6-97BB-384B980E5E62}" name="Ledin Ove" initials="OL" userId="S::ove.ledin@skr.se::b51bd1fd-dbce-486d-bc55-c6eb0123035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3CDD2"/>
    <a:srgbClr val="99BDC3"/>
    <a:srgbClr val="F7F2EB"/>
    <a:srgbClr val="FFCE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60999" autoAdjust="0"/>
  </p:normalViewPr>
  <p:slideViewPr>
    <p:cSldViewPr snapToGrid="0">
      <p:cViewPr varScale="1">
        <p:scale>
          <a:sx n="69" d="100"/>
          <a:sy n="69" d="100"/>
        </p:scale>
        <p:origin x="21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81B34-0B2F-4C87-86D0-55EA6756E64D}" type="datetimeFigureOut">
              <a:rPr lang="sv-SE" smtClean="0"/>
              <a:t>2024-06-18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AC2A1-152C-4D49-AA66-4137C5B3CA79}" type="slidenum">
              <a:rPr lang="sv-SE" smtClean="0"/>
              <a:t>‹#›</a:t>
            </a:fld>
            <a:endParaRPr lang="sv-SE"/>
          </a:p>
        </p:txBody>
      </p:sp>
    </p:spTree>
    <p:extLst>
      <p:ext uri="{BB962C8B-B14F-4D97-AF65-F5344CB8AC3E}">
        <p14:creationId xmlns:p14="http://schemas.microsoft.com/office/powerpoint/2010/main" val="102784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0" kern="100" dirty="0">
                <a:effectLst/>
                <a:latin typeface="Aptos" panose="020B0004020202020204" pitchFamily="34" charset="0"/>
                <a:ea typeface="Aptos" panose="020B0004020202020204" pitchFamily="34" charset="0"/>
                <a:cs typeface="Times New Roman" panose="02020603050405020304" pitchFamily="18" charset="0"/>
              </a:rPr>
              <a:t>Enligt utredningen om en ny socialtjänstlag ska socialtjänsten bli mer </a:t>
            </a:r>
          </a:p>
          <a:p>
            <a:pPr marL="342900" lvl="0" indent="-342900">
              <a:lnSpc>
                <a:spcPct val="107000"/>
              </a:lnSpc>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Förebyggande </a:t>
            </a:r>
          </a:p>
          <a:p>
            <a:pPr marL="342900" lvl="0" indent="-342900">
              <a:lnSpc>
                <a:spcPct val="107000"/>
              </a:lnSpc>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Lätt tillgänglig </a:t>
            </a:r>
          </a:p>
          <a:p>
            <a:pPr marL="342900" lvl="0" indent="-342900">
              <a:lnSpc>
                <a:spcPct val="107000"/>
              </a:lnSpc>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Jämställd </a:t>
            </a:r>
          </a:p>
          <a:p>
            <a:pPr marL="342900" lvl="0" indent="-342900">
              <a:lnSpc>
                <a:spcPct val="107000"/>
              </a:lnSpc>
              <a:spcAft>
                <a:spcPts val="800"/>
              </a:spcAft>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Kunskapsbaserad </a:t>
            </a:r>
          </a:p>
          <a:p>
            <a:endParaRPr lang="sv-SE" dirty="0"/>
          </a:p>
        </p:txBody>
      </p:sp>
      <p:sp>
        <p:nvSpPr>
          <p:cNvPr id="4" name="Platshållare för bildnummer 3"/>
          <p:cNvSpPr>
            <a:spLocks noGrp="1"/>
          </p:cNvSpPr>
          <p:nvPr>
            <p:ph type="sldNum" sz="quarter" idx="5"/>
          </p:nvPr>
        </p:nvSpPr>
        <p:spPr/>
        <p:txBody>
          <a:bodyPr/>
          <a:lstStyle/>
          <a:p>
            <a:fld id="{9F5AC2A1-152C-4D49-AA66-4137C5B3CA79}" type="slidenum">
              <a:rPr lang="sv-SE" smtClean="0"/>
              <a:t>2</a:t>
            </a:fld>
            <a:endParaRPr lang="sv-SE"/>
          </a:p>
        </p:txBody>
      </p:sp>
    </p:spTree>
    <p:extLst>
      <p:ext uri="{BB962C8B-B14F-4D97-AF65-F5344CB8AC3E}">
        <p14:creationId xmlns:p14="http://schemas.microsoft.com/office/powerpoint/2010/main" val="1194458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1200"/>
              </a:spcAft>
            </a:pP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Utredningen förslår en skärpning att </a:t>
            </a:r>
            <a:r>
              <a:rPr lang="sv-SE" sz="1800" i="1"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all </a:t>
            </a: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verksamhet i socialtjänstlagen ska bedrivas i enlighet med vetenskap och beprövad erfarenhet. Samma formulering som i hälso- och sjukvårdslagen och i skollagen. </a:t>
            </a:r>
            <a:endParaRPr lang="sv-SE" sz="1800" dirty="0">
              <a:effectLst/>
              <a:highlight>
                <a:srgbClr val="FFFEFE"/>
              </a:highlight>
              <a:latin typeface="Times New Roman" panose="02020603050405020304" pitchFamily="18" charset="0"/>
              <a:ea typeface="Times New Roman" panose="02020603050405020304" pitchFamily="18" charset="0"/>
            </a:endParaRPr>
          </a:p>
          <a:p>
            <a:pPr>
              <a:spcAft>
                <a:spcPts val="1200"/>
              </a:spcAft>
            </a:pPr>
            <a:endPar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a:spcAft>
                <a:spcPts val="1200"/>
              </a:spcAft>
            </a:pP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Det ställs krav på systematisk och löpande uppföljning </a:t>
            </a:r>
            <a:endParaRPr lang="sv-SE" sz="1800" dirty="0">
              <a:effectLst/>
              <a:highlight>
                <a:srgbClr val="FFFEFE"/>
              </a:highlight>
              <a:latin typeface="Times New Roman" panose="02020603050405020304" pitchFamily="18" charset="0"/>
              <a:ea typeface="Times New Roman" panose="02020603050405020304" pitchFamily="18" charset="0"/>
            </a:endParaRPr>
          </a:p>
          <a:p>
            <a:pPr>
              <a:spcAft>
                <a:spcPts val="1200"/>
              </a:spcAft>
            </a:pPr>
            <a:endPar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a:spcAft>
                <a:spcPts val="1200"/>
              </a:spcAft>
            </a:pP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Statistiken på nationell nivå är eftersatt, därför pågår en separat utredning om socialtjänstdataregister, som ska möjliggöra statistik på nationell nivå. Det kommer inte komma med i förslaget till ny socialtjänstlag, utan som ett andra steg.  </a:t>
            </a:r>
            <a:endParaRPr lang="sv-SE" sz="1800" dirty="0">
              <a:effectLst/>
              <a:highlight>
                <a:srgbClr val="FFFEFE"/>
              </a:highlight>
              <a:latin typeface="Times New Roman" panose="02020603050405020304" pitchFamily="18" charset="0"/>
              <a:ea typeface="Times New Roman" panose="02020603050405020304" pitchFamily="18" charset="0"/>
            </a:endParaRPr>
          </a:p>
          <a:p>
            <a:pPr>
              <a:spcAft>
                <a:spcPts val="1200"/>
              </a:spcAft>
            </a:pPr>
            <a:endPar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a:spcAft>
                <a:spcPts val="1200"/>
              </a:spcAft>
            </a:pP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Socialtjänsten ska vara av god kvalitet, som tidigare lag. </a:t>
            </a:r>
            <a:endParaRPr lang="sv-SE" sz="1800" dirty="0">
              <a:effectLst/>
              <a:highlight>
                <a:srgbClr val="FFFEFE"/>
              </a:highlight>
              <a:latin typeface="Times New Roman" panose="02020603050405020304" pitchFamily="18" charset="0"/>
              <a:ea typeface="Times New Roman" panose="02020603050405020304" pitchFamily="18" charset="0"/>
            </a:endParaRPr>
          </a:p>
          <a:p>
            <a:pPr>
              <a:spcAft>
                <a:spcPts val="1200"/>
              </a:spcAft>
            </a:pPr>
            <a:endPar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a:spcAft>
                <a:spcPts val="1200"/>
              </a:spcAft>
            </a:pP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Det införs en ny bestämmelse att alla enskilda ska bemötas på ett respektfullt sätt utifrån sina förutsättningar och behov. Det blir viktigt för att stärka tilliten till socialtjänsten. </a:t>
            </a:r>
            <a:endParaRPr lang="sv-SE" sz="1800" dirty="0">
              <a:effectLst/>
              <a:highlight>
                <a:srgbClr val="FFFEFE"/>
              </a:highlight>
              <a:latin typeface="Times New Roman" panose="02020603050405020304" pitchFamily="18" charset="0"/>
              <a:ea typeface="Times New Roman" panose="02020603050405020304" pitchFamily="18" charset="0"/>
            </a:endParaRPr>
          </a:p>
          <a:p>
            <a:pPr>
              <a:spcAft>
                <a:spcPts val="1200"/>
              </a:spcAft>
            </a:pPr>
            <a:r>
              <a:rPr lang="sv-SE" sz="1800" dirty="0">
                <a:effectLst/>
                <a:highlight>
                  <a:srgbClr val="FFFEFE"/>
                </a:highlight>
                <a:latin typeface="Aptos" panose="020B0004020202020204" pitchFamily="34" charset="0"/>
                <a:ea typeface="Aptos" panose="020B0004020202020204" pitchFamily="34" charset="0"/>
                <a:cs typeface="Times New Roman" panose="02020603050405020304" pitchFamily="18" charset="0"/>
              </a:rPr>
              <a:t> </a:t>
            </a:r>
            <a:endParaRPr lang="sv-SE" sz="1800" dirty="0">
              <a:effectLst/>
              <a:highlight>
                <a:srgbClr val="FFFEFE"/>
              </a:highligh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9F5AC2A1-152C-4D49-AA66-4137C5B3CA79}" type="slidenum">
              <a:rPr lang="sv-SE" smtClean="0"/>
              <a:t>11</a:t>
            </a:fld>
            <a:endParaRPr lang="sv-SE"/>
          </a:p>
        </p:txBody>
      </p:sp>
    </p:spTree>
    <p:extLst>
      <p:ext uri="{BB962C8B-B14F-4D97-AF65-F5344CB8AC3E}">
        <p14:creationId xmlns:p14="http://schemas.microsoft.com/office/powerpoint/2010/main" val="2376602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1200"/>
              </a:spcAft>
            </a:pPr>
            <a:r>
              <a:rPr lang="sv-SE" sz="1800" b="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Vad händer nu, när kommer den nya lagen? </a:t>
            </a:r>
            <a:endParaRPr lang="sv-SE" sz="1800" b="0" dirty="0">
              <a:effectLst/>
              <a:highlight>
                <a:srgbClr val="FFFEFE"/>
              </a:highlight>
              <a:latin typeface="Times New Roman" panose="02020603050405020304" pitchFamily="18" charset="0"/>
              <a:ea typeface="Times New Roman" panose="02020603050405020304" pitchFamily="18" charset="0"/>
            </a:endParaRPr>
          </a:p>
          <a:p>
            <a:pPr>
              <a:spcAft>
                <a:spcPts val="1200"/>
              </a:spcAft>
            </a:pPr>
            <a:endPar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a:spcAft>
                <a:spcPts val="1200"/>
              </a:spcAft>
            </a:pP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Först ska regeringen presentera en lagrådsremiss (som är ett utkast till ny lag), efter det ska en proposition tas fram (som är ett färdigt utkast till lag) och sen ska riksdagen fatta beslut. </a:t>
            </a:r>
          </a:p>
          <a:p>
            <a:pPr>
              <a:spcAft>
                <a:spcPts val="1200"/>
              </a:spcAft>
            </a:pPr>
            <a:endParaRPr lang="sv-SE" sz="1800" dirty="0">
              <a:effectLst/>
              <a:highlight>
                <a:srgbClr val="FFFEFE"/>
              </a:highlight>
              <a:latin typeface="Times New Roman" panose="02020603050405020304" pitchFamily="18" charset="0"/>
              <a:ea typeface="Times New Roman" panose="02020603050405020304" pitchFamily="18" charset="0"/>
            </a:endParaRPr>
          </a:p>
          <a:p>
            <a:pPr>
              <a:spcAft>
                <a:spcPts val="1200"/>
              </a:spcAft>
            </a:pP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Regeringen har sagt att lagrådsremissen ska komma någon gång ”före sommaren”. I lagrådsremissen kommer vi se hur den färdiga lagen är tänkt att utformas, vilka av utredningens förslag som kommer med, och vilka andra utredningar och förslag som arbetats in. </a:t>
            </a:r>
            <a:endParaRPr lang="sv-SE" sz="1800" dirty="0">
              <a:effectLst/>
              <a:highlight>
                <a:srgbClr val="FFFEFE"/>
              </a:highligh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9F5AC2A1-152C-4D49-AA66-4137C5B3CA79}" type="slidenum">
              <a:rPr lang="sv-SE" smtClean="0"/>
              <a:t>12</a:t>
            </a:fld>
            <a:endParaRPr lang="sv-SE"/>
          </a:p>
        </p:txBody>
      </p:sp>
    </p:spTree>
    <p:extLst>
      <p:ext uri="{BB962C8B-B14F-4D97-AF65-F5344CB8AC3E}">
        <p14:creationId xmlns:p14="http://schemas.microsoft.com/office/powerpoint/2010/main" val="151519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tidplanen från det att utredningen startade, till att lagen är tänkt att träda i kraft 1 juli 2025. </a:t>
            </a:r>
          </a:p>
          <a:p>
            <a:endParaRPr lang="sv-SE" dirty="0"/>
          </a:p>
          <a:p>
            <a:r>
              <a:rPr lang="sv-SE" dirty="0"/>
              <a:t>Tidplanen ska ses som preliminär, men regeringen har sagt att en proposition och riksdagsbeslut ska komma under hösten 2024. </a:t>
            </a:r>
          </a:p>
        </p:txBody>
      </p:sp>
      <p:sp>
        <p:nvSpPr>
          <p:cNvPr id="4" name="Platshållare för bildnummer 3"/>
          <p:cNvSpPr>
            <a:spLocks noGrp="1"/>
          </p:cNvSpPr>
          <p:nvPr>
            <p:ph type="sldNum" sz="quarter" idx="5"/>
          </p:nvPr>
        </p:nvSpPr>
        <p:spPr/>
        <p:txBody>
          <a:bodyPr/>
          <a:lstStyle/>
          <a:p>
            <a:fld id="{9F5AC2A1-152C-4D49-AA66-4137C5B3CA79}" type="slidenum">
              <a:rPr lang="sv-SE" smtClean="0"/>
              <a:t>13</a:t>
            </a:fld>
            <a:endParaRPr lang="sv-SE"/>
          </a:p>
        </p:txBody>
      </p:sp>
    </p:spTree>
    <p:extLst>
      <p:ext uri="{BB962C8B-B14F-4D97-AF65-F5344CB8AC3E}">
        <p14:creationId xmlns:p14="http://schemas.microsoft.com/office/powerpoint/2010/main" val="2336035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1200"/>
              </a:spcAft>
            </a:pP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I budgetpropositionen för 2024 utlovade regeringen att kommunerna ska få pengar för att ställa om till nya socialtjänstlagen. </a:t>
            </a:r>
            <a:endParaRPr lang="sv-SE" sz="1800" dirty="0">
              <a:effectLst/>
              <a:highlight>
                <a:srgbClr val="FFFEFE"/>
              </a:highlight>
              <a:latin typeface="Times New Roman" panose="02020603050405020304" pitchFamily="18" charset="0"/>
              <a:ea typeface="Times New Roman" panose="02020603050405020304" pitchFamily="18" charset="0"/>
            </a:endParaRPr>
          </a:p>
          <a:p>
            <a:pPr>
              <a:spcAft>
                <a:spcPts val="1200"/>
              </a:spcAft>
            </a:pPr>
            <a:endPar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a:spcAft>
                <a:spcPts val="1200"/>
              </a:spcAft>
            </a:pP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I år 2024 har kommunerna fått 650 000 kronor var. De får användas för läges- och behovsanalyser och planering för nya lagen. </a:t>
            </a:r>
            <a:endParaRPr lang="sv-SE" sz="1800" dirty="0">
              <a:effectLst/>
              <a:highlight>
                <a:srgbClr val="FFFEFE"/>
              </a:highlight>
              <a:latin typeface="Times New Roman" panose="02020603050405020304" pitchFamily="18" charset="0"/>
              <a:ea typeface="Times New Roman" panose="02020603050405020304" pitchFamily="18" charset="0"/>
            </a:endParaRPr>
          </a:p>
          <a:p>
            <a:pPr>
              <a:spcAft>
                <a:spcPts val="1200"/>
              </a:spcAft>
            </a:pPr>
            <a:endPar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a:spcAft>
                <a:spcPts val="1200"/>
              </a:spcAft>
            </a:pP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2025 har regeringen utlovat 1,2 miljarder </a:t>
            </a:r>
            <a:endParaRPr lang="sv-SE" sz="1800" dirty="0">
              <a:effectLst/>
              <a:highlight>
                <a:srgbClr val="FFFEFE"/>
              </a:highlight>
              <a:latin typeface="Times New Roman" panose="02020603050405020304" pitchFamily="18" charset="0"/>
              <a:ea typeface="Times New Roman" panose="02020603050405020304" pitchFamily="18" charset="0"/>
            </a:endParaRPr>
          </a:p>
          <a:p>
            <a:pPr>
              <a:spcAft>
                <a:spcPts val="1200"/>
              </a:spcAft>
            </a:pPr>
            <a:endPar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a:spcAft>
                <a:spcPts val="1200"/>
              </a:spcAft>
            </a:pP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2026, 2027 och 2028 utlovas 2,2 miljarder per år</a:t>
            </a:r>
            <a:endParaRPr lang="sv-SE" sz="1800" dirty="0">
              <a:effectLst/>
              <a:highlight>
                <a:srgbClr val="FFFEFE"/>
              </a:highlight>
              <a:latin typeface="Times New Roman" panose="02020603050405020304" pitchFamily="18" charset="0"/>
              <a:ea typeface="Times New Roman" panose="02020603050405020304" pitchFamily="18" charset="0"/>
            </a:endParaRPr>
          </a:p>
          <a:p>
            <a:pPr>
              <a:spcAft>
                <a:spcPts val="1200"/>
              </a:spcAft>
            </a:pPr>
            <a:endPar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a:spcAft>
                <a:spcPts val="1200"/>
              </a:spcAft>
            </a:pP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Hur pengarna fördelas per kommun 2025-2028 är inte klart. Summan kan också komma att ändras i kommande budgetproposition. </a:t>
            </a:r>
            <a:endParaRPr lang="sv-SE" sz="1800" dirty="0">
              <a:effectLst/>
              <a:highlight>
                <a:srgbClr val="FFFEFE"/>
              </a:highligh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9F5AC2A1-152C-4D49-AA66-4137C5B3CA79}" type="slidenum">
              <a:rPr lang="sv-SE" smtClean="0"/>
              <a:t>14</a:t>
            </a:fld>
            <a:endParaRPr lang="sv-SE"/>
          </a:p>
        </p:txBody>
      </p:sp>
    </p:spTree>
    <p:extLst>
      <p:ext uri="{BB962C8B-B14F-4D97-AF65-F5344CB8AC3E}">
        <p14:creationId xmlns:p14="http://schemas.microsoft.com/office/powerpoint/2010/main" val="196393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Syftet med den nya lagen är att socialtjänsten ska</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285750" lvl="0" indent="-285750">
              <a:lnSpc>
                <a:spcPct val="107000"/>
              </a:lnSpc>
              <a:buFont typeface="Arial" panose="020B0604020202020204" pitchFamily="34" charset="0"/>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Nå människor tidigt, innan problemen växt sig stora</a:t>
            </a:r>
          </a:p>
          <a:p>
            <a:pPr marL="285750" lvl="0" indent="-285750">
              <a:lnSpc>
                <a:spcPct val="107000"/>
              </a:lnSpc>
              <a:buFont typeface="Arial" panose="020B0604020202020204" pitchFamily="34" charset="0"/>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Sänka trösklarna, ge insatser på ett enklare sätt än idag </a:t>
            </a:r>
          </a:p>
          <a:p>
            <a:pPr marL="285750" lvl="0" indent="-285750">
              <a:lnSpc>
                <a:spcPct val="107000"/>
              </a:lnSpc>
              <a:spcAft>
                <a:spcPts val="800"/>
              </a:spcAft>
              <a:buFont typeface="Arial" panose="020B0604020202020204" pitchFamily="34" charset="0"/>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Tydligare utgå från vetenskap och beprövad erfarenhet.</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Varför behövs en ny socialtjänstlag? </a:t>
            </a:r>
          </a:p>
          <a:p>
            <a:pPr marL="285750" indent="-285750">
              <a:lnSpc>
                <a:spcPct val="107000"/>
              </a:lnSpc>
              <a:spcAft>
                <a:spcPts val="800"/>
              </a:spcAft>
              <a:buFont typeface="Arial" panose="020B0604020202020204" pitchFamily="34" charset="0"/>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Den gamla socialtjänstlagen är över 40 år gammal.</a:t>
            </a:r>
          </a:p>
          <a:p>
            <a:pPr marL="285750" indent="-285750">
              <a:lnSpc>
                <a:spcPct val="107000"/>
              </a:lnSpc>
              <a:spcAft>
                <a:spcPts val="800"/>
              </a:spcAft>
              <a:buFont typeface="Arial" panose="020B0604020202020204" pitchFamily="34" charset="0"/>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Idag möter socialtjänsten nya målgrupper med andra behov. </a:t>
            </a:r>
          </a:p>
          <a:p>
            <a:pPr marL="285750" indent="-285750">
              <a:lnSpc>
                <a:spcPct val="107000"/>
              </a:lnSpc>
              <a:spcAft>
                <a:spcPts val="800"/>
              </a:spcAft>
              <a:buFont typeface="Arial" panose="020B0604020202020204" pitchFamily="34" charset="0"/>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Därför behöver socialtjänsten kunna jobba på andra sätt än idag. </a:t>
            </a:r>
          </a:p>
          <a:p>
            <a:pPr marL="285750" indent="-285750">
              <a:lnSpc>
                <a:spcPct val="107000"/>
              </a:lnSpc>
              <a:spcAft>
                <a:spcPts val="800"/>
              </a:spcAft>
              <a:buFont typeface="Arial" panose="020B0604020202020204" pitchFamily="34" charset="0"/>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Socialtjänsten har också stora utmaningar med kompetensförsörjningen. Befolkningen blir allt äldre, medan gruppen i arbetsför inte ökar i den takt som behövs. Färre ska helt enkelt göra mer. </a:t>
            </a:r>
          </a:p>
          <a:p>
            <a:pPr marL="285750" indent="-285750">
              <a:lnSpc>
                <a:spcPct val="107000"/>
              </a:lnSpc>
              <a:spcAft>
                <a:spcPts val="800"/>
              </a:spcAft>
              <a:buFont typeface="Arial" panose="020B0604020202020204" pitchFamily="34" charset="0"/>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Vi har också digitaliseringen, som förändrat våra beteenden och som ger nya möjligheter: Allt fler är vana att ta del av service digitalt. </a:t>
            </a:r>
          </a:p>
          <a:p>
            <a:pPr marL="285750" indent="-285750">
              <a:lnSpc>
                <a:spcPct val="107000"/>
              </a:lnSpc>
              <a:spcAft>
                <a:spcPts val="800"/>
              </a:spcAft>
              <a:buFont typeface="Arial" panose="020B0604020202020204" pitchFamily="34" charset="0"/>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ny lag behövs alltså både för att möta nya utmaningar och för att ta tillvara på nya möjligheter. </a:t>
            </a:r>
          </a:p>
          <a:p>
            <a:endParaRPr lang="sv-SE" dirty="0"/>
          </a:p>
        </p:txBody>
      </p:sp>
      <p:sp>
        <p:nvSpPr>
          <p:cNvPr id="4" name="Platshållare för bildnummer 3"/>
          <p:cNvSpPr>
            <a:spLocks noGrp="1"/>
          </p:cNvSpPr>
          <p:nvPr>
            <p:ph type="sldNum" sz="quarter" idx="5"/>
          </p:nvPr>
        </p:nvSpPr>
        <p:spPr/>
        <p:txBody>
          <a:bodyPr/>
          <a:lstStyle/>
          <a:p>
            <a:fld id="{9F5AC2A1-152C-4D49-AA66-4137C5B3CA79}" type="slidenum">
              <a:rPr lang="sv-SE" smtClean="0"/>
              <a:t>3</a:t>
            </a:fld>
            <a:endParaRPr lang="sv-SE"/>
          </a:p>
        </p:txBody>
      </p:sp>
    </p:spTree>
    <p:extLst>
      <p:ext uri="{BB962C8B-B14F-4D97-AF65-F5344CB8AC3E}">
        <p14:creationId xmlns:p14="http://schemas.microsoft.com/office/powerpoint/2010/main" val="281889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5AC2A1-152C-4D49-AA66-4137C5B3CA79}" type="slidenum">
              <a:rPr lang="sv-SE" smtClean="0"/>
              <a:t>4</a:t>
            </a:fld>
            <a:endParaRPr lang="sv-SE"/>
          </a:p>
        </p:txBody>
      </p:sp>
    </p:spTree>
    <p:extLst>
      <p:ext uri="{BB962C8B-B14F-4D97-AF65-F5344CB8AC3E}">
        <p14:creationId xmlns:p14="http://schemas.microsoft.com/office/powerpoint/2010/main" val="281869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Fortsatt ramlag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Enligt utredningens förslag ska den nya socialtjänstlagen fortsatt vara en ramlag, precis som den gamla. </a:t>
            </a:r>
          </a:p>
          <a:p>
            <a:pPr>
              <a:spcAft>
                <a:spcPts val="1200"/>
              </a:spcAft>
            </a:pPr>
            <a:endPar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a:spcAft>
                <a:spcPts val="1200"/>
              </a:spcAft>
            </a:pP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En ramlag ger övergripande regler, ramar och principer – utan att i detalj ange vad som ska göras eller hur.</a:t>
            </a:r>
            <a:endParaRPr lang="sv-SE" sz="1800" dirty="0">
              <a:effectLst/>
              <a:highlight>
                <a:srgbClr val="FFFEFE"/>
              </a:highlight>
              <a:latin typeface="Times New Roman" panose="02020603050405020304" pitchFamily="18" charset="0"/>
              <a:ea typeface="Times New Roman" panose="02020603050405020304" pitchFamily="18" charset="0"/>
            </a:endParaRPr>
          </a:p>
          <a:p>
            <a:pPr algn="l"/>
            <a:endPar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algn="l"/>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Det betyder att nya socialtjänstlagen fortsatt är flexibel. Kommunerna kan till viss del själva bestämma hur lagen ska uppfyllas – utifrån de behov och förutsättningar som finns i den egna kommunen. Men det innebär också att myndigheter kan få uppdrag från regeringen att ta fram föreskrifter som mer detaljerat reglerar vad kommunerna ska eller bör göra på olika områden.</a:t>
            </a:r>
            <a:endParaRPr lang="sv-SE" sz="1800" dirty="0">
              <a:effectLst/>
              <a:highlight>
                <a:srgbClr val="FFFEFE"/>
              </a:highlight>
              <a:latin typeface="Times New Roman" panose="02020603050405020304" pitchFamily="18" charset="0"/>
              <a:ea typeface="Times New Roman" panose="02020603050405020304" pitchFamily="18" charset="0"/>
            </a:endParaRP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Helhetssyn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Nuvarande socialtjänstlag anger ansvar för olika specifika målgrupper. Utredningen föreslår att detta ska tonas ner. Fokus ska istället vara på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hela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individens behov, inte bara ett behov eller vilken målgrupp hen tillhör. Till exempel kan en person både vara äldre och ha problem med skadligt bruk. Eller ung, våldsutsatt och ha en psykisk funktionsnedsättning.</a:t>
            </a:r>
          </a:p>
          <a:p>
            <a:pPr>
              <a:lnSpc>
                <a:spcPct val="107000"/>
              </a:lnSpc>
              <a:spcAft>
                <a:spcPts val="800"/>
              </a:spcAft>
            </a:pPr>
            <a:r>
              <a:rPr lang="sv-SE" sz="1800" kern="100" dirty="0">
                <a:solidFill>
                  <a:srgbClr val="222222"/>
                </a:solidFill>
                <a:effectLst/>
                <a:highlight>
                  <a:srgbClr val="FFFEFE"/>
                </a:highlight>
                <a:latin typeface="Open Sans" panose="020B0606030504020204" pitchFamily="34" charset="0"/>
                <a:ea typeface="Aptos" panose="020B0004020202020204" pitchFamily="34" charset="0"/>
                <a:cs typeface="Times New Roman" panose="02020603050405020304" pitchFamily="18" charset="0"/>
              </a:rPr>
              <a: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Enhetliga begrepp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Utredningen föreslår även att begrepp används mer enhetligt. Begreppen ”stöd”, ”service” och ”hjälp” tas bort och ersätts konsekvent med ”insatser”.</a:t>
            </a:r>
          </a:p>
          <a:p>
            <a:endParaRPr lang="sv-SE" dirty="0"/>
          </a:p>
        </p:txBody>
      </p:sp>
      <p:sp>
        <p:nvSpPr>
          <p:cNvPr id="4" name="Platshållare för bildnummer 3"/>
          <p:cNvSpPr>
            <a:spLocks noGrp="1"/>
          </p:cNvSpPr>
          <p:nvPr>
            <p:ph type="sldNum" sz="quarter" idx="5"/>
          </p:nvPr>
        </p:nvSpPr>
        <p:spPr/>
        <p:txBody>
          <a:bodyPr/>
          <a:lstStyle/>
          <a:p>
            <a:fld id="{9F5AC2A1-152C-4D49-AA66-4137C5B3CA79}" type="slidenum">
              <a:rPr lang="sv-SE" smtClean="0"/>
              <a:t>5</a:t>
            </a:fld>
            <a:endParaRPr lang="sv-SE"/>
          </a:p>
        </p:txBody>
      </p:sp>
    </p:spTree>
    <p:extLst>
      <p:ext uri="{BB962C8B-B14F-4D97-AF65-F5344CB8AC3E}">
        <p14:creationId xmlns:p14="http://schemas.microsoft.com/office/powerpoint/2010/main" val="129362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Huvudförslagen i utredningen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anger att socialtjänsten ska </a:t>
            </a:r>
          </a:p>
          <a:p>
            <a:pPr marL="285750" lvl="0" indent="-285750">
              <a:lnSpc>
                <a:spcPct val="107000"/>
              </a:lnSpc>
              <a:buFont typeface="Arial" panose="020B0604020202020204" pitchFamily="34" charset="0"/>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vara förebyggande och lätt tillgänglig </a:t>
            </a:r>
          </a:p>
          <a:p>
            <a:pPr marL="285750" lvl="0" indent="-285750">
              <a:lnSpc>
                <a:spcPct val="107000"/>
              </a:lnSpc>
              <a:buFont typeface="Arial" panose="020B0604020202020204" pitchFamily="34" charset="0"/>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få möjlighet att ge insatser utan behovsprövning </a:t>
            </a:r>
          </a:p>
          <a:p>
            <a:pPr marL="285750" lvl="0" indent="-285750">
              <a:lnSpc>
                <a:spcPct val="107000"/>
              </a:lnSpc>
              <a:buFont typeface="Arial" panose="020B0604020202020204" pitchFamily="34" charset="0"/>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planera insatser inom alla verksamhetsområden </a:t>
            </a:r>
          </a:p>
          <a:p>
            <a:pPr marL="285750" lvl="0" indent="-285750">
              <a:lnSpc>
                <a:spcPct val="107000"/>
              </a:lnSpc>
              <a:buFont typeface="Arial" panose="020B0604020202020204" pitchFamily="34" charset="0"/>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få en tydligare roll i samhällsplaneringen </a:t>
            </a:r>
          </a:p>
          <a:p>
            <a:pPr marL="285750" lvl="0" indent="-285750">
              <a:lnSpc>
                <a:spcPct val="107000"/>
              </a:lnSpc>
              <a:spcAft>
                <a:spcPts val="800"/>
              </a:spcAft>
              <a:buFont typeface="Arial" panose="020B0604020202020204" pitchFamily="34" charset="0"/>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vara kunskapsbaserad och av god kvalitet </a:t>
            </a:r>
          </a:p>
          <a:p>
            <a:pPr>
              <a:lnSpc>
                <a:spcPct val="107000"/>
              </a:lnSpc>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Utredningen föreslår även att jämställdhet skrivs in i portalparagrafen, så att socialtjänsten utöver jämlika även ska främja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jämställda</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levnadsvillkor.</a:t>
            </a:r>
          </a:p>
          <a:p>
            <a:pPr>
              <a:lnSpc>
                <a:spcPct val="107000"/>
              </a:lnSpc>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Barnrättsperspektivet stärks också. Bland annat lyft barns rätt till information. </a:t>
            </a:r>
          </a:p>
          <a:p>
            <a:pPr>
              <a:lnSpc>
                <a:spcPct val="107000"/>
              </a:lnSpc>
              <a:spcAft>
                <a:spcPts val="800"/>
              </a:spcAft>
            </a:pPr>
            <a:endParaRPr lang="sv-SE" sz="18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Huvudförslagen är beroende av varandra.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Socialtjänsten behöver alltså jobba med alla delar för att uppnå det som lagen syftar till. </a:t>
            </a:r>
          </a:p>
          <a:p>
            <a:endParaRPr lang="sv-SE" dirty="0"/>
          </a:p>
        </p:txBody>
      </p:sp>
      <p:sp>
        <p:nvSpPr>
          <p:cNvPr id="4" name="Platshållare för bildnummer 3"/>
          <p:cNvSpPr>
            <a:spLocks noGrp="1"/>
          </p:cNvSpPr>
          <p:nvPr>
            <p:ph type="sldNum" sz="quarter" idx="5"/>
          </p:nvPr>
        </p:nvSpPr>
        <p:spPr/>
        <p:txBody>
          <a:bodyPr/>
          <a:lstStyle/>
          <a:p>
            <a:fld id="{9F5AC2A1-152C-4D49-AA66-4137C5B3CA79}" type="slidenum">
              <a:rPr lang="sv-SE" smtClean="0"/>
              <a:t>6</a:t>
            </a:fld>
            <a:endParaRPr lang="sv-SE"/>
          </a:p>
        </p:txBody>
      </p:sp>
    </p:spTree>
    <p:extLst>
      <p:ext uri="{BB962C8B-B14F-4D97-AF65-F5344CB8AC3E}">
        <p14:creationId xmlns:p14="http://schemas.microsoft.com/office/powerpoint/2010/main" val="1314284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0" kern="100" dirty="0">
                <a:effectLst/>
                <a:latin typeface="Aptos" panose="020B0004020202020204" pitchFamily="34" charset="0"/>
                <a:ea typeface="Aptos" panose="020B0004020202020204" pitchFamily="34" charset="0"/>
                <a:cs typeface="Times New Roman" panose="02020603050405020304" pitchFamily="18" charset="0"/>
              </a:rPr>
              <a:t>Vad innebär det att socialtjänsten ska vara förebyggande och lätt tillgänglig? </a:t>
            </a:r>
          </a:p>
          <a:p>
            <a:pPr>
              <a:lnSpc>
                <a:spcPct val="107000"/>
              </a:lnSpc>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Redan idag finns bestämmelser om att socialtjänsten ska arbeta uppsökande och bedriva förebyggande arbete. Men utredningen förslår att det förebyggande perspektivet ska vara ett av socialtjänstens huvudsakliga mål – och att det ska gälla alla verksamhetsområden. </a:t>
            </a:r>
          </a:p>
          <a:p>
            <a:pPr>
              <a:lnSpc>
                <a:spcPct val="107000"/>
              </a:lnSpc>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Lätt tillgänglig kan till exempel handla om att socialtjänsten ska kunna ge insatser digitalt eller utanför kontorstid. Eller utanför kontoret, för att komma närmare människor i människors vardag. En annan viktig del i detta är möjligheten att ge insatser utan föregående behovsprövning. </a:t>
            </a:r>
          </a:p>
          <a:p>
            <a:endParaRPr lang="sv-SE" dirty="0"/>
          </a:p>
        </p:txBody>
      </p:sp>
      <p:sp>
        <p:nvSpPr>
          <p:cNvPr id="4" name="Platshållare för bildnummer 3"/>
          <p:cNvSpPr>
            <a:spLocks noGrp="1"/>
          </p:cNvSpPr>
          <p:nvPr>
            <p:ph type="sldNum" sz="quarter" idx="5"/>
          </p:nvPr>
        </p:nvSpPr>
        <p:spPr/>
        <p:txBody>
          <a:bodyPr/>
          <a:lstStyle/>
          <a:p>
            <a:fld id="{9F5AC2A1-152C-4D49-AA66-4137C5B3CA79}" type="slidenum">
              <a:rPr lang="sv-SE" smtClean="0"/>
              <a:t>7</a:t>
            </a:fld>
            <a:endParaRPr lang="sv-SE"/>
          </a:p>
        </p:txBody>
      </p:sp>
    </p:spTree>
    <p:extLst>
      <p:ext uri="{BB962C8B-B14F-4D97-AF65-F5344CB8AC3E}">
        <p14:creationId xmlns:p14="http://schemas.microsoft.com/office/powerpoint/2010/main" val="31286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Utredningen föreslår att kommunerna ska få befogenhet att besluta att insatser ges utan individuell behovsprövning. </a:t>
            </a:r>
          </a:p>
          <a:p>
            <a:pPr>
              <a:lnSpc>
                <a:spcPct val="107000"/>
              </a:lnSpc>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Det blir ett komplement till nuvarande ordning med biståndsbeslut, och möjliggör för socialtjänsten att ge insatser på ett annat sätt än idag. </a:t>
            </a:r>
          </a:p>
          <a:p>
            <a:pPr>
              <a:lnSpc>
                <a:spcPct val="107000"/>
              </a:lnSpc>
              <a:spcAft>
                <a:spcPts val="800"/>
              </a:spcAft>
            </a:pPr>
            <a:endParaRPr lang="sv-SE" sz="1800" kern="1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Insatser utan biståndsbeslut kommer att omfattas av krav på dokumentation, så att de blir möjliga att följa upp. </a:t>
            </a:r>
            <a:endParaRPr lang="sv-SE" sz="1800" kern="100" dirty="0">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sv-SE" sz="1800" kern="1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Insatserna utan behovsprövning föreslås kunna ges till den som fyllt 15 utan att det behövs samtycke från vårdnadshavare. </a:t>
            </a:r>
            <a:endParaRPr lang="sv-SE" sz="1800" kern="100" dirty="0">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9F5AC2A1-152C-4D49-AA66-4137C5B3CA79}" type="slidenum">
              <a:rPr lang="sv-SE" smtClean="0"/>
              <a:t>8</a:t>
            </a:fld>
            <a:endParaRPr lang="sv-SE"/>
          </a:p>
        </p:txBody>
      </p:sp>
    </p:spTree>
    <p:extLst>
      <p:ext uri="{BB962C8B-B14F-4D97-AF65-F5344CB8AC3E}">
        <p14:creationId xmlns:p14="http://schemas.microsoft.com/office/powerpoint/2010/main" val="90279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Alla insatser kommer </a:t>
            </a:r>
            <a:r>
              <a:rPr lang="sv-SE" sz="1800" i="0" kern="1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inte </a:t>
            </a:r>
            <a:r>
              <a:rPr lang="sv-SE" sz="1800" kern="1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kunna ges utan biståndsbeslut. Det finns undantag. </a:t>
            </a:r>
          </a:p>
          <a:p>
            <a:pPr>
              <a:lnSpc>
                <a:spcPct val="107000"/>
              </a:lnSpc>
              <a:spcAft>
                <a:spcPts val="800"/>
              </a:spcAft>
            </a:pPr>
            <a:endParaRPr lang="sv-SE" sz="1800" kern="1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Exempel på insatser som kommer behöva behovsprövning är: </a:t>
            </a:r>
          </a:p>
          <a:p>
            <a:pPr>
              <a:lnSpc>
                <a:spcPct val="107000"/>
              </a:lnSpc>
              <a:spcAft>
                <a:spcPts val="800"/>
              </a:spcAft>
            </a:pPr>
            <a:endParaRPr lang="sv-SE" sz="1800" kern="100" dirty="0">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tabLst>
                <a:tab pos="457200" algn="l"/>
              </a:tabLst>
            </a:pPr>
            <a:r>
              <a:rPr lang="sv-SE" sz="1800" kern="1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kontaktperson, kontaktfamilj, kvalificerad kontaktperson</a:t>
            </a:r>
            <a:endParaRPr lang="sv-SE" sz="1800" kern="100" dirty="0">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tabLst>
                <a:tab pos="457200" algn="l"/>
              </a:tabLst>
            </a:pPr>
            <a:r>
              <a:rPr lang="sv-SE" sz="1800" kern="1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vård i familjehem</a:t>
            </a:r>
            <a:endParaRPr lang="sv-SE" sz="1800" kern="100" dirty="0">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tabLst>
                <a:tab pos="457200" algn="l"/>
              </a:tabLst>
            </a:pPr>
            <a:r>
              <a:rPr lang="sv-SE" sz="1800" kern="1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vård enligt LVU och LVM</a:t>
            </a:r>
            <a:endParaRPr lang="sv-SE" sz="1800" kern="100" dirty="0">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tabLst>
                <a:tab pos="457200" algn="l"/>
              </a:tabLst>
            </a:pPr>
            <a:r>
              <a:rPr lang="sv-SE" sz="1800" kern="1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vård av barn i jourhem, stödboende och HVB</a:t>
            </a:r>
            <a:endParaRPr lang="sv-SE" sz="1800" kern="100" dirty="0">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tabLst>
                <a:tab pos="457200" algn="l"/>
              </a:tabLst>
            </a:pPr>
            <a:r>
              <a:rPr lang="sv-SE" sz="1800" kern="1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stadigvarande plats i boende för äldre och personer med funktionsnedsättning</a:t>
            </a:r>
            <a:endParaRPr lang="sv-SE" sz="1800" kern="100" dirty="0">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tabLst>
                <a:tab pos="457200" algn="l"/>
              </a:tabLst>
            </a:pPr>
            <a:r>
              <a:rPr lang="sv-SE" sz="1800" kern="1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ekonomisk hjälp</a:t>
            </a:r>
            <a:endParaRPr lang="sv-SE" sz="1800" kern="100" dirty="0">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9F5AC2A1-152C-4D49-AA66-4137C5B3CA79}" type="slidenum">
              <a:rPr lang="sv-SE" smtClean="0"/>
              <a:t>9</a:t>
            </a:fld>
            <a:endParaRPr lang="sv-SE"/>
          </a:p>
        </p:txBody>
      </p:sp>
    </p:spTree>
    <p:extLst>
      <p:ext uri="{BB962C8B-B14F-4D97-AF65-F5344CB8AC3E}">
        <p14:creationId xmlns:p14="http://schemas.microsoft.com/office/powerpoint/2010/main" val="1595509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Förlaget till ny socialtjänstlag lägger också stort fokus vid planering </a:t>
            </a:r>
          </a:p>
          <a:p>
            <a:endParaRPr lang="sv-SE" sz="1800" b="1"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endParaRPr>
          </a:p>
          <a:p>
            <a:r>
              <a:rPr lang="sv-SE" sz="1800" b="1"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Socialtjänsten ska planera insatser för enskilda inom </a:t>
            </a:r>
            <a:r>
              <a:rPr lang="sv-SE" sz="1800" b="1" i="1"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alla </a:t>
            </a:r>
            <a:r>
              <a:rPr lang="sv-SE" sz="1800" b="1"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verksamhetsområden</a:t>
            </a: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 inte bara för äldre och personer med funktionsnedsättning, som idag. </a:t>
            </a:r>
            <a:endParaRPr lang="sv-SE" sz="1800" dirty="0">
              <a:effectLst/>
              <a:highlight>
                <a:srgbClr val="FFFEFE"/>
              </a:highlight>
              <a:latin typeface="Times New Roman" panose="02020603050405020304" pitchFamily="18" charset="0"/>
              <a:ea typeface="Times New Roman" panose="02020603050405020304" pitchFamily="18" charset="0"/>
            </a:endParaRPr>
          </a:p>
          <a:p>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I planeringen ska socialtjänsten särskilt beakta behovet av tidiga förebyggande insatser.</a:t>
            </a:r>
            <a:r>
              <a:rPr lang="sv-SE" sz="1800" dirty="0">
                <a:solidFill>
                  <a:schemeClr val="tx1"/>
                </a:solidFill>
                <a:effectLst/>
                <a:highlight>
                  <a:srgbClr val="FFFEFE"/>
                </a:highlight>
                <a:latin typeface="Times New Roman" panose="02020603050405020304" pitchFamily="18" charset="0"/>
                <a:ea typeface="Aptos" panose="020B0004020202020204" pitchFamily="34" charset="0"/>
                <a:cs typeface="+mn-cs"/>
              </a:rPr>
              <a:t> </a:t>
            </a: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Här behöver socialtjänsten samverka med andra verksamheter i kommunen men också med regionen och civilsamhället. </a:t>
            </a:r>
            <a:endParaRPr lang="sv-SE" sz="1800" dirty="0">
              <a:effectLst/>
              <a:highlight>
                <a:srgbClr val="FFFEFE"/>
              </a:highlight>
              <a:latin typeface="Times New Roman" panose="02020603050405020304" pitchFamily="18" charset="0"/>
              <a:ea typeface="Times New Roman" panose="02020603050405020304" pitchFamily="18" charset="0"/>
            </a:endParaRPr>
          </a:p>
          <a:p>
            <a:r>
              <a:rPr lang="sv-SE" sz="1800" dirty="0">
                <a:effectLst/>
                <a:highlight>
                  <a:srgbClr val="FFFEFE"/>
                </a:highlight>
                <a:latin typeface="Aptos" panose="020B0004020202020204" pitchFamily="34" charset="0"/>
                <a:ea typeface="Aptos" panose="020B0004020202020204" pitchFamily="34" charset="0"/>
                <a:cs typeface="Times New Roman" panose="02020603050405020304" pitchFamily="18" charset="0"/>
              </a:rPr>
              <a:t> </a:t>
            </a:r>
            <a:endParaRPr lang="sv-SE" sz="1800" dirty="0">
              <a:effectLst/>
              <a:highlight>
                <a:srgbClr val="FFFEFE"/>
              </a:highlight>
              <a:latin typeface="Times New Roman" panose="02020603050405020304" pitchFamily="18" charset="0"/>
              <a:ea typeface="Times New Roman" panose="02020603050405020304" pitchFamily="18" charset="0"/>
            </a:endParaRPr>
          </a:p>
          <a:p>
            <a:r>
              <a:rPr lang="sv-SE" sz="1800" b="1"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Samhällsplanering </a:t>
            </a:r>
            <a:endParaRPr lang="sv-SE" sz="1800" b="1" dirty="0">
              <a:effectLst/>
              <a:highlight>
                <a:srgbClr val="FFFEFE"/>
              </a:highlight>
              <a:latin typeface="Times New Roman" panose="02020603050405020304" pitchFamily="18" charset="0"/>
              <a:ea typeface="Times New Roman" panose="02020603050405020304" pitchFamily="18" charset="0"/>
            </a:endParaRPr>
          </a:p>
          <a:p>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Ibland räcker inte tidiga, förebyggande insatser riktade till enskilda individer eller grupper, utan det behövs åtgärder på samhällsnivå.</a:t>
            </a:r>
            <a:r>
              <a:rPr lang="sv-SE" sz="1800" dirty="0">
                <a:effectLst/>
                <a:highlight>
                  <a:srgbClr val="FFFEFE"/>
                </a:highlight>
                <a:latin typeface="Times New Roman" panose="02020603050405020304" pitchFamily="18" charset="0"/>
                <a:ea typeface="Times New Roman" panose="02020603050405020304" pitchFamily="18" charset="0"/>
              </a:rPr>
              <a:t> Utredningen föreslår därför att socialtjänsten ska få en tydligare roll i samhällsplaneringen. Det föreslås ingen ändring i nya socialtjänstlagen, däremot i plan- och bygglagen (PBL)</a:t>
            </a:r>
            <a:r>
              <a:rPr lang="sv-SE" sz="1800" dirty="0">
                <a:solidFill>
                  <a:srgbClr val="000000"/>
                </a:solidFill>
                <a:effectLst/>
                <a:highlight>
                  <a:srgbClr val="FFFEFE"/>
                </a:highlight>
                <a:latin typeface="Arial" panose="020B0604020202020204" pitchFamily="34" charset="0"/>
                <a:ea typeface="Aptos" panose="020B0004020202020204" pitchFamily="34" charset="0"/>
              </a:rPr>
              <a:t>​</a:t>
            </a: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 att planl</a:t>
            </a:r>
            <a:r>
              <a:rPr lang="sv-SE" sz="1800" dirty="0">
                <a:solidFill>
                  <a:srgbClr val="000000"/>
                </a:solidFill>
                <a:effectLst/>
                <a:highlight>
                  <a:srgbClr val="FFFEFE"/>
                </a:highlight>
                <a:latin typeface="Aptos" panose="020B0004020202020204" pitchFamily="34" charset="0"/>
                <a:ea typeface="Aptos" panose="020B0004020202020204" pitchFamily="34" charset="0"/>
                <a:cs typeface="Aptos" panose="020B0004020202020204" pitchFamily="34" charset="0"/>
              </a:rPr>
              <a:t>ä</a:t>
            </a: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ggningen ska ta h</a:t>
            </a:r>
            <a:r>
              <a:rPr lang="sv-SE" sz="1800" dirty="0">
                <a:solidFill>
                  <a:srgbClr val="000000"/>
                </a:solidFill>
                <a:effectLst/>
                <a:highlight>
                  <a:srgbClr val="FFFEFE"/>
                </a:highlight>
                <a:latin typeface="Aptos" panose="020B0004020202020204" pitchFamily="34" charset="0"/>
                <a:ea typeface="Aptos" panose="020B0004020202020204" pitchFamily="34" charset="0"/>
                <a:cs typeface="Aptos" panose="020B0004020202020204" pitchFamily="34" charset="0"/>
              </a:rPr>
              <a:t>ä</a:t>
            </a:r>
            <a:r>
              <a:rPr lang="sv-SE" sz="1800" dirty="0">
                <a:solidFill>
                  <a:srgbClr val="000000"/>
                </a:solidFill>
                <a:effectLst/>
                <a:highlight>
                  <a:srgbClr val="FFFEFE"/>
                </a:highlight>
                <a:latin typeface="Aptos" panose="020B0004020202020204" pitchFamily="34" charset="0"/>
                <a:ea typeface="Aptos" panose="020B0004020202020204" pitchFamily="34" charset="0"/>
                <a:cs typeface="Times New Roman" panose="02020603050405020304" pitchFamily="18" charset="0"/>
              </a:rPr>
              <a:t>nsyn till sociala aspekter.</a:t>
            </a:r>
            <a:r>
              <a:rPr lang="sv-SE" sz="1800" dirty="0">
                <a:effectLst/>
                <a:highlight>
                  <a:srgbClr val="FFFEFE"/>
                </a:highlight>
                <a:latin typeface="Times New Roman" panose="02020603050405020304" pitchFamily="18" charset="0"/>
                <a:ea typeface="Times New Roman" panose="02020603050405020304" pitchFamily="18" charset="0"/>
              </a:rPr>
              <a:t> Här kan socialtjänsten bidra med kunskap. </a:t>
            </a:r>
          </a:p>
          <a:p>
            <a:endParaRPr lang="sv-SE" dirty="0"/>
          </a:p>
        </p:txBody>
      </p:sp>
      <p:sp>
        <p:nvSpPr>
          <p:cNvPr id="4" name="Platshållare för bildnummer 3"/>
          <p:cNvSpPr>
            <a:spLocks noGrp="1"/>
          </p:cNvSpPr>
          <p:nvPr>
            <p:ph type="sldNum" sz="quarter" idx="5"/>
          </p:nvPr>
        </p:nvSpPr>
        <p:spPr/>
        <p:txBody>
          <a:bodyPr/>
          <a:lstStyle/>
          <a:p>
            <a:fld id="{9F5AC2A1-152C-4D49-AA66-4137C5B3CA79}" type="slidenum">
              <a:rPr lang="sv-SE" smtClean="0"/>
              <a:t>10</a:t>
            </a:fld>
            <a:endParaRPr lang="sv-SE"/>
          </a:p>
        </p:txBody>
      </p:sp>
    </p:spTree>
    <p:extLst>
      <p:ext uri="{BB962C8B-B14F-4D97-AF65-F5344CB8AC3E}">
        <p14:creationId xmlns:p14="http://schemas.microsoft.com/office/powerpoint/2010/main" val="3023174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03E1BC-F9CD-6A4F-DCD4-D132022771F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E7D98AC-35B6-9DF0-9992-105D10467B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4787633-519B-F8DE-4A77-F467B1E89593}"/>
              </a:ext>
            </a:extLst>
          </p:cNvPr>
          <p:cNvSpPr>
            <a:spLocks noGrp="1"/>
          </p:cNvSpPr>
          <p:nvPr>
            <p:ph type="dt" sz="half" idx="10"/>
          </p:nvPr>
        </p:nvSpPr>
        <p:spPr/>
        <p:txBody>
          <a:bodyPr/>
          <a:lstStyle/>
          <a:p>
            <a:fld id="{2A932560-35E6-4C9C-8D4D-936BE81C2281}" type="datetimeFigureOut">
              <a:rPr lang="sv-SE" smtClean="0"/>
              <a:t>2024-06-18</a:t>
            </a:fld>
            <a:endParaRPr lang="sv-SE"/>
          </a:p>
        </p:txBody>
      </p:sp>
      <p:sp>
        <p:nvSpPr>
          <p:cNvPr id="5" name="Platshållare för sidfot 4">
            <a:extLst>
              <a:ext uri="{FF2B5EF4-FFF2-40B4-BE49-F238E27FC236}">
                <a16:creationId xmlns:a16="http://schemas.microsoft.com/office/drawing/2014/main" id="{47F9036C-197F-0FEC-630B-4600E4803AF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9D74D4-D733-6553-F5BA-0C22F8FE5AB5}"/>
              </a:ext>
            </a:extLst>
          </p:cNvPr>
          <p:cNvSpPr>
            <a:spLocks noGrp="1"/>
          </p:cNvSpPr>
          <p:nvPr>
            <p:ph type="sldNum" sz="quarter" idx="12"/>
          </p:nvPr>
        </p:nvSpPr>
        <p:spPr/>
        <p:txBody>
          <a:bodyPr/>
          <a:lstStyle/>
          <a:p>
            <a:fld id="{25FDE3C2-356D-4A6B-8738-1CAF652B27C1}" type="slidenum">
              <a:rPr lang="sv-SE" smtClean="0"/>
              <a:t>‹#›</a:t>
            </a:fld>
            <a:endParaRPr lang="sv-SE"/>
          </a:p>
        </p:txBody>
      </p:sp>
    </p:spTree>
    <p:extLst>
      <p:ext uri="{BB962C8B-B14F-4D97-AF65-F5344CB8AC3E}">
        <p14:creationId xmlns:p14="http://schemas.microsoft.com/office/powerpoint/2010/main" val="342145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BF1121-162D-CE79-FEFF-28A40BF57F6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84585EF-A4E3-EFEE-727C-5DEB38B3A66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950A20A-241A-593D-95E5-E60A34530D36}"/>
              </a:ext>
            </a:extLst>
          </p:cNvPr>
          <p:cNvSpPr>
            <a:spLocks noGrp="1"/>
          </p:cNvSpPr>
          <p:nvPr>
            <p:ph type="dt" sz="half" idx="10"/>
          </p:nvPr>
        </p:nvSpPr>
        <p:spPr/>
        <p:txBody>
          <a:bodyPr/>
          <a:lstStyle/>
          <a:p>
            <a:fld id="{2A932560-35E6-4C9C-8D4D-936BE81C2281}" type="datetimeFigureOut">
              <a:rPr lang="sv-SE" smtClean="0"/>
              <a:t>2024-06-18</a:t>
            </a:fld>
            <a:endParaRPr lang="sv-SE"/>
          </a:p>
        </p:txBody>
      </p:sp>
      <p:sp>
        <p:nvSpPr>
          <p:cNvPr id="5" name="Platshållare för sidfot 4">
            <a:extLst>
              <a:ext uri="{FF2B5EF4-FFF2-40B4-BE49-F238E27FC236}">
                <a16:creationId xmlns:a16="http://schemas.microsoft.com/office/drawing/2014/main" id="{2F1E298E-12BC-76D0-D857-2483AFEE73B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3D2E1C0-5E06-972E-E958-1CC3566010BE}"/>
              </a:ext>
            </a:extLst>
          </p:cNvPr>
          <p:cNvSpPr>
            <a:spLocks noGrp="1"/>
          </p:cNvSpPr>
          <p:nvPr>
            <p:ph type="sldNum" sz="quarter" idx="12"/>
          </p:nvPr>
        </p:nvSpPr>
        <p:spPr/>
        <p:txBody>
          <a:bodyPr/>
          <a:lstStyle/>
          <a:p>
            <a:fld id="{25FDE3C2-356D-4A6B-8738-1CAF652B27C1}" type="slidenum">
              <a:rPr lang="sv-SE" smtClean="0"/>
              <a:t>‹#›</a:t>
            </a:fld>
            <a:endParaRPr lang="sv-SE"/>
          </a:p>
        </p:txBody>
      </p:sp>
    </p:spTree>
    <p:extLst>
      <p:ext uri="{BB962C8B-B14F-4D97-AF65-F5344CB8AC3E}">
        <p14:creationId xmlns:p14="http://schemas.microsoft.com/office/powerpoint/2010/main" val="273079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AEC3D2F-5BD5-3E65-7CDE-6B815466278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F44A642-C6F0-6C32-CA88-D047C4A709A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27F95C1-B5A4-50A8-9E6D-FBFA12700F42}"/>
              </a:ext>
            </a:extLst>
          </p:cNvPr>
          <p:cNvSpPr>
            <a:spLocks noGrp="1"/>
          </p:cNvSpPr>
          <p:nvPr>
            <p:ph type="dt" sz="half" idx="10"/>
          </p:nvPr>
        </p:nvSpPr>
        <p:spPr/>
        <p:txBody>
          <a:bodyPr/>
          <a:lstStyle/>
          <a:p>
            <a:fld id="{2A932560-35E6-4C9C-8D4D-936BE81C2281}" type="datetimeFigureOut">
              <a:rPr lang="sv-SE" smtClean="0"/>
              <a:t>2024-06-18</a:t>
            </a:fld>
            <a:endParaRPr lang="sv-SE"/>
          </a:p>
        </p:txBody>
      </p:sp>
      <p:sp>
        <p:nvSpPr>
          <p:cNvPr id="5" name="Platshållare för sidfot 4">
            <a:extLst>
              <a:ext uri="{FF2B5EF4-FFF2-40B4-BE49-F238E27FC236}">
                <a16:creationId xmlns:a16="http://schemas.microsoft.com/office/drawing/2014/main" id="{ADF8E618-BE77-B34B-E779-23E0162E2D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8EFA85C-4A7F-4AFA-9370-E3B0431BFD82}"/>
              </a:ext>
            </a:extLst>
          </p:cNvPr>
          <p:cNvSpPr>
            <a:spLocks noGrp="1"/>
          </p:cNvSpPr>
          <p:nvPr>
            <p:ph type="sldNum" sz="quarter" idx="12"/>
          </p:nvPr>
        </p:nvSpPr>
        <p:spPr/>
        <p:txBody>
          <a:bodyPr/>
          <a:lstStyle/>
          <a:p>
            <a:fld id="{25FDE3C2-356D-4A6B-8738-1CAF652B27C1}" type="slidenum">
              <a:rPr lang="sv-SE" smtClean="0"/>
              <a:t>‹#›</a:t>
            </a:fld>
            <a:endParaRPr lang="sv-SE"/>
          </a:p>
        </p:txBody>
      </p:sp>
    </p:spTree>
    <p:extLst>
      <p:ext uri="{BB962C8B-B14F-4D97-AF65-F5344CB8AC3E}">
        <p14:creationId xmlns:p14="http://schemas.microsoft.com/office/powerpoint/2010/main" val="59931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06F26-AA62-DC77-6D81-51E1E37756EC}"/>
              </a:ext>
            </a:extLst>
          </p:cNvPr>
          <p:cNvSpPr>
            <a:spLocks noGrp="1"/>
          </p:cNvSpPr>
          <p:nvPr>
            <p:ph type="title" hasCustomPrompt="1"/>
          </p:nvPr>
        </p:nvSpPr>
        <p:spPr>
          <a:xfrm>
            <a:off x="839788" y="1790006"/>
            <a:ext cx="4947401" cy="1325563"/>
          </a:xfrm>
        </p:spPr>
        <p:txBody>
          <a:bodyPr anchor="t">
            <a:noAutofit/>
          </a:bodyPr>
          <a:lstStyle>
            <a:lvl1pPr>
              <a:defRPr sz="4000">
                <a:solidFill>
                  <a:schemeClr val="tx1"/>
                </a:solidFill>
              </a:defRPr>
            </a:lvl1pPr>
          </a:lstStyle>
          <a:p>
            <a:r>
              <a:rPr lang="sv-SE" dirty="0"/>
              <a:t>Rubrik</a:t>
            </a:r>
          </a:p>
        </p:txBody>
      </p:sp>
      <p:sp>
        <p:nvSpPr>
          <p:cNvPr id="3" name="Platshållare för datum 2">
            <a:extLst>
              <a:ext uri="{FF2B5EF4-FFF2-40B4-BE49-F238E27FC236}">
                <a16:creationId xmlns:a16="http://schemas.microsoft.com/office/drawing/2014/main" id="{0EACEB5A-C13E-77A7-81F0-AF722F507B3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21EE4F49-EC76-4C2C-9B73-2EBF0DD89402}" type="datetime1">
              <a:rPr lang="sv-SE" smtClean="0"/>
              <a:pPr/>
              <a:t>2024-06-18</a:t>
            </a:fld>
            <a:endParaRPr lang="sv-SE"/>
          </a:p>
        </p:txBody>
      </p:sp>
      <p:sp>
        <p:nvSpPr>
          <p:cNvPr id="4" name="Platshållare för sidfot 3">
            <a:extLst>
              <a:ext uri="{FF2B5EF4-FFF2-40B4-BE49-F238E27FC236}">
                <a16:creationId xmlns:a16="http://schemas.microsoft.com/office/drawing/2014/main" id="{D9B4CC4B-BBBA-B3E1-B5BE-4336E1BC7D11}"/>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5" name="Platshållare för bildnummer 4">
            <a:extLst>
              <a:ext uri="{FF2B5EF4-FFF2-40B4-BE49-F238E27FC236}">
                <a16:creationId xmlns:a16="http://schemas.microsoft.com/office/drawing/2014/main" id="{687755E0-6C68-55E2-93B7-3C2332903D0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429217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3E1CC4-24C0-DCCD-EC06-FBF4923EAFC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3EE87AC-FE85-F1A1-D296-6CB8EB5F91E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AB93B4F-3A39-80D6-A92A-9D21D8290000}"/>
              </a:ext>
            </a:extLst>
          </p:cNvPr>
          <p:cNvSpPr>
            <a:spLocks noGrp="1"/>
          </p:cNvSpPr>
          <p:nvPr>
            <p:ph type="dt" sz="half" idx="10"/>
          </p:nvPr>
        </p:nvSpPr>
        <p:spPr/>
        <p:txBody>
          <a:bodyPr/>
          <a:lstStyle/>
          <a:p>
            <a:fld id="{2A932560-35E6-4C9C-8D4D-936BE81C2281}" type="datetimeFigureOut">
              <a:rPr lang="sv-SE" smtClean="0"/>
              <a:t>2024-06-18</a:t>
            </a:fld>
            <a:endParaRPr lang="sv-SE"/>
          </a:p>
        </p:txBody>
      </p:sp>
      <p:sp>
        <p:nvSpPr>
          <p:cNvPr id="5" name="Platshållare för sidfot 4">
            <a:extLst>
              <a:ext uri="{FF2B5EF4-FFF2-40B4-BE49-F238E27FC236}">
                <a16:creationId xmlns:a16="http://schemas.microsoft.com/office/drawing/2014/main" id="{FE4E70D3-7902-9AA5-7C1C-2C294039FC5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5D37825-31AE-B5DA-9215-D83C23D0378F}"/>
              </a:ext>
            </a:extLst>
          </p:cNvPr>
          <p:cNvSpPr>
            <a:spLocks noGrp="1"/>
          </p:cNvSpPr>
          <p:nvPr>
            <p:ph type="sldNum" sz="quarter" idx="12"/>
          </p:nvPr>
        </p:nvSpPr>
        <p:spPr/>
        <p:txBody>
          <a:bodyPr/>
          <a:lstStyle/>
          <a:p>
            <a:fld id="{25FDE3C2-356D-4A6B-8738-1CAF652B27C1}" type="slidenum">
              <a:rPr lang="sv-SE" smtClean="0"/>
              <a:t>‹#›</a:t>
            </a:fld>
            <a:endParaRPr lang="sv-SE"/>
          </a:p>
        </p:txBody>
      </p:sp>
    </p:spTree>
    <p:extLst>
      <p:ext uri="{BB962C8B-B14F-4D97-AF65-F5344CB8AC3E}">
        <p14:creationId xmlns:p14="http://schemas.microsoft.com/office/powerpoint/2010/main" val="344628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D34536-641A-8922-9982-B595B4E569A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B05A310-3C6C-F0FB-EC40-34DB455535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1EC2F27-1ECB-DB92-25D4-DDE355505B2A}"/>
              </a:ext>
            </a:extLst>
          </p:cNvPr>
          <p:cNvSpPr>
            <a:spLocks noGrp="1"/>
          </p:cNvSpPr>
          <p:nvPr>
            <p:ph type="dt" sz="half" idx="10"/>
          </p:nvPr>
        </p:nvSpPr>
        <p:spPr/>
        <p:txBody>
          <a:bodyPr/>
          <a:lstStyle/>
          <a:p>
            <a:fld id="{2A932560-35E6-4C9C-8D4D-936BE81C2281}" type="datetimeFigureOut">
              <a:rPr lang="sv-SE" smtClean="0"/>
              <a:t>2024-06-18</a:t>
            </a:fld>
            <a:endParaRPr lang="sv-SE"/>
          </a:p>
        </p:txBody>
      </p:sp>
      <p:sp>
        <p:nvSpPr>
          <p:cNvPr id="5" name="Platshållare för sidfot 4">
            <a:extLst>
              <a:ext uri="{FF2B5EF4-FFF2-40B4-BE49-F238E27FC236}">
                <a16:creationId xmlns:a16="http://schemas.microsoft.com/office/drawing/2014/main" id="{A3339179-F94B-552A-1A04-10E55861216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F3D993C-C0C2-F6BD-D6EC-3FB90B1C9BF2}"/>
              </a:ext>
            </a:extLst>
          </p:cNvPr>
          <p:cNvSpPr>
            <a:spLocks noGrp="1"/>
          </p:cNvSpPr>
          <p:nvPr>
            <p:ph type="sldNum" sz="quarter" idx="12"/>
          </p:nvPr>
        </p:nvSpPr>
        <p:spPr/>
        <p:txBody>
          <a:bodyPr/>
          <a:lstStyle/>
          <a:p>
            <a:fld id="{25FDE3C2-356D-4A6B-8738-1CAF652B27C1}" type="slidenum">
              <a:rPr lang="sv-SE" smtClean="0"/>
              <a:t>‹#›</a:t>
            </a:fld>
            <a:endParaRPr lang="sv-SE"/>
          </a:p>
        </p:txBody>
      </p:sp>
    </p:spTree>
    <p:extLst>
      <p:ext uri="{BB962C8B-B14F-4D97-AF65-F5344CB8AC3E}">
        <p14:creationId xmlns:p14="http://schemas.microsoft.com/office/powerpoint/2010/main" val="222868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5599A2-A117-E392-4B42-3D1B8A0D39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29FB4DB-0017-2921-EFE4-DB830B204CA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79BD467-816F-23BC-EA4C-891B449FE4B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4B387C7-94F2-99D3-5A12-68C7BC880B38}"/>
              </a:ext>
            </a:extLst>
          </p:cNvPr>
          <p:cNvSpPr>
            <a:spLocks noGrp="1"/>
          </p:cNvSpPr>
          <p:nvPr>
            <p:ph type="dt" sz="half" idx="10"/>
          </p:nvPr>
        </p:nvSpPr>
        <p:spPr/>
        <p:txBody>
          <a:bodyPr/>
          <a:lstStyle/>
          <a:p>
            <a:fld id="{2A932560-35E6-4C9C-8D4D-936BE81C2281}" type="datetimeFigureOut">
              <a:rPr lang="sv-SE" smtClean="0"/>
              <a:t>2024-06-18</a:t>
            </a:fld>
            <a:endParaRPr lang="sv-SE"/>
          </a:p>
        </p:txBody>
      </p:sp>
      <p:sp>
        <p:nvSpPr>
          <p:cNvPr id="6" name="Platshållare för sidfot 5">
            <a:extLst>
              <a:ext uri="{FF2B5EF4-FFF2-40B4-BE49-F238E27FC236}">
                <a16:creationId xmlns:a16="http://schemas.microsoft.com/office/drawing/2014/main" id="{73C42B58-9FA6-4CAF-0385-32E08C89A21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16450BF-88F3-702F-5AE8-CE5D7B8C4696}"/>
              </a:ext>
            </a:extLst>
          </p:cNvPr>
          <p:cNvSpPr>
            <a:spLocks noGrp="1"/>
          </p:cNvSpPr>
          <p:nvPr>
            <p:ph type="sldNum" sz="quarter" idx="12"/>
          </p:nvPr>
        </p:nvSpPr>
        <p:spPr/>
        <p:txBody>
          <a:bodyPr/>
          <a:lstStyle/>
          <a:p>
            <a:fld id="{25FDE3C2-356D-4A6B-8738-1CAF652B27C1}" type="slidenum">
              <a:rPr lang="sv-SE" smtClean="0"/>
              <a:t>‹#›</a:t>
            </a:fld>
            <a:endParaRPr lang="sv-SE"/>
          </a:p>
        </p:txBody>
      </p:sp>
    </p:spTree>
    <p:extLst>
      <p:ext uri="{BB962C8B-B14F-4D97-AF65-F5344CB8AC3E}">
        <p14:creationId xmlns:p14="http://schemas.microsoft.com/office/powerpoint/2010/main" val="158434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1D1045-3CD0-10AC-E165-38385E86097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AC99F5D-BE9A-AF24-AEF0-1241C1FADB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C7E29D2-8C3E-02CD-8BD9-D41EF7EDE5A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29C553B-873A-1976-60F3-51B9CE641E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1D78D61-9DA4-D1BB-B0D8-DB50326C9EA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4509B7C-F2DA-C715-886A-2A47D8A4E9EA}"/>
              </a:ext>
            </a:extLst>
          </p:cNvPr>
          <p:cNvSpPr>
            <a:spLocks noGrp="1"/>
          </p:cNvSpPr>
          <p:nvPr>
            <p:ph type="dt" sz="half" idx="10"/>
          </p:nvPr>
        </p:nvSpPr>
        <p:spPr/>
        <p:txBody>
          <a:bodyPr/>
          <a:lstStyle/>
          <a:p>
            <a:fld id="{2A932560-35E6-4C9C-8D4D-936BE81C2281}" type="datetimeFigureOut">
              <a:rPr lang="sv-SE" smtClean="0"/>
              <a:t>2024-06-18</a:t>
            </a:fld>
            <a:endParaRPr lang="sv-SE"/>
          </a:p>
        </p:txBody>
      </p:sp>
      <p:sp>
        <p:nvSpPr>
          <p:cNvPr id="8" name="Platshållare för sidfot 7">
            <a:extLst>
              <a:ext uri="{FF2B5EF4-FFF2-40B4-BE49-F238E27FC236}">
                <a16:creationId xmlns:a16="http://schemas.microsoft.com/office/drawing/2014/main" id="{26B0DEA2-D3BA-6BBA-7607-CFFB5AD9A36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282366E-4149-9D9A-3863-FB7F9D6ECA56}"/>
              </a:ext>
            </a:extLst>
          </p:cNvPr>
          <p:cNvSpPr>
            <a:spLocks noGrp="1"/>
          </p:cNvSpPr>
          <p:nvPr>
            <p:ph type="sldNum" sz="quarter" idx="12"/>
          </p:nvPr>
        </p:nvSpPr>
        <p:spPr/>
        <p:txBody>
          <a:bodyPr/>
          <a:lstStyle/>
          <a:p>
            <a:fld id="{25FDE3C2-356D-4A6B-8738-1CAF652B27C1}" type="slidenum">
              <a:rPr lang="sv-SE" smtClean="0"/>
              <a:t>‹#›</a:t>
            </a:fld>
            <a:endParaRPr lang="sv-SE"/>
          </a:p>
        </p:txBody>
      </p:sp>
    </p:spTree>
    <p:extLst>
      <p:ext uri="{BB962C8B-B14F-4D97-AF65-F5344CB8AC3E}">
        <p14:creationId xmlns:p14="http://schemas.microsoft.com/office/powerpoint/2010/main" val="90770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8FF8FF-7010-C22A-E5F8-E5560D49DD8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0E0FF27-D551-2B8A-AD24-475B913C896C}"/>
              </a:ext>
            </a:extLst>
          </p:cNvPr>
          <p:cNvSpPr>
            <a:spLocks noGrp="1"/>
          </p:cNvSpPr>
          <p:nvPr>
            <p:ph type="dt" sz="half" idx="10"/>
          </p:nvPr>
        </p:nvSpPr>
        <p:spPr/>
        <p:txBody>
          <a:bodyPr/>
          <a:lstStyle/>
          <a:p>
            <a:fld id="{2A932560-35E6-4C9C-8D4D-936BE81C2281}" type="datetimeFigureOut">
              <a:rPr lang="sv-SE" smtClean="0"/>
              <a:t>2024-06-18</a:t>
            </a:fld>
            <a:endParaRPr lang="sv-SE"/>
          </a:p>
        </p:txBody>
      </p:sp>
      <p:sp>
        <p:nvSpPr>
          <p:cNvPr id="4" name="Platshållare för sidfot 3">
            <a:extLst>
              <a:ext uri="{FF2B5EF4-FFF2-40B4-BE49-F238E27FC236}">
                <a16:creationId xmlns:a16="http://schemas.microsoft.com/office/drawing/2014/main" id="{3285FABF-F16A-0A7F-A970-5A06E7890E3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97CD03C-8F75-C6CF-5A7C-4D5C0FB67012}"/>
              </a:ext>
            </a:extLst>
          </p:cNvPr>
          <p:cNvSpPr>
            <a:spLocks noGrp="1"/>
          </p:cNvSpPr>
          <p:nvPr>
            <p:ph type="sldNum" sz="quarter" idx="12"/>
          </p:nvPr>
        </p:nvSpPr>
        <p:spPr/>
        <p:txBody>
          <a:bodyPr/>
          <a:lstStyle/>
          <a:p>
            <a:fld id="{25FDE3C2-356D-4A6B-8738-1CAF652B27C1}" type="slidenum">
              <a:rPr lang="sv-SE" smtClean="0"/>
              <a:t>‹#›</a:t>
            </a:fld>
            <a:endParaRPr lang="sv-SE"/>
          </a:p>
        </p:txBody>
      </p:sp>
    </p:spTree>
    <p:extLst>
      <p:ext uri="{BB962C8B-B14F-4D97-AF65-F5344CB8AC3E}">
        <p14:creationId xmlns:p14="http://schemas.microsoft.com/office/powerpoint/2010/main" val="166875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05A2250-D0C4-3164-49FD-2BAE3C36D646}"/>
              </a:ext>
            </a:extLst>
          </p:cNvPr>
          <p:cNvSpPr>
            <a:spLocks noGrp="1"/>
          </p:cNvSpPr>
          <p:nvPr>
            <p:ph type="dt" sz="half" idx="10"/>
          </p:nvPr>
        </p:nvSpPr>
        <p:spPr/>
        <p:txBody>
          <a:bodyPr/>
          <a:lstStyle/>
          <a:p>
            <a:fld id="{2A932560-35E6-4C9C-8D4D-936BE81C2281}" type="datetimeFigureOut">
              <a:rPr lang="sv-SE" smtClean="0"/>
              <a:t>2024-06-18</a:t>
            </a:fld>
            <a:endParaRPr lang="sv-SE"/>
          </a:p>
        </p:txBody>
      </p:sp>
      <p:sp>
        <p:nvSpPr>
          <p:cNvPr id="3" name="Platshållare för sidfot 2">
            <a:extLst>
              <a:ext uri="{FF2B5EF4-FFF2-40B4-BE49-F238E27FC236}">
                <a16:creationId xmlns:a16="http://schemas.microsoft.com/office/drawing/2014/main" id="{0E43B248-CB3D-1CA6-D2B6-DBE3A6BD1FD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17050A8-4965-79E8-DBAE-9B28A925554E}"/>
              </a:ext>
            </a:extLst>
          </p:cNvPr>
          <p:cNvSpPr>
            <a:spLocks noGrp="1"/>
          </p:cNvSpPr>
          <p:nvPr>
            <p:ph type="sldNum" sz="quarter" idx="12"/>
          </p:nvPr>
        </p:nvSpPr>
        <p:spPr/>
        <p:txBody>
          <a:bodyPr/>
          <a:lstStyle/>
          <a:p>
            <a:fld id="{25FDE3C2-356D-4A6B-8738-1CAF652B27C1}" type="slidenum">
              <a:rPr lang="sv-SE" smtClean="0"/>
              <a:t>‹#›</a:t>
            </a:fld>
            <a:endParaRPr lang="sv-SE"/>
          </a:p>
        </p:txBody>
      </p:sp>
    </p:spTree>
    <p:extLst>
      <p:ext uri="{BB962C8B-B14F-4D97-AF65-F5344CB8AC3E}">
        <p14:creationId xmlns:p14="http://schemas.microsoft.com/office/powerpoint/2010/main" val="127701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0BB45D-7E9C-E7FC-F466-CCCD26EAA7E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1C7D4F-06E4-D251-F724-D13D718C0B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AE7A62C-FA40-1BDD-8AF8-5A4A099AE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1A2DE41-7554-EF9A-49E2-63817153454A}"/>
              </a:ext>
            </a:extLst>
          </p:cNvPr>
          <p:cNvSpPr>
            <a:spLocks noGrp="1"/>
          </p:cNvSpPr>
          <p:nvPr>
            <p:ph type="dt" sz="half" idx="10"/>
          </p:nvPr>
        </p:nvSpPr>
        <p:spPr/>
        <p:txBody>
          <a:bodyPr/>
          <a:lstStyle/>
          <a:p>
            <a:fld id="{2A932560-35E6-4C9C-8D4D-936BE81C2281}" type="datetimeFigureOut">
              <a:rPr lang="sv-SE" smtClean="0"/>
              <a:t>2024-06-18</a:t>
            </a:fld>
            <a:endParaRPr lang="sv-SE"/>
          </a:p>
        </p:txBody>
      </p:sp>
      <p:sp>
        <p:nvSpPr>
          <p:cNvPr id="6" name="Platshållare för sidfot 5">
            <a:extLst>
              <a:ext uri="{FF2B5EF4-FFF2-40B4-BE49-F238E27FC236}">
                <a16:creationId xmlns:a16="http://schemas.microsoft.com/office/drawing/2014/main" id="{03EDFDA5-53F5-0856-3190-95E7570EFC7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0619CA0-540F-00C8-A1C3-A9E3DCC447DF}"/>
              </a:ext>
            </a:extLst>
          </p:cNvPr>
          <p:cNvSpPr>
            <a:spLocks noGrp="1"/>
          </p:cNvSpPr>
          <p:nvPr>
            <p:ph type="sldNum" sz="quarter" idx="12"/>
          </p:nvPr>
        </p:nvSpPr>
        <p:spPr/>
        <p:txBody>
          <a:bodyPr/>
          <a:lstStyle/>
          <a:p>
            <a:fld id="{25FDE3C2-356D-4A6B-8738-1CAF652B27C1}" type="slidenum">
              <a:rPr lang="sv-SE" smtClean="0"/>
              <a:t>‹#›</a:t>
            </a:fld>
            <a:endParaRPr lang="sv-SE"/>
          </a:p>
        </p:txBody>
      </p:sp>
    </p:spTree>
    <p:extLst>
      <p:ext uri="{BB962C8B-B14F-4D97-AF65-F5344CB8AC3E}">
        <p14:creationId xmlns:p14="http://schemas.microsoft.com/office/powerpoint/2010/main" val="1187329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E10D39-AD4B-2640-7411-45AAC8DDCFF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E7CE1BB-E24B-2E46-11F0-1C0682CBF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FC97353-98DA-0FDA-74F8-79991246C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73E522A-45FD-0525-23F9-7B1A208BEB6B}"/>
              </a:ext>
            </a:extLst>
          </p:cNvPr>
          <p:cNvSpPr>
            <a:spLocks noGrp="1"/>
          </p:cNvSpPr>
          <p:nvPr>
            <p:ph type="dt" sz="half" idx="10"/>
          </p:nvPr>
        </p:nvSpPr>
        <p:spPr/>
        <p:txBody>
          <a:bodyPr/>
          <a:lstStyle/>
          <a:p>
            <a:fld id="{2A932560-35E6-4C9C-8D4D-936BE81C2281}" type="datetimeFigureOut">
              <a:rPr lang="sv-SE" smtClean="0"/>
              <a:t>2024-06-18</a:t>
            </a:fld>
            <a:endParaRPr lang="sv-SE"/>
          </a:p>
        </p:txBody>
      </p:sp>
      <p:sp>
        <p:nvSpPr>
          <p:cNvPr id="6" name="Platshållare för sidfot 5">
            <a:extLst>
              <a:ext uri="{FF2B5EF4-FFF2-40B4-BE49-F238E27FC236}">
                <a16:creationId xmlns:a16="http://schemas.microsoft.com/office/drawing/2014/main" id="{41D10BE0-4721-22B9-1C37-11CD503DCCD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B676C03-1925-0BF2-2566-AE60E131EFE1}"/>
              </a:ext>
            </a:extLst>
          </p:cNvPr>
          <p:cNvSpPr>
            <a:spLocks noGrp="1"/>
          </p:cNvSpPr>
          <p:nvPr>
            <p:ph type="sldNum" sz="quarter" idx="12"/>
          </p:nvPr>
        </p:nvSpPr>
        <p:spPr/>
        <p:txBody>
          <a:bodyPr/>
          <a:lstStyle/>
          <a:p>
            <a:fld id="{25FDE3C2-356D-4A6B-8738-1CAF652B27C1}" type="slidenum">
              <a:rPr lang="sv-SE" smtClean="0"/>
              <a:t>‹#›</a:t>
            </a:fld>
            <a:endParaRPr lang="sv-SE"/>
          </a:p>
        </p:txBody>
      </p:sp>
    </p:spTree>
    <p:extLst>
      <p:ext uri="{BB962C8B-B14F-4D97-AF65-F5344CB8AC3E}">
        <p14:creationId xmlns:p14="http://schemas.microsoft.com/office/powerpoint/2010/main" val="172929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D2D3A7A-D5FF-43D5-F401-73462A6C11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2A64125-C3EB-7110-04F3-8A7708726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6768942-F985-D4B9-3788-9E6F74FB7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32560-35E6-4C9C-8D4D-936BE81C2281}" type="datetimeFigureOut">
              <a:rPr lang="sv-SE" smtClean="0"/>
              <a:t>2024-06-18</a:t>
            </a:fld>
            <a:endParaRPr lang="sv-SE"/>
          </a:p>
        </p:txBody>
      </p:sp>
      <p:sp>
        <p:nvSpPr>
          <p:cNvPr id="5" name="Platshållare för sidfot 4">
            <a:extLst>
              <a:ext uri="{FF2B5EF4-FFF2-40B4-BE49-F238E27FC236}">
                <a16:creationId xmlns:a16="http://schemas.microsoft.com/office/drawing/2014/main" id="{DA6F22D6-71D6-8E67-162B-4B5F0B721A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DACFF15-DDCE-0CAB-E31E-79B9EFAC66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DE3C2-356D-4A6B-8738-1CAF652B27C1}" type="slidenum">
              <a:rPr lang="sv-SE" smtClean="0"/>
              <a:t>‹#›</a:t>
            </a:fld>
            <a:endParaRPr lang="sv-SE"/>
          </a:p>
        </p:txBody>
      </p:sp>
    </p:spTree>
    <p:extLst>
      <p:ext uri="{BB962C8B-B14F-4D97-AF65-F5344CB8AC3E}">
        <p14:creationId xmlns:p14="http://schemas.microsoft.com/office/powerpoint/2010/main" val="278889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regeringen.se/rattsliga-dokument/statens-offentliga-utredningar/2020/08/sou-202047/"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4EA169-C916-6C8C-B815-6E058A6D4475}"/>
              </a:ext>
            </a:extLst>
          </p:cNvPr>
          <p:cNvSpPr>
            <a:spLocks noGrp="1"/>
          </p:cNvSpPr>
          <p:nvPr>
            <p:ph type="ctrTitle"/>
          </p:nvPr>
        </p:nvSpPr>
        <p:spPr/>
        <p:txBody>
          <a:bodyPr/>
          <a:lstStyle/>
          <a:p>
            <a:pPr algn="l"/>
            <a:r>
              <a:rPr lang="sv-SE" dirty="0"/>
              <a:t>Hållbar socialtjänst </a:t>
            </a:r>
            <a:br>
              <a:rPr lang="sv-SE" dirty="0"/>
            </a:br>
            <a:r>
              <a:rPr lang="sv-SE" dirty="0"/>
              <a:t>– ny socialtjänstlag </a:t>
            </a:r>
          </a:p>
        </p:txBody>
      </p:sp>
    </p:spTree>
    <p:extLst>
      <p:ext uri="{BB962C8B-B14F-4D97-AF65-F5344CB8AC3E}">
        <p14:creationId xmlns:p14="http://schemas.microsoft.com/office/powerpoint/2010/main" val="666905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F93FE5-0445-771A-CE6F-480415C9030E}"/>
              </a:ext>
            </a:extLst>
          </p:cNvPr>
          <p:cNvSpPr>
            <a:spLocks noGrp="1"/>
          </p:cNvSpPr>
          <p:nvPr>
            <p:ph type="title"/>
          </p:nvPr>
        </p:nvSpPr>
        <p:spPr/>
        <p:txBody>
          <a:bodyPr/>
          <a:lstStyle/>
          <a:p>
            <a:r>
              <a:rPr lang="sv-SE" dirty="0"/>
              <a:t>Planering – med fokus förebyggande </a:t>
            </a:r>
          </a:p>
        </p:txBody>
      </p:sp>
      <p:sp>
        <p:nvSpPr>
          <p:cNvPr id="3" name="Platshållare för innehåll 2">
            <a:extLst>
              <a:ext uri="{FF2B5EF4-FFF2-40B4-BE49-F238E27FC236}">
                <a16:creationId xmlns:a16="http://schemas.microsoft.com/office/drawing/2014/main" id="{EAD4DE50-4867-AF3D-E57C-5D248D71D0D2}"/>
              </a:ext>
            </a:extLst>
          </p:cNvPr>
          <p:cNvSpPr>
            <a:spLocks noGrp="1"/>
          </p:cNvSpPr>
          <p:nvPr>
            <p:ph idx="1"/>
          </p:nvPr>
        </p:nvSpPr>
        <p:spPr>
          <a:xfrm>
            <a:off x="838199" y="1825625"/>
            <a:ext cx="9053945" cy="4351338"/>
          </a:xfrm>
        </p:spPr>
        <p:txBody>
          <a:bodyPr/>
          <a:lstStyle/>
          <a:p>
            <a:pPr marL="0" indent="0">
              <a:buNone/>
            </a:pPr>
            <a:r>
              <a:rPr lang="sv-SE" dirty="0"/>
              <a:t>Socialtjänsten ska </a:t>
            </a:r>
          </a:p>
          <a:p>
            <a:r>
              <a:rPr lang="sv-SE" b="1" dirty="0"/>
              <a:t>planera insatser inom alla verksamhetsområden</a:t>
            </a:r>
            <a:br>
              <a:rPr lang="sv-SE" dirty="0"/>
            </a:br>
            <a:r>
              <a:rPr lang="sv-SE" sz="2400" dirty="0"/>
              <a:t>Inte bara för äldre och personer med funktionsnedsättning som idag. Fokus på tidiga förebyggande insatser. </a:t>
            </a:r>
          </a:p>
          <a:p>
            <a:r>
              <a:rPr lang="sv-SE" b="1" dirty="0"/>
              <a:t>få en tydligare roll i samhällsplaneringen </a:t>
            </a:r>
            <a:br>
              <a:rPr lang="sv-SE" dirty="0"/>
            </a:br>
            <a:r>
              <a:rPr lang="sv-SE" sz="2400" dirty="0"/>
              <a:t>Bidra med kunskap. Ingen ändring i </a:t>
            </a:r>
            <a:r>
              <a:rPr lang="sv-SE" sz="2400" dirty="0" err="1"/>
              <a:t>SoL</a:t>
            </a:r>
            <a:r>
              <a:rPr lang="sv-SE" sz="2400" dirty="0"/>
              <a:t> utan i plan- och bygglagen. </a:t>
            </a:r>
            <a:br>
              <a:rPr lang="sv-SE" sz="2400" dirty="0"/>
            </a:br>
            <a:endParaRPr lang="sv-SE" sz="2400" dirty="0"/>
          </a:p>
        </p:txBody>
      </p:sp>
      <p:grpSp>
        <p:nvGrpSpPr>
          <p:cNvPr id="4" name="Grupp 3">
            <a:extLst>
              <a:ext uri="{FF2B5EF4-FFF2-40B4-BE49-F238E27FC236}">
                <a16:creationId xmlns:a16="http://schemas.microsoft.com/office/drawing/2014/main" id="{A47310A0-001B-2E4F-C465-CC450F6253BC}"/>
              </a:ext>
            </a:extLst>
          </p:cNvPr>
          <p:cNvGrpSpPr/>
          <p:nvPr/>
        </p:nvGrpSpPr>
        <p:grpSpPr>
          <a:xfrm>
            <a:off x="8729273" y="0"/>
            <a:ext cx="3477717" cy="1648918"/>
            <a:chOff x="8729273" y="0"/>
            <a:chExt cx="3477717" cy="1648918"/>
          </a:xfrm>
        </p:grpSpPr>
        <p:sp>
          <p:nvSpPr>
            <p:cNvPr id="5" name="Diagonal rand 4">
              <a:extLst>
                <a:ext uri="{FF2B5EF4-FFF2-40B4-BE49-F238E27FC236}">
                  <a16:creationId xmlns:a16="http://schemas.microsoft.com/office/drawing/2014/main" id="{87307EB7-18A9-8A34-3029-5984E255F197}"/>
                </a:ext>
                <a:ext uri="{C183D7F6-B498-43B3-948B-1728B52AA6E4}">
                  <adec:decorative xmlns:adec="http://schemas.microsoft.com/office/drawing/2017/decorative" val="1"/>
                </a:ext>
              </a:extLst>
            </p:cNvPr>
            <p:cNvSpPr/>
            <p:nvPr/>
          </p:nvSpPr>
          <p:spPr>
            <a:xfrm flipH="1">
              <a:off x="8729273" y="0"/>
              <a:ext cx="3462727" cy="1648918"/>
            </a:xfrm>
            <a:prstGeom prst="diagStripe">
              <a:avLst/>
            </a:prstGeom>
            <a:solidFill>
              <a:srgbClr val="B3CD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6" name="textruta 5">
              <a:extLst>
                <a:ext uri="{FF2B5EF4-FFF2-40B4-BE49-F238E27FC236}">
                  <a16:creationId xmlns:a16="http://schemas.microsoft.com/office/drawing/2014/main" id="{04D8AA8A-DC2E-3D38-28EA-B13346F2995F}"/>
                </a:ext>
              </a:extLst>
            </p:cNvPr>
            <p:cNvSpPr txBox="1"/>
            <p:nvPr/>
          </p:nvSpPr>
          <p:spPr>
            <a:xfrm rot="1498546">
              <a:off x="9553731" y="424349"/>
              <a:ext cx="2653259" cy="400110"/>
            </a:xfrm>
            <a:prstGeom prst="rect">
              <a:avLst/>
            </a:prstGeom>
            <a:noFill/>
          </p:spPr>
          <p:txBody>
            <a:bodyPr wrap="square" rtlCol="0">
              <a:spAutoFit/>
            </a:bodyPr>
            <a:lstStyle/>
            <a:p>
              <a:pPr algn="ctr"/>
              <a:r>
                <a:rPr lang="sv-SE" sz="2000" b="1" dirty="0"/>
                <a:t>Förslag </a:t>
              </a:r>
            </a:p>
          </p:txBody>
        </p:sp>
      </p:grpSp>
    </p:spTree>
    <p:extLst>
      <p:ext uri="{BB962C8B-B14F-4D97-AF65-F5344CB8AC3E}">
        <p14:creationId xmlns:p14="http://schemas.microsoft.com/office/powerpoint/2010/main" val="411090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CDF7D7-96EE-946A-0611-22285EF73F14}"/>
              </a:ext>
            </a:extLst>
          </p:cNvPr>
          <p:cNvSpPr>
            <a:spLocks noGrp="1"/>
          </p:cNvSpPr>
          <p:nvPr>
            <p:ph type="title"/>
          </p:nvPr>
        </p:nvSpPr>
        <p:spPr/>
        <p:txBody>
          <a:bodyPr/>
          <a:lstStyle/>
          <a:p>
            <a:r>
              <a:rPr lang="sv-SE" dirty="0"/>
              <a:t>Kunskapsbaserad och av god kvalitet  </a:t>
            </a:r>
          </a:p>
        </p:txBody>
      </p:sp>
      <p:sp>
        <p:nvSpPr>
          <p:cNvPr id="3" name="Platshållare för innehåll 2">
            <a:extLst>
              <a:ext uri="{FF2B5EF4-FFF2-40B4-BE49-F238E27FC236}">
                <a16:creationId xmlns:a16="http://schemas.microsoft.com/office/drawing/2014/main" id="{BBD75C4A-F9B1-3DF5-2BF9-CE7E7D665247}"/>
              </a:ext>
            </a:extLst>
          </p:cNvPr>
          <p:cNvSpPr>
            <a:spLocks noGrp="1"/>
          </p:cNvSpPr>
          <p:nvPr>
            <p:ph idx="1"/>
          </p:nvPr>
        </p:nvSpPr>
        <p:spPr>
          <a:xfrm>
            <a:off x="838200" y="1825625"/>
            <a:ext cx="8652029" cy="4351338"/>
          </a:xfrm>
        </p:spPr>
        <p:txBody>
          <a:bodyPr/>
          <a:lstStyle/>
          <a:p>
            <a:r>
              <a:rPr lang="sv-SE" dirty="0"/>
              <a:t>All verksamhet ska bedrivas i överensstämmelse med vetenskap och beprövad erfarenhet </a:t>
            </a:r>
          </a:p>
          <a:p>
            <a:r>
              <a:rPr lang="sv-SE" dirty="0"/>
              <a:t>Krav på systematisk och löpande uppföljning </a:t>
            </a:r>
          </a:p>
          <a:p>
            <a:r>
              <a:rPr lang="sv-SE" dirty="0"/>
              <a:t>Nationell statistik för socialtjänsten  – utreds nu </a:t>
            </a:r>
          </a:p>
          <a:p>
            <a:r>
              <a:rPr lang="sv-SE" dirty="0"/>
              <a:t>God kvalitet (som tidigare lag) </a:t>
            </a:r>
          </a:p>
          <a:p>
            <a:r>
              <a:rPr lang="sv-SE" dirty="0"/>
              <a:t>Ny bestämmelse om gott bemötande </a:t>
            </a:r>
          </a:p>
          <a:p>
            <a:pPr marL="0" indent="0">
              <a:buNone/>
            </a:pPr>
            <a:endParaRPr lang="sv-SE" dirty="0"/>
          </a:p>
        </p:txBody>
      </p:sp>
      <p:grpSp>
        <p:nvGrpSpPr>
          <p:cNvPr id="4" name="Grupp 3">
            <a:extLst>
              <a:ext uri="{FF2B5EF4-FFF2-40B4-BE49-F238E27FC236}">
                <a16:creationId xmlns:a16="http://schemas.microsoft.com/office/drawing/2014/main" id="{395717F7-2EB7-0FBB-A186-4B697443571C}"/>
              </a:ext>
            </a:extLst>
          </p:cNvPr>
          <p:cNvGrpSpPr/>
          <p:nvPr/>
        </p:nvGrpSpPr>
        <p:grpSpPr>
          <a:xfrm>
            <a:off x="8729273" y="0"/>
            <a:ext cx="3477717" cy="1648918"/>
            <a:chOff x="8729273" y="0"/>
            <a:chExt cx="3477717" cy="1648918"/>
          </a:xfrm>
        </p:grpSpPr>
        <p:sp>
          <p:nvSpPr>
            <p:cNvPr id="5" name="Diagonal rand 4">
              <a:extLst>
                <a:ext uri="{FF2B5EF4-FFF2-40B4-BE49-F238E27FC236}">
                  <a16:creationId xmlns:a16="http://schemas.microsoft.com/office/drawing/2014/main" id="{E816BAF5-F5C6-A8C2-AFA6-8DE533454495}"/>
                </a:ext>
                <a:ext uri="{C183D7F6-B498-43B3-948B-1728B52AA6E4}">
                  <adec:decorative xmlns:adec="http://schemas.microsoft.com/office/drawing/2017/decorative" val="1"/>
                </a:ext>
              </a:extLst>
            </p:cNvPr>
            <p:cNvSpPr/>
            <p:nvPr/>
          </p:nvSpPr>
          <p:spPr>
            <a:xfrm flipH="1">
              <a:off x="8729273" y="0"/>
              <a:ext cx="3462727" cy="1648918"/>
            </a:xfrm>
            <a:prstGeom prst="diagStripe">
              <a:avLst/>
            </a:prstGeom>
            <a:solidFill>
              <a:srgbClr val="B3CD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6" name="textruta 5">
              <a:extLst>
                <a:ext uri="{FF2B5EF4-FFF2-40B4-BE49-F238E27FC236}">
                  <a16:creationId xmlns:a16="http://schemas.microsoft.com/office/drawing/2014/main" id="{BBF51188-A973-D9E9-0B74-CE60C94A8B1C}"/>
                </a:ext>
              </a:extLst>
            </p:cNvPr>
            <p:cNvSpPr txBox="1"/>
            <p:nvPr/>
          </p:nvSpPr>
          <p:spPr>
            <a:xfrm rot="1498546">
              <a:off x="9553731" y="424349"/>
              <a:ext cx="2653259" cy="400110"/>
            </a:xfrm>
            <a:prstGeom prst="rect">
              <a:avLst/>
            </a:prstGeom>
            <a:noFill/>
          </p:spPr>
          <p:txBody>
            <a:bodyPr wrap="square" rtlCol="0">
              <a:spAutoFit/>
            </a:bodyPr>
            <a:lstStyle/>
            <a:p>
              <a:pPr algn="ctr"/>
              <a:r>
                <a:rPr lang="sv-SE" sz="2000" b="1" dirty="0"/>
                <a:t>Förslag </a:t>
              </a:r>
            </a:p>
          </p:txBody>
        </p:sp>
      </p:grpSp>
    </p:spTree>
    <p:extLst>
      <p:ext uri="{BB962C8B-B14F-4D97-AF65-F5344CB8AC3E}">
        <p14:creationId xmlns:p14="http://schemas.microsoft.com/office/powerpoint/2010/main" val="1038802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5D19C3-B0D6-9404-F02B-6B93AF5E3165}"/>
              </a:ext>
            </a:extLst>
          </p:cNvPr>
          <p:cNvSpPr>
            <a:spLocks noGrp="1"/>
          </p:cNvSpPr>
          <p:nvPr>
            <p:ph type="title"/>
          </p:nvPr>
        </p:nvSpPr>
        <p:spPr/>
        <p:txBody>
          <a:bodyPr/>
          <a:lstStyle/>
          <a:p>
            <a:r>
              <a:rPr lang="sv-SE" dirty="0"/>
              <a:t>Vad händer nu?  </a:t>
            </a:r>
          </a:p>
        </p:txBody>
      </p:sp>
      <p:sp>
        <p:nvSpPr>
          <p:cNvPr id="3" name="Platshållare för innehåll 2">
            <a:extLst>
              <a:ext uri="{FF2B5EF4-FFF2-40B4-BE49-F238E27FC236}">
                <a16:creationId xmlns:a16="http://schemas.microsoft.com/office/drawing/2014/main" id="{1398FE47-8E42-E0B9-358F-1B9668D4C4CE}"/>
              </a:ext>
            </a:extLst>
          </p:cNvPr>
          <p:cNvSpPr>
            <a:spLocks noGrp="1"/>
          </p:cNvSpPr>
          <p:nvPr>
            <p:ph idx="1"/>
          </p:nvPr>
        </p:nvSpPr>
        <p:spPr>
          <a:xfrm>
            <a:off x="838200" y="1825625"/>
            <a:ext cx="5882196" cy="4351338"/>
          </a:xfrm>
        </p:spPr>
        <p:txBody>
          <a:bodyPr/>
          <a:lstStyle/>
          <a:p>
            <a:r>
              <a:rPr lang="sv-SE" dirty="0"/>
              <a:t>En lagrådsremiss ska komma ”före sommaren” </a:t>
            </a:r>
          </a:p>
          <a:p>
            <a:r>
              <a:rPr lang="sv-SE" dirty="0"/>
              <a:t>Först då vet vi</a:t>
            </a:r>
          </a:p>
          <a:p>
            <a:pPr lvl="1"/>
            <a:r>
              <a:rPr lang="sv-SE" dirty="0"/>
              <a:t>hur lagen utformas </a:t>
            </a:r>
          </a:p>
          <a:p>
            <a:pPr lvl="1"/>
            <a:r>
              <a:rPr lang="sv-SE" dirty="0"/>
              <a:t>vilka delar av förslagen som tas med </a:t>
            </a:r>
          </a:p>
          <a:p>
            <a:pPr lvl="1"/>
            <a:r>
              <a:rPr lang="sv-SE" dirty="0"/>
              <a:t>vilka andra utredningar som arbetats in</a:t>
            </a:r>
          </a:p>
        </p:txBody>
      </p:sp>
      <p:sp>
        <p:nvSpPr>
          <p:cNvPr id="4" name="Pratbubbla: rektangel med rundade hörn 3">
            <a:extLst>
              <a:ext uri="{FF2B5EF4-FFF2-40B4-BE49-F238E27FC236}">
                <a16:creationId xmlns:a16="http://schemas.microsoft.com/office/drawing/2014/main" id="{7FF1C92C-A7DD-E6F7-52B2-A71410DC34F0}"/>
              </a:ext>
            </a:extLst>
          </p:cNvPr>
          <p:cNvSpPr/>
          <p:nvPr/>
        </p:nvSpPr>
        <p:spPr>
          <a:xfrm>
            <a:off x="7803472" y="1482571"/>
            <a:ext cx="3435658" cy="3159210"/>
          </a:xfrm>
          <a:prstGeom prst="wedgeRoundRectCallout">
            <a:avLst/>
          </a:prstGeom>
          <a:solidFill>
            <a:srgbClr val="B3CD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414232D9-50C4-B8A2-6582-C04F92F664CF}"/>
              </a:ext>
            </a:extLst>
          </p:cNvPr>
          <p:cNvSpPr txBox="1"/>
          <p:nvPr/>
        </p:nvSpPr>
        <p:spPr>
          <a:xfrm>
            <a:off x="8362940" y="1758156"/>
            <a:ext cx="2290264" cy="2816156"/>
          </a:xfrm>
          <a:prstGeom prst="rect">
            <a:avLst/>
          </a:prstGeom>
          <a:noFill/>
        </p:spPr>
        <p:txBody>
          <a:bodyPr wrap="square" rtlCol="0">
            <a:spAutoFit/>
          </a:bodyPr>
          <a:lstStyle/>
          <a:p>
            <a:r>
              <a:rPr lang="sv-SE" b="1" dirty="0"/>
              <a:t>Tre steg innan lagen </a:t>
            </a:r>
            <a:br>
              <a:rPr lang="sv-SE" b="1" dirty="0"/>
            </a:br>
            <a:r>
              <a:rPr lang="sv-SE" b="1" dirty="0"/>
              <a:t>kan träda i kraft </a:t>
            </a:r>
          </a:p>
          <a:p>
            <a:endParaRPr lang="sv-SE" b="1" dirty="0"/>
          </a:p>
          <a:p>
            <a:pPr marL="342900" indent="-342900">
              <a:spcAft>
                <a:spcPts val="600"/>
              </a:spcAft>
              <a:buAutoNum type="arabicPeriod"/>
            </a:pPr>
            <a:r>
              <a:rPr lang="sv-SE" dirty="0"/>
              <a:t>Lagrådsremiss </a:t>
            </a:r>
            <a:br>
              <a:rPr lang="sv-SE" dirty="0"/>
            </a:br>
            <a:r>
              <a:rPr lang="sv-SE" dirty="0"/>
              <a:t>(</a:t>
            </a:r>
            <a:r>
              <a:rPr lang="sv-SE" sz="1600" dirty="0"/>
              <a:t>utkast till lag)  </a:t>
            </a:r>
          </a:p>
          <a:p>
            <a:pPr marL="342900" indent="-342900">
              <a:spcAft>
                <a:spcPts val="600"/>
              </a:spcAft>
              <a:buAutoNum type="arabicPeriod"/>
            </a:pPr>
            <a:r>
              <a:rPr lang="sv-SE" dirty="0"/>
              <a:t>Proposition </a:t>
            </a:r>
            <a:br>
              <a:rPr lang="sv-SE" dirty="0"/>
            </a:br>
            <a:r>
              <a:rPr lang="sv-SE" sz="1600" dirty="0"/>
              <a:t>(färdigt lagförslag) </a:t>
            </a:r>
          </a:p>
          <a:p>
            <a:pPr marL="342900" indent="-342900">
              <a:spcAft>
                <a:spcPts val="600"/>
              </a:spcAft>
              <a:buAutoNum type="arabicPeriod"/>
            </a:pPr>
            <a:r>
              <a:rPr lang="sv-SE" dirty="0"/>
              <a:t>Beslut i riksdagen </a:t>
            </a:r>
          </a:p>
          <a:p>
            <a:endParaRPr lang="sv-SE" dirty="0"/>
          </a:p>
        </p:txBody>
      </p:sp>
    </p:spTree>
    <p:extLst>
      <p:ext uri="{BB962C8B-B14F-4D97-AF65-F5344CB8AC3E}">
        <p14:creationId xmlns:p14="http://schemas.microsoft.com/office/powerpoint/2010/main" val="2085985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8C2674-DA86-6574-9D2C-85A1BF007791}"/>
              </a:ext>
            </a:extLst>
          </p:cNvPr>
          <p:cNvSpPr>
            <a:spLocks noGrp="1"/>
          </p:cNvSpPr>
          <p:nvPr>
            <p:ph type="title"/>
          </p:nvPr>
        </p:nvSpPr>
        <p:spPr/>
        <p:txBody>
          <a:bodyPr/>
          <a:lstStyle/>
          <a:p>
            <a:r>
              <a:rPr lang="sv-SE" dirty="0"/>
              <a:t>Tidplan </a:t>
            </a:r>
          </a:p>
        </p:txBody>
      </p:sp>
      <p:graphicFrame>
        <p:nvGraphicFramePr>
          <p:cNvPr id="3" name="Tabell 2">
            <a:extLst>
              <a:ext uri="{FF2B5EF4-FFF2-40B4-BE49-F238E27FC236}">
                <a16:creationId xmlns:a16="http://schemas.microsoft.com/office/drawing/2014/main" id="{DE40BC5B-BECF-19C8-E1B5-9DE290839811}"/>
              </a:ext>
            </a:extLst>
          </p:cNvPr>
          <p:cNvGraphicFramePr>
            <a:graphicFrameLocks noGrp="1"/>
          </p:cNvGraphicFramePr>
          <p:nvPr>
            <p:extLst>
              <p:ext uri="{D42A27DB-BD31-4B8C-83A1-F6EECF244321}">
                <p14:modId xmlns:p14="http://schemas.microsoft.com/office/powerpoint/2010/main" val="448948606"/>
              </p:ext>
            </p:extLst>
          </p:nvPr>
        </p:nvGraphicFramePr>
        <p:xfrm>
          <a:off x="893852" y="3873367"/>
          <a:ext cx="9431676" cy="579120"/>
        </p:xfrm>
        <a:graphic>
          <a:graphicData uri="http://schemas.openxmlformats.org/drawingml/2006/table">
            <a:tbl>
              <a:tblPr firstRow="1" bandRow="1">
                <a:tableStyleId>{5940675A-B579-460E-94D1-54222C63F5DA}</a:tableStyleId>
              </a:tblPr>
              <a:tblGrid>
                <a:gridCol w="1571946">
                  <a:extLst>
                    <a:ext uri="{9D8B030D-6E8A-4147-A177-3AD203B41FA5}">
                      <a16:colId xmlns:a16="http://schemas.microsoft.com/office/drawing/2014/main" val="3575080809"/>
                    </a:ext>
                  </a:extLst>
                </a:gridCol>
                <a:gridCol w="1571946">
                  <a:extLst>
                    <a:ext uri="{9D8B030D-6E8A-4147-A177-3AD203B41FA5}">
                      <a16:colId xmlns:a16="http://schemas.microsoft.com/office/drawing/2014/main" val="423968595"/>
                    </a:ext>
                  </a:extLst>
                </a:gridCol>
                <a:gridCol w="1571946">
                  <a:extLst>
                    <a:ext uri="{9D8B030D-6E8A-4147-A177-3AD203B41FA5}">
                      <a16:colId xmlns:a16="http://schemas.microsoft.com/office/drawing/2014/main" val="1215614531"/>
                    </a:ext>
                  </a:extLst>
                </a:gridCol>
                <a:gridCol w="1571946">
                  <a:extLst>
                    <a:ext uri="{9D8B030D-6E8A-4147-A177-3AD203B41FA5}">
                      <a16:colId xmlns:a16="http://schemas.microsoft.com/office/drawing/2014/main" val="2168528380"/>
                    </a:ext>
                  </a:extLst>
                </a:gridCol>
                <a:gridCol w="1571946">
                  <a:extLst>
                    <a:ext uri="{9D8B030D-6E8A-4147-A177-3AD203B41FA5}">
                      <a16:colId xmlns:a16="http://schemas.microsoft.com/office/drawing/2014/main" val="2895655467"/>
                    </a:ext>
                  </a:extLst>
                </a:gridCol>
                <a:gridCol w="1571946">
                  <a:extLst>
                    <a:ext uri="{9D8B030D-6E8A-4147-A177-3AD203B41FA5}">
                      <a16:colId xmlns:a16="http://schemas.microsoft.com/office/drawing/2014/main" val="2111519207"/>
                    </a:ext>
                  </a:extLst>
                </a:gridCol>
              </a:tblGrid>
              <a:tr h="370840">
                <a:tc>
                  <a:txBody>
                    <a:bodyPr/>
                    <a:lstStyle/>
                    <a:p>
                      <a:pPr algn="ctr"/>
                      <a:r>
                        <a:rPr lang="sv-SE" sz="1600" dirty="0"/>
                        <a:t>April</a:t>
                      </a:r>
                    </a:p>
                    <a:p>
                      <a:pPr algn="ctr"/>
                      <a:r>
                        <a:rPr lang="sv-SE" sz="1600" dirty="0"/>
                        <a:t>2017</a:t>
                      </a:r>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sv-SE" sz="1600" dirty="0"/>
                        <a:t>Aug</a:t>
                      </a:r>
                    </a:p>
                    <a:p>
                      <a:pPr algn="ctr"/>
                      <a:r>
                        <a:rPr lang="sv-SE" sz="1600" dirty="0"/>
                        <a:t>2020</a:t>
                      </a:r>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sv-SE" sz="1600" dirty="0"/>
                        <a:t>Maj/juni?</a:t>
                      </a:r>
                    </a:p>
                    <a:p>
                      <a:pPr algn="ctr"/>
                      <a:r>
                        <a:rPr lang="sv-SE" sz="1600" dirty="0"/>
                        <a:t>2024</a:t>
                      </a:r>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sv-SE" sz="1600" dirty="0"/>
                        <a:t>Okt/nov?</a:t>
                      </a:r>
                    </a:p>
                    <a:p>
                      <a:pPr algn="ctr"/>
                      <a:r>
                        <a:rPr lang="sv-SE" sz="1600" dirty="0"/>
                        <a:t>2024</a:t>
                      </a:r>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sv-SE" sz="1600" dirty="0"/>
                        <a:t>Nov? </a:t>
                      </a:r>
                    </a:p>
                    <a:p>
                      <a:pPr algn="ctr"/>
                      <a:r>
                        <a:rPr lang="sv-SE" sz="1600" dirty="0"/>
                        <a:t>2024</a:t>
                      </a:r>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sv-SE" sz="1600" dirty="0"/>
                        <a:t>1 juli </a:t>
                      </a:r>
                    </a:p>
                    <a:p>
                      <a:pPr algn="ctr"/>
                      <a:r>
                        <a:rPr lang="sv-SE" sz="1600" dirty="0"/>
                        <a:t>2025</a:t>
                      </a:r>
                    </a:p>
                  </a:txBody>
                  <a:tcPr>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89628186"/>
                  </a:ext>
                </a:extLst>
              </a:tr>
            </a:tbl>
          </a:graphicData>
        </a:graphic>
      </p:graphicFrame>
      <p:sp>
        <p:nvSpPr>
          <p:cNvPr id="4" name="Rektangel med rundade hörn 3">
            <a:extLst>
              <a:ext uri="{FF2B5EF4-FFF2-40B4-BE49-F238E27FC236}">
                <a16:creationId xmlns:a16="http://schemas.microsoft.com/office/drawing/2014/main" id="{A18D3AC4-8489-C17C-D598-48CF55B7951E}"/>
              </a:ext>
            </a:extLst>
          </p:cNvPr>
          <p:cNvSpPr/>
          <p:nvPr/>
        </p:nvSpPr>
        <p:spPr>
          <a:xfrm>
            <a:off x="893852" y="2109882"/>
            <a:ext cx="1446244" cy="1198903"/>
          </a:xfrm>
          <a:prstGeom prst="roundRect">
            <a:avLst>
              <a:gd name="adj" fmla="val 8432"/>
            </a:avLst>
          </a:prstGeom>
          <a:solidFill>
            <a:srgbClr val="F7F2E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lumMod val="95000"/>
                    <a:lumOff val="5000"/>
                  </a:schemeClr>
                </a:solidFill>
              </a:rPr>
              <a:t>Utredning startar </a:t>
            </a:r>
          </a:p>
        </p:txBody>
      </p:sp>
      <p:cxnSp>
        <p:nvCxnSpPr>
          <p:cNvPr id="5" name="Rak 4">
            <a:extLst>
              <a:ext uri="{FF2B5EF4-FFF2-40B4-BE49-F238E27FC236}">
                <a16:creationId xmlns:a16="http://schemas.microsoft.com/office/drawing/2014/main" id="{C617A3E0-D1C9-BB7B-B62D-B1C998E55697}"/>
              </a:ext>
            </a:extLst>
          </p:cNvPr>
          <p:cNvCxnSpPr>
            <a:cxnSpLocks/>
          </p:cNvCxnSpPr>
          <p:nvPr/>
        </p:nvCxnSpPr>
        <p:spPr>
          <a:xfrm>
            <a:off x="1616974" y="3308785"/>
            <a:ext cx="0" cy="419878"/>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 name="Rektangel med rundade hörn 11">
            <a:extLst>
              <a:ext uri="{FF2B5EF4-FFF2-40B4-BE49-F238E27FC236}">
                <a16:creationId xmlns:a16="http://schemas.microsoft.com/office/drawing/2014/main" id="{6A5CB096-C7D5-C7EA-DD4B-7224B811CBD0}"/>
              </a:ext>
            </a:extLst>
          </p:cNvPr>
          <p:cNvSpPr/>
          <p:nvPr/>
        </p:nvSpPr>
        <p:spPr>
          <a:xfrm>
            <a:off x="4099192" y="2109882"/>
            <a:ext cx="1446244" cy="1198903"/>
          </a:xfrm>
          <a:prstGeom prst="roundRect">
            <a:avLst>
              <a:gd name="adj" fmla="val 8432"/>
            </a:avLst>
          </a:prstGeom>
          <a:solidFill>
            <a:srgbClr val="FFCEC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lumMod val="95000"/>
                    <a:lumOff val="5000"/>
                  </a:schemeClr>
                </a:solidFill>
              </a:rPr>
              <a:t>Lagrådsremiss </a:t>
            </a:r>
          </a:p>
        </p:txBody>
      </p:sp>
      <p:cxnSp>
        <p:nvCxnSpPr>
          <p:cNvPr id="7" name="Rak 12">
            <a:extLst>
              <a:ext uri="{FF2B5EF4-FFF2-40B4-BE49-F238E27FC236}">
                <a16:creationId xmlns:a16="http://schemas.microsoft.com/office/drawing/2014/main" id="{7C5E69CF-C0EF-C5F0-134A-E4AC1CE4811D}"/>
              </a:ext>
            </a:extLst>
          </p:cNvPr>
          <p:cNvCxnSpPr>
            <a:cxnSpLocks/>
          </p:cNvCxnSpPr>
          <p:nvPr/>
        </p:nvCxnSpPr>
        <p:spPr>
          <a:xfrm>
            <a:off x="4822314" y="3308785"/>
            <a:ext cx="0" cy="419878"/>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8" name="Rektangel med rundade hörn 13">
            <a:extLst>
              <a:ext uri="{FF2B5EF4-FFF2-40B4-BE49-F238E27FC236}">
                <a16:creationId xmlns:a16="http://schemas.microsoft.com/office/drawing/2014/main" id="{B25E34EB-06BD-9D63-183B-7BDE5A288ED2}"/>
              </a:ext>
            </a:extLst>
          </p:cNvPr>
          <p:cNvSpPr/>
          <p:nvPr/>
        </p:nvSpPr>
        <p:spPr>
          <a:xfrm>
            <a:off x="7199405" y="2144383"/>
            <a:ext cx="1446244" cy="1198903"/>
          </a:xfrm>
          <a:prstGeom prst="roundRect">
            <a:avLst>
              <a:gd name="adj" fmla="val 8432"/>
            </a:avLst>
          </a:prstGeom>
          <a:solidFill>
            <a:srgbClr val="FFCEC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lumMod val="95000"/>
                    <a:lumOff val="5000"/>
                  </a:schemeClr>
                </a:solidFill>
              </a:rPr>
              <a:t>Beslut i riksdagen</a:t>
            </a:r>
          </a:p>
        </p:txBody>
      </p:sp>
      <p:cxnSp>
        <p:nvCxnSpPr>
          <p:cNvPr id="9" name="Rak 14">
            <a:extLst>
              <a:ext uri="{FF2B5EF4-FFF2-40B4-BE49-F238E27FC236}">
                <a16:creationId xmlns:a16="http://schemas.microsoft.com/office/drawing/2014/main" id="{1D1F2FA6-463C-77AB-1282-0990BC0E9578}"/>
              </a:ext>
            </a:extLst>
          </p:cNvPr>
          <p:cNvCxnSpPr>
            <a:cxnSpLocks/>
          </p:cNvCxnSpPr>
          <p:nvPr/>
        </p:nvCxnSpPr>
        <p:spPr>
          <a:xfrm>
            <a:off x="7922527" y="3343286"/>
            <a:ext cx="0" cy="419878"/>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0" name="Rektangel med rundade hörn 15">
            <a:extLst>
              <a:ext uri="{FF2B5EF4-FFF2-40B4-BE49-F238E27FC236}">
                <a16:creationId xmlns:a16="http://schemas.microsoft.com/office/drawing/2014/main" id="{0E40698E-45BA-898B-C1DD-BC09737CDC92}"/>
              </a:ext>
            </a:extLst>
          </p:cNvPr>
          <p:cNvSpPr/>
          <p:nvPr/>
        </p:nvSpPr>
        <p:spPr>
          <a:xfrm rot="10800000" flipV="1">
            <a:off x="2520636" y="4841527"/>
            <a:ext cx="1446244" cy="1168551"/>
          </a:xfrm>
          <a:prstGeom prst="roundRect">
            <a:avLst>
              <a:gd name="adj" fmla="val 8432"/>
            </a:avLst>
          </a:prstGeom>
          <a:solidFill>
            <a:srgbClr val="F7F2E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lumMod val="95000"/>
                    <a:lumOff val="5000"/>
                  </a:schemeClr>
                </a:solidFill>
              </a:rPr>
              <a:t>Utredningens slutbetänkande</a:t>
            </a:r>
          </a:p>
          <a:p>
            <a:pPr algn="ctr"/>
            <a:r>
              <a:rPr lang="sv-SE" sz="1200" dirty="0">
                <a:solidFill>
                  <a:schemeClr val="tx1">
                    <a:lumMod val="95000"/>
                    <a:lumOff val="5000"/>
                  </a:schemeClr>
                </a:solidFill>
              </a:rPr>
              <a:t>Förslag till ny lag</a:t>
            </a:r>
          </a:p>
        </p:txBody>
      </p:sp>
      <p:cxnSp>
        <p:nvCxnSpPr>
          <p:cNvPr id="11" name="Rak 16">
            <a:extLst>
              <a:ext uri="{FF2B5EF4-FFF2-40B4-BE49-F238E27FC236}">
                <a16:creationId xmlns:a16="http://schemas.microsoft.com/office/drawing/2014/main" id="{43C58736-2DB8-3215-AC8B-4BCA93F2D82E}"/>
              </a:ext>
            </a:extLst>
          </p:cNvPr>
          <p:cNvCxnSpPr>
            <a:cxnSpLocks/>
          </p:cNvCxnSpPr>
          <p:nvPr/>
        </p:nvCxnSpPr>
        <p:spPr>
          <a:xfrm flipV="1">
            <a:off x="3243758" y="4452488"/>
            <a:ext cx="0" cy="389037"/>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2" name="Rektangel med rundade hörn 23">
            <a:extLst>
              <a:ext uri="{FF2B5EF4-FFF2-40B4-BE49-F238E27FC236}">
                <a16:creationId xmlns:a16="http://schemas.microsoft.com/office/drawing/2014/main" id="{69B2ADB0-43EC-707C-7A0E-96A565FBE534}"/>
              </a:ext>
            </a:extLst>
          </p:cNvPr>
          <p:cNvSpPr/>
          <p:nvPr/>
        </p:nvSpPr>
        <p:spPr>
          <a:xfrm rot="10800000" flipV="1">
            <a:off x="5660328" y="4841525"/>
            <a:ext cx="1446244" cy="1168551"/>
          </a:xfrm>
          <a:prstGeom prst="roundRect">
            <a:avLst>
              <a:gd name="adj" fmla="val 8432"/>
            </a:avLst>
          </a:prstGeom>
          <a:solidFill>
            <a:srgbClr val="FFCEC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lumMod val="95000"/>
                    <a:lumOff val="5000"/>
                  </a:schemeClr>
                </a:solidFill>
              </a:rPr>
              <a:t>Proposition</a:t>
            </a:r>
          </a:p>
        </p:txBody>
      </p:sp>
      <p:cxnSp>
        <p:nvCxnSpPr>
          <p:cNvPr id="13" name="Rak 24">
            <a:extLst>
              <a:ext uri="{FF2B5EF4-FFF2-40B4-BE49-F238E27FC236}">
                <a16:creationId xmlns:a16="http://schemas.microsoft.com/office/drawing/2014/main" id="{7D685EA4-ABA0-E9B7-EF54-DB4DD03FF330}"/>
              </a:ext>
            </a:extLst>
          </p:cNvPr>
          <p:cNvCxnSpPr>
            <a:cxnSpLocks/>
          </p:cNvCxnSpPr>
          <p:nvPr/>
        </p:nvCxnSpPr>
        <p:spPr>
          <a:xfrm flipV="1">
            <a:off x="6383450" y="4485224"/>
            <a:ext cx="0" cy="356299"/>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4" name="Rektangel med rundade hörn 23">
            <a:extLst>
              <a:ext uri="{FF2B5EF4-FFF2-40B4-BE49-F238E27FC236}">
                <a16:creationId xmlns:a16="http://schemas.microsoft.com/office/drawing/2014/main" id="{ADCDF01A-1A6B-B50A-7682-6C67960E296E}"/>
              </a:ext>
            </a:extLst>
          </p:cNvPr>
          <p:cNvSpPr/>
          <p:nvPr/>
        </p:nvSpPr>
        <p:spPr>
          <a:xfrm rot="10800000" flipV="1">
            <a:off x="8800021" y="4841527"/>
            <a:ext cx="1446244" cy="1168551"/>
          </a:xfrm>
          <a:prstGeom prst="roundRect">
            <a:avLst>
              <a:gd name="adj" fmla="val 8432"/>
            </a:avLst>
          </a:prstGeom>
          <a:solidFill>
            <a:srgbClr val="FFCEC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lumMod val="95000"/>
                    <a:lumOff val="5000"/>
                  </a:schemeClr>
                </a:solidFill>
              </a:rPr>
              <a:t>Nya lagen träder i kraft</a:t>
            </a:r>
          </a:p>
        </p:txBody>
      </p:sp>
      <p:cxnSp>
        <p:nvCxnSpPr>
          <p:cNvPr id="15" name="Rak 24">
            <a:extLst>
              <a:ext uri="{FF2B5EF4-FFF2-40B4-BE49-F238E27FC236}">
                <a16:creationId xmlns:a16="http://schemas.microsoft.com/office/drawing/2014/main" id="{E5B2D0DF-D6B7-E8B9-7954-A0744FB8BFDB}"/>
              </a:ext>
            </a:extLst>
          </p:cNvPr>
          <p:cNvCxnSpPr>
            <a:cxnSpLocks/>
          </p:cNvCxnSpPr>
          <p:nvPr/>
        </p:nvCxnSpPr>
        <p:spPr>
          <a:xfrm flipV="1">
            <a:off x="9523143" y="4485226"/>
            <a:ext cx="0" cy="356299"/>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98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C66D39-BF74-FCEF-5A1B-6B0DC5266412}"/>
              </a:ext>
            </a:extLst>
          </p:cNvPr>
          <p:cNvSpPr>
            <a:spLocks noGrp="1"/>
          </p:cNvSpPr>
          <p:nvPr>
            <p:ph type="title"/>
          </p:nvPr>
        </p:nvSpPr>
        <p:spPr/>
        <p:txBody>
          <a:bodyPr/>
          <a:lstStyle/>
          <a:p>
            <a:r>
              <a:rPr lang="sv-SE" dirty="0"/>
              <a:t>Statsbidrag till kommuner </a:t>
            </a:r>
          </a:p>
        </p:txBody>
      </p:sp>
      <p:sp>
        <p:nvSpPr>
          <p:cNvPr id="3" name="Platshållare för innehåll 2">
            <a:extLst>
              <a:ext uri="{FF2B5EF4-FFF2-40B4-BE49-F238E27FC236}">
                <a16:creationId xmlns:a16="http://schemas.microsoft.com/office/drawing/2014/main" id="{AA533A5D-CE62-5006-E64F-5E65CB0F067C}"/>
              </a:ext>
            </a:extLst>
          </p:cNvPr>
          <p:cNvSpPr>
            <a:spLocks noGrp="1"/>
          </p:cNvSpPr>
          <p:nvPr>
            <p:ph idx="1"/>
          </p:nvPr>
        </p:nvSpPr>
        <p:spPr>
          <a:xfrm>
            <a:off x="838200" y="1825625"/>
            <a:ext cx="6006483" cy="4351338"/>
          </a:xfrm>
        </p:spPr>
        <p:txBody>
          <a:bodyPr/>
          <a:lstStyle/>
          <a:p>
            <a:pPr marL="0" indent="0">
              <a:buNone/>
            </a:pPr>
            <a:r>
              <a:rPr lang="sv-SE" sz="2400" dirty="0"/>
              <a:t>I regeringens budgetproposition för 2024: </a:t>
            </a:r>
          </a:p>
          <a:p>
            <a:pPr marL="0" indent="0">
              <a:buNone/>
            </a:pPr>
            <a:r>
              <a:rPr lang="sv-SE" dirty="0"/>
              <a:t>2024: 200 miljoner kronor </a:t>
            </a:r>
          </a:p>
          <a:p>
            <a:pPr marL="0" indent="0">
              <a:buNone/>
            </a:pPr>
            <a:r>
              <a:rPr lang="sv-SE" dirty="0"/>
              <a:t>2025: 1,2 miljarder kronor </a:t>
            </a:r>
          </a:p>
          <a:p>
            <a:pPr marL="0" indent="0">
              <a:buNone/>
            </a:pPr>
            <a:r>
              <a:rPr lang="sv-SE" dirty="0"/>
              <a:t>2026-2028: 2,2 miljarder per år</a:t>
            </a:r>
          </a:p>
        </p:txBody>
      </p:sp>
      <p:sp>
        <p:nvSpPr>
          <p:cNvPr id="4" name="Rektangel: rundade hörn 3">
            <a:extLst>
              <a:ext uri="{FF2B5EF4-FFF2-40B4-BE49-F238E27FC236}">
                <a16:creationId xmlns:a16="http://schemas.microsoft.com/office/drawing/2014/main" id="{BC3E8EE5-19B6-31DB-375B-7E4D297FB47B}"/>
              </a:ext>
            </a:extLst>
          </p:cNvPr>
          <p:cNvSpPr/>
          <p:nvPr/>
        </p:nvSpPr>
        <p:spPr>
          <a:xfrm>
            <a:off x="7588801" y="1825625"/>
            <a:ext cx="3240000" cy="1767165"/>
          </a:xfrm>
          <a:prstGeom prst="roundRect">
            <a:avLst/>
          </a:prstGeom>
          <a:solidFill>
            <a:srgbClr val="B3CD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D2F518F1-56B0-2949-C938-7D9C10C550D7}"/>
              </a:ext>
            </a:extLst>
          </p:cNvPr>
          <p:cNvSpPr txBox="1"/>
          <p:nvPr/>
        </p:nvSpPr>
        <p:spPr>
          <a:xfrm>
            <a:off x="7818161" y="1951672"/>
            <a:ext cx="2876190" cy="1477328"/>
          </a:xfrm>
          <a:prstGeom prst="rect">
            <a:avLst/>
          </a:prstGeom>
          <a:noFill/>
        </p:spPr>
        <p:txBody>
          <a:bodyPr wrap="square" rtlCol="0">
            <a:spAutoFit/>
          </a:bodyPr>
          <a:lstStyle/>
          <a:p>
            <a:r>
              <a:rPr lang="sv-SE" b="1" dirty="0"/>
              <a:t>Pengar 2024</a:t>
            </a:r>
          </a:p>
          <a:p>
            <a:r>
              <a:rPr lang="sv-SE" dirty="0"/>
              <a:t>Fördelas med 650 000 per kommun. Får användas för läges- och behovsanalyser och planering inför nya lagen </a:t>
            </a:r>
          </a:p>
        </p:txBody>
      </p:sp>
      <p:sp>
        <p:nvSpPr>
          <p:cNvPr id="6" name="Rektangel: rundade hörn 5">
            <a:extLst>
              <a:ext uri="{FF2B5EF4-FFF2-40B4-BE49-F238E27FC236}">
                <a16:creationId xmlns:a16="http://schemas.microsoft.com/office/drawing/2014/main" id="{B20A01F1-03C4-750A-B97C-0D500712ECA2}"/>
              </a:ext>
            </a:extLst>
          </p:cNvPr>
          <p:cNvSpPr/>
          <p:nvPr/>
        </p:nvSpPr>
        <p:spPr>
          <a:xfrm>
            <a:off x="7636256" y="3928368"/>
            <a:ext cx="3240000" cy="1767165"/>
          </a:xfrm>
          <a:prstGeom prst="roundRect">
            <a:avLst/>
          </a:prstGeom>
          <a:solidFill>
            <a:srgbClr val="B3CD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921CE019-C946-4FD2-0D61-3101167D9F4E}"/>
              </a:ext>
            </a:extLst>
          </p:cNvPr>
          <p:cNvSpPr txBox="1"/>
          <p:nvPr/>
        </p:nvSpPr>
        <p:spPr>
          <a:xfrm>
            <a:off x="7818161" y="4082165"/>
            <a:ext cx="2876190" cy="1477328"/>
          </a:xfrm>
          <a:prstGeom prst="rect">
            <a:avLst/>
          </a:prstGeom>
          <a:noFill/>
        </p:spPr>
        <p:txBody>
          <a:bodyPr wrap="square" rtlCol="0">
            <a:spAutoFit/>
          </a:bodyPr>
          <a:lstStyle/>
          <a:p>
            <a:r>
              <a:rPr lang="sv-SE" b="1" dirty="0"/>
              <a:t>Pengar 2026-2028</a:t>
            </a:r>
          </a:p>
          <a:p>
            <a:r>
              <a:rPr lang="sv-SE" dirty="0"/>
              <a:t>Kan ändras i kommande budgetproposition. </a:t>
            </a:r>
          </a:p>
          <a:p>
            <a:r>
              <a:rPr lang="sv-SE" dirty="0"/>
              <a:t>Ej klart hur fördelningen blir, eller hur de får användas. </a:t>
            </a:r>
          </a:p>
        </p:txBody>
      </p:sp>
    </p:spTree>
    <p:extLst>
      <p:ext uri="{BB962C8B-B14F-4D97-AF65-F5344CB8AC3E}">
        <p14:creationId xmlns:p14="http://schemas.microsoft.com/office/powerpoint/2010/main" val="1337348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24A91C-6484-591B-EE51-28F3CD82BD39}"/>
              </a:ext>
            </a:extLst>
          </p:cNvPr>
          <p:cNvSpPr>
            <a:spLocks noGrp="1"/>
          </p:cNvSpPr>
          <p:nvPr>
            <p:ph type="title"/>
          </p:nvPr>
        </p:nvSpPr>
        <p:spPr/>
        <p:txBody>
          <a:bodyPr/>
          <a:lstStyle/>
          <a:p>
            <a:r>
              <a:rPr lang="sv-SE" dirty="0"/>
              <a:t>Diskussion </a:t>
            </a:r>
          </a:p>
        </p:txBody>
      </p:sp>
      <p:sp>
        <p:nvSpPr>
          <p:cNvPr id="3" name="Platshållare för innehåll 2">
            <a:extLst>
              <a:ext uri="{FF2B5EF4-FFF2-40B4-BE49-F238E27FC236}">
                <a16:creationId xmlns:a16="http://schemas.microsoft.com/office/drawing/2014/main" id="{2F379FA2-36C0-EE55-D129-3FB738615E9D}"/>
              </a:ext>
            </a:extLst>
          </p:cNvPr>
          <p:cNvSpPr>
            <a:spLocks noGrp="1"/>
          </p:cNvSpPr>
          <p:nvPr>
            <p:ph idx="1"/>
          </p:nvPr>
        </p:nvSpPr>
        <p:spPr>
          <a:xfrm>
            <a:off x="838200" y="1825625"/>
            <a:ext cx="6134878" cy="4351338"/>
          </a:xfrm>
        </p:spPr>
        <p:txBody>
          <a:bodyPr/>
          <a:lstStyle/>
          <a:p>
            <a:r>
              <a:rPr lang="sv-SE" dirty="0"/>
              <a:t>Varför behövs en ny lag, vilka möjligheter ger den? </a:t>
            </a:r>
          </a:p>
          <a:p>
            <a:r>
              <a:rPr lang="sv-SE" dirty="0"/>
              <a:t>Hur ser det ut hos oss idag? </a:t>
            </a:r>
          </a:p>
          <a:p>
            <a:r>
              <a:rPr lang="sv-SE" dirty="0"/>
              <a:t>Vad behöver vi göra annorlunda? </a:t>
            </a:r>
          </a:p>
          <a:p>
            <a:endParaRPr lang="sv-SE" dirty="0"/>
          </a:p>
        </p:txBody>
      </p:sp>
      <p:pic>
        <p:nvPicPr>
          <p:cNvPr id="5" name="Bild 4" descr="Frågor med hel fyllning">
            <a:extLst>
              <a:ext uri="{FF2B5EF4-FFF2-40B4-BE49-F238E27FC236}">
                <a16:creationId xmlns:a16="http://schemas.microsoft.com/office/drawing/2014/main" id="{6DCB7F73-A46A-ABAB-D053-ACC04EBEDD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48331" y="1275185"/>
            <a:ext cx="3582954" cy="3582954"/>
          </a:xfrm>
          <a:prstGeom prst="rect">
            <a:avLst/>
          </a:prstGeom>
        </p:spPr>
      </p:pic>
    </p:spTree>
    <p:extLst>
      <p:ext uri="{BB962C8B-B14F-4D97-AF65-F5344CB8AC3E}">
        <p14:creationId xmlns:p14="http://schemas.microsoft.com/office/powerpoint/2010/main" val="330090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2A63445-94B1-08F7-BB4E-4F0E49B04B57}"/>
              </a:ext>
            </a:extLst>
          </p:cNvPr>
          <p:cNvSpPr>
            <a:spLocks noGrp="1"/>
          </p:cNvSpPr>
          <p:nvPr>
            <p:ph type="title"/>
          </p:nvPr>
        </p:nvSpPr>
        <p:spPr/>
        <p:txBody>
          <a:bodyPr/>
          <a:lstStyle/>
          <a:p>
            <a:r>
              <a:rPr lang="sv-SE" dirty="0"/>
              <a:t>Kort: Vad innebär utredningens förslag? </a:t>
            </a:r>
          </a:p>
        </p:txBody>
      </p:sp>
      <p:sp>
        <p:nvSpPr>
          <p:cNvPr id="5" name="Platshållare för innehåll 4">
            <a:extLst>
              <a:ext uri="{FF2B5EF4-FFF2-40B4-BE49-F238E27FC236}">
                <a16:creationId xmlns:a16="http://schemas.microsoft.com/office/drawing/2014/main" id="{30840179-482B-C419-33EF-05C93ECA8ABD}"/>
              </a:ext>
            </a:extLst>
          </p:cNvPr>
          <p:cNvSpPr>
            <a:spLocks noGrp="1"/>
          </p:cNvSpPr>
          <p:nvPr>
            <p:ph idx="1"/>
          </p:nvPr>
        </p:nvSpPr>
        <p:spPr>
          <a:xfrm>
            <a:off x="838200" y="1825625"/>
            <a:ext cx="6169090" cy="4351338"/>
          </a:xfrm>
        </p:spPr>
        <p:txBody>
          <a:bodyPr/>
          <a:lstStyle/>
          <a:p>
            <a:pPr marL="0" indent="0">
              <a:buNone/>
            </a:pPr>
            <a:r>
              <a:rPr lang="sv-SE" dirty="0"/>
              <a:t>Socialtjänsten ska bli mer  </a:t>
            </a:r>
          </a:p>
          <a:p>
            <a:r>
              <a:rPr lang="sv-SE" dirty="0"/>
              <a:t>förebyggande</a:t>
            </a:r>
          </a:p>
          <a:p>
            <a:r>
              <a:rPr lang="sv-SE" dirty="0"/>
              <a:t>lätt tillgänglig </a:t>
            </a:r>
          </a:p>
          <a:p>
            <a:r>
              <a:rPr lang="sv-SE" dirty="0"/>
              <a:t>jämställd </a:t>
            </a:r>
          </a:p>
          <a:p>
            <a:r>
              <a:rPr lang="sv-SE" dirty="0"/>
              <a:t>kunskapsbaserad </a:t>
            </a:r>
          </a:p>
          <a:p>
            <a:pPr marL="0" indent="0">
              <a:buNone/>
            </a:pPr>
            <a:endParaRPr lang="sv-SE" dirty="0"/>
          </a:p>
        </p:txBody>
      </p:sp>
      <p:grpSp>
        <p:nvGrpSpPr>
          <p:cNvPr id="9" name="Grupp 8">
            <a:extLst>
              <a:ext uri="{FF2B5EF4-FFF2-40B4-BE49-F238E27FC236}">
                <a16:creationId xmlns:a16="http://schemas.microsoft.com/office/drawing/2014/main" id="{EDC322E4-EF22-1668-5693-F40A1F1594D9}"/>
              </a:ext>
            </a:extLst>
          </p:cNvPr>
          <p:cNvGrpSpPr/>
          <p:nvPr/>
        </p:nvGrpSpPr>
        <p:grpSpPr>
          <a:xfrm>
            <a:off x="7211513" y="2027965"/>
            <a:ext cx="2719654" cy="2802069"/>
            <a:chOff x="7501799" y="1825625"/>
            <a:chExt cx="2719654" cy="2802069"/>
          </a:xfrm>
        </p:grpSpPr>
        <p:pic>
          <p:nvPicPr>
            <p:cNvPr id="6" name="Bildobjekt 5">
              <a:extLst>
                <a:ext uri="{FF2B5EF4-FFF2-40B4-BE49-F238E27FC236}">
                  <a16:creationId xmlns:a16="http://schemas.microsoft.com/office/drawing/2014/main" id="{76F7699B-B838-0280-A014-4DEA7FDF8FA6}"/>
                </a:ext>
              </a:extLst>
            </p:cNvPr>
            <p:cNvPicPr>
              <a:picLocks noChangeAspect="1"/>
            </p:cNvPicPr>
            <p:nvPr/>
          </p:nvPicPr>
          <p:blipFill>
            <a:blip r:embed="rId3"/>
            <a:stretch>
              <a:fillRect/>
            </a:stretch>
          </p:blipFill>
          <p:spPr>
            <a:xfrm rot="808445">
              <a:off x="8408409" y="1897837"/>
              <a:ext cx="1813044" cy="2729857"/>
            </a:xfrm>
            <a:prstGeom prst="rect">
              <a:avLst/>
            </a:prstGeom>
          </p:spPr>
        </p:pic>
        <p:pic>
          <p:nvPicPr>
            <p:cNvPr id="7" name="Bildobjekt 6">
              <a:extLst>
                <a:ext uri="{FF2B5EF4-FFF2-40B4-BE49-F238E27FC236}">
                  <a16:creationId xmlns:a16="http://schemas.microsoft.com/office/drawing/2014/main" id="{4CAC88FE-CED5-EA98-1CB2-99F106DEB9B9}"/>
                </a:ext>
              </a:extLst>
            </p:cNvPr>
            <p:cNvPicPr>
              <a:picLocks noChangeAspect="1"/>
            </p:cNvPicPr>
            <p:nvPr/>
          </p:nvPicPr>
          <p:blipFill>
            <a:blip r:embed="rId4"/>
            <a:stretch>
              <a:fillRect/>
            </a:stretch>
          </p:blipFill>
          <p:spPr>
            <a:xfrm>
              <a:off x="7501799" y="1825625"/>
              <a:ext cx="1813132" cy="2730837"/>
            </a:xfrm>
            <a:prstGeom prst="rect">
              <a:avLst/>
            </a:prstGeom>
          </p:spPr>
        </p:pic>
      </p:grpSp>
      <p:sp>
        <p:nvSpPr>
          <p:cNvPr id="10" name="textruta 9">
            <a:extLst>
              <a:ext uri="{FF2B5EF4-FFF2-40B4-BE49-F238E27FC236}">
                <a16:creationId xmlns:a16="http://schemas.microsoft.com/office/drawing/2014/main" id="{207D8242-99B5-AE6E-6AEA-8DA3FFBFAF35}"/>
              </a:ext>
            </a:extLst>
          </p:cNvPr>
          <p:cNvSpPr txBox="1"/>
          <p:nvPr/>
        </p:nvSpPr>
        <p:spPr>
          <a:xfrm>
            <a:off x="7087225" y="5105134"/>
            <a:ext cx="2873521" cy="338554"/>
          </a:xfrm>
          <a:prstGeom prst="rect">
            <a:avLst/>
          </a:prstGeom>
          <a:noFill/>
        </p:spPr>
        <p:txBody>
          <a:bodyPr wrap="square" rtlCol="0">
            <a:spAutoFit/>
          </a:bodyPr>
          <a:lstStyle/>
          <a:p>
            <a:r>
              <a:rPr lang="sv-SE" sz="1600" dirty="0">
                <a:hlinkClick r:id="rId5"/>
              </a:rPr>
              <a:t>Hållbar socialtjänst SOU 2020:47</a:t>
            </a:r>
            <a:endParaRPr lang="sv-SE" sz="1600" dirty="0"/>
          </a:p>
        </p:txBody>
      </p:sp>
    </p:spTree>
    <p:extLst>
      <p:ext uri="{BB962C8B-B14F-4D97-AF65-F5344CB8AC3E}">
        <p14:creationId xmlns:p14="http://schemas.microsoft.com/office/powerpoint/2010/main" val="75942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B1AF5D-A5FB-39F0-FF56-C43B33B0B563}"/>
              </a:ext>
            </a:extLst>
          </p:cNvPr>
          <p:cNvSpPr>
            <a:spLocks noGrp="1"/>
          </p:cNvSpPr>
          <p:nvPr>
            <p:ph type="title"/>
          </p:nvPr>
        </p:nvSpPr>
        <p:spPr/>
        <p:txBody>
          <a:bodyPr/>
          <a:lstStyle/>
          <a:p>
            <a:r>
              <a:rPr lang="sv-SE" dirty="0"/>
              <a:t>Syftet med nya lagen</a:t>
            </a:r>
          </a:p>
        </p:txBody>
      </p:sp>
      <p:sp>
        <p:nvSpPr>
          <p:cNvPr id="3" name="Platshållare för innehåll 2">
            <a:extLst>
              <a:ext uri="{FF2B5EF4-FFF2-40B4-BE49-F238E27FC236}">
                <a16:creationId xmlns:a16="http://schemas.microsoft.com/office/drawing/2014/main" id="{6625543A-6798-159E-477E-B727DAD922F6}"/>
              </a:ext>
            </a:extLst>
          </p:cNvPr>
          <p:cNvSpPr>
            <a:spLocks noGrp="1"/>
          </p:cNvSpPr>
          <p:nvPr>
            <p:ph idx="1"/>
          </p:nvPr>
        </p:nvSpPr>
        <p:spPr>
          <a:xfrm>
            <a:off x="838200" y="1825625"/>
            <a:ext cx="5740153" cy="4351338"/>
          </a:xfrm>
        </p:spPr>
        <p:txBody>
          <a:bodyPr/>
          <a:lstStyle/>
          <a:p>
            <a:r>
              <a:rPr lang="sv-SE" dirty="0"/>
              <a:t>Nå människor tidigt, innan problemen växt sig stora</a:t>
            </a:r>
          </a:p>
          <a:p>
            <a:r>
              <a:rPr lang="sv-SE" dirty="0"/>
              <a:t>Sänka trösklarna, ge insatser på ett enklare sätt än idag </a:t>
            </a:r>
          </a:p>
          <a:p>
            <a:r>
              <a:rPr lang="sv-SE" dirty="0"/>
              <a:t>Utgå från vetenskap och beprövad erfarenhet</a:t>
            </a:r>
          </a:p>
        </p:txBody>
      </p:sp>
      <p:grpSp>
        <p:nvGrpSpPr>
          <p:cNvPr id="11" name="Grupp 10">
            <a:extLst>
              <a:ext uri="{FF2B5EF4-FFF2-40B4-BE49-F238E27FC236}">
                <a16:creationId xmlns:a16="http://schemas.microsoft.com/office/drawing/2014/main" id="{F9904D40-291C-4738-D265-C1A1FBC9F923}"/>
              </a:ext>
            </a:extLst>
          </p:cNvPr>
          <p:cNvGrpSpPr/>
          <p:nvPr/>
        </p:nvGrpSpPr>
        <p:grpSpPr>
          <a:xfrm>
            <a:off x="7536401" y="1429305"/>
            <a:ext cx="3817399" cy="3275860"/>
            <a:chOff x="7536401" y="1429305"/>
            <a:chExt cx="3817399" cy="3275860"/>
          </a:xfrm>
        </p:grpSpPr>
        <p:sp>
          <p:nvSpPr>
            <p:cNvPr id="7" name="Pratbubbla: rektangel med rundade hörn 6">
              <a:extLst>
                <a:ext uri="{FF2B5EF4-FFF2-40B4-BE49-F238E27FC236}">
                  <a16:creationId xmlns:a16="http://schemas.microsoft.com/office/drawing/2014/main" id="{60B2CD05-0B00-AF83-F46A-31A212F22D1E}"/>
                </a:ext>
              </a:extLst>
            </p:cNvPr>
            <p:cNvSpPr/>
            <p:nvPr/>
          </p:nvSpPr>
          <p:spPr>
            <a:xfrm>
              <a:off x="7536401" y="1429305"/>
              <a:ext cx="3817399" cy="3275860"/>
            </a:xfrm>
            <a:prstGeom prst="wedgeRoundRectCallout">
              <a:avLst/>
            </a:prstGeom>
            <a:solidFill>
              <a:srgbClr val="B3CD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5282E8DA-4006-B5DD-ACF4-8BC8865D0EBC}"/>
                </a:ext>
              </a:extLst>
            </p:cNvPr>
            <p:cNvSpPr txBox="1"/>
            <p:nvPr/>
          </p:nvSpPr>
          <p:spPr>
            <a:xfrm>
              <a:off x="7823985" y="1764753"/>
              <a:ext cx="3242230" cy="2416046"/>
            </a:xfrm>
            <a:prstGeom prst="rect">
              <a:avLst/>
            </a:prstGeom>
            <a:noFill/>
          </p:spPr>
          <p:txBody>
            <a:bodyPr wrap="square" rtlCol="0">
              <a:spAutoFit/>
            </a:bodyPr>
            <a:lstStyle/>
            <a:p>
              <a:pPr>
                <a:spcAft>
                  <a:spcPts val="1200"/>
                </a:spcAft>
              </a:pPr>
              <a:r>
                <a:rPr lang="sv-SE" b="1" dirty="0"/>
                <a:t>Varför behövs en ny </a:t>
              </a:r>
              <a:r>
                <a:rPr lang="sv-SE" b="1" dirty="0" err="1"/>
                <a:t>SoL</a:t>
              </a:r>
              <a:r>
                <a:rPr lang="sv-SE" b="1" dirty="0"/>
                <a:t>? </a:t>
              </a:r>
              <a:endParaRPr lang="sv-SE" dirty="0"/>
            </a:p>
            <a:p>
              <a:pPr marL="285750" indent="-285750">
                <a:spcAft>
                  <a:spcPts val="600"/>
                </a:spcAft>
                <a:buFont typeface="Arial" panose="020B0604020202020204" pitchFamily="34" charset="0"/>
                <a:buChar char="•"/>
              </a:pPr>
              <a:r>
                <a:rPr lang="sv-SE" dirty="0"/>
                <a:t>Nya målgrupper, andra behov</a:t>
              </a:r>
            </a:p>
            <a:p>
              <a:pPr marL="285750" indent="-285750">
                <a:spcAft>
                  <a:spcPts val="600"/>
                </a:spcAft>
                <a:buFont typeface="Arial" panose="020B0604020202020204" pitchFamily="34" charset="0"/>
                <a:buChar char="•"/>
              </a:pPr>
              <a:r>
                <a:rPr lang="sv-SE" dirty="0"/>
                <a:t>Möjliggöra nya arbetssätt</a:t>
              </a:r>
            </a:p>
            <a:p>
              <a:pPr marL="285750" indent="-285750">
                <a:spcAft>
                  <a:spcPts val="600"/>
                </a:spcAft>
                <a:buFont typeface="Arial" panose="020B0604020202020204" pitchFamily="34" charset="0"/>
                <a:buChar char="•"/>
              </a:pPr>
              <a:r>
                <a:rPr lang="sv-SE" dirty="0"/>
                <a:t>Kompetensutmaningen </a:t>
              </a:r>
              <a:br>
                <a:rPr lang="sv-SE" dirty="0"/>
              </a:br>
              <a:r>
                <a:rPr lang="sv-SE" dirty="0"/>
                <a:t>– färre ska göra mer</a:t>
              </a:r>
            </a:p>
            <a:p>
              <a:pPr marL="285750" indent="-285750">
                <a:spcAft>
                  <a:spcPts val="600"/>
                </a:spcAft>
                <a:buFont typeface="Arial" panose="020B0604020202020204" pitchFamily="34" charset="0"/>
                <a:buChar char="•"/>
              </a:pPr>
              <a:r>
                <a:rPr lang="sv-SE" dirty="0"/>
                <a:t>Digitaliseringen – nya beteenden och möjligheter </a:t>
              </a:r>
            </a:p>
          </p:txBody>
        </p:sp>
      </p:grpSp>
    </p:spTree>
    <p:extLst>
      <p:ext uri="{BB962C8B-B14F-4D97-AF65-F5344CB8AC3E}">
        <p14:creationId xmlns:p14="http://schemas.microsoft.com/office/powerpoint/2010/main" val="320378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24A91C-6484-591B-EE51-28F3CD82BD39}"/>
              </a:ext>
            </a:extLst>
          </p:cNvPr>
          <p:cNvSpPr>
            <a:spLocks noGrp="1"/>
          </p:cNvSpPr>
          <p:nvPr>
            <p:ph type="title"/>
          </p:nvPr>
        </p:nvSpPr>
        <p:spPr/>
        <p:txBody>
          <a:bodyPr/>
          <a:lstStyle/>
          <a:p>
            <a:r>
              <a:rPr lang="sv-SE" dirty="0"/>
              <a:t>Förslagen i utredningen </a:t>
            </a:r>
          </a:p>
        </p:txBody>
      </p:sp>
    </p:spTree>
    <p:extLst>
      <p:ext uri="{BB962C8B-B14F-4D97-AF65-F5344CB8AC3E}">
        <p14:creationId xmlns:p14="http://schemas.microsoft.com/office/powerpoint/2010/main" val="234454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45EB503-F2AC-D275-A30D-7434544AD711}"/>
              </a:ext>
            </a:extLst>
          </p:cNvPr>
          <p:cNvSpPr>
            <a:spLocks noGrp="1"/>
          </p:cNvSpPr>
          <p:nvPr>
            <p:ph type="title"/>
          </p:nvPr>
        </p:nvSpPr>
        <p:spPr/>
        <p:txBody>
          <a:bodyPr/>
          <a:lstStyle/>
          <a:p>
            <a:r>
              <a:rPr lang="sv-SE" dirty="0"/>
              <a:t>Övergripande </a:t>
            </a:r>
          </a:p>
        </p:txBody>
      </p:sp>
      <p:sp>
        <p:nvSpPr>
          <p:cNvPr id="5" name="Platshållare för innehåll 4">
            <a:extLst>
              <a:ext uri="{FF2B5EF4-FFF2-40B4-BE49-F238E27FC236}">
                <a16:creationId xmlns:a16="http://schemas.microsoft.com/office/drawing/2014/main" id="{1627E999-7A05-1A9D-DF84-07DB54406DEC}"/>
              </a:ext>
            </a:extLst>
          </p:cNvPr>
          <p:cNvSpPr>
            <a:spLocks noGrp="1"/>
          </p:cNvSpPr>
          <p:nvPr>
            <p:ph idx="1"/>
          </p:nvPr>
        </p:nvSpPr>
        <p:spPr>
          <a:xfrm>
            <a:off x="838200" y="1825625"/>
            <a:ext cx="8731928" cy="4351338"/>
          </a:xfrm>
        </p:spPr>
        <p:txBody>
          <a:bodyPr/>
          <a:lstStyle/>
          <a:p>
            <a:r>
              <a:rPr lang="sv-SE" b="1" dirty="0"/>
              <a:t>Fortsatt ramlag</a:t>
            </a:r>
            <a:br>
              <a:rPr lang="sv-SE" dirty="0"/>
            </a:br>
            <a:r>
              <a:rPr lang="sv-SE" sz="2400" dirty="0"/>
              <a:t>Ger riktning, ramar. Kommuner kan anpassa lösningar efter behov.  </a:t>
            </a:r>
          </a:p>
          <a:p>
            <a:r>
              <a:rPr lang="sv-SE" b="1" dirty="0"/>
              <a:t>Helhetssyn</a:t>
            </a:r>
            <a:br>
              <a:rPr lang="sv-SE" dirty="0"/>
            </a:br>
            <a:r>
              <a:rPr lang="sv-SE" sz="2400" dirty="0"/>
              <a:t>Målgrupper tonas ner. Fokus på </a:t>
            </a:r>
            <a:r>
              <a:rPr lang="sv-SE" sz="2400" i="1" dirty="0"/>
              <a:t>hela </a:t>
            </a:r>
            <a:r>
              <a:rPr lang="sv-SE" sz="2400" dirty="0"/>
              <a:t>individens behov, inte vem hen är/ett behov </a:t>
            </a:r>
          </a:p>
          <a:p>
            <a:r>
              <a:rPr lang="sv-SE" b="1" dirty="0"/>
              <a:t>Enhetliga begrepp </a:t>
            </a:r>
            <a:br>
              <a:rPr lang="sv-SE" dirty="0"/>
            </a:br>
            <a:r>
              <a:rPr lang="sv-SE" sz="2400" i="1" dirty="0"/>
              <a:t>Hjälp, stöd, service </a:t>
            </a:r>
            <a:r>
              <a:rPr lang="sv-SE" sz="2400" dirty="0"/>
              <a:t>ersätts konsekvent med </a:t>
            </a:r>
            <a:r>
              <a:rPr lang="sv-SE" sz="2400" i="1" dirty="0"/>
              <a:t>insatser </a:t>
            </a:r>
            <a:r>
              <a:rPr lang="sv-SE" sz="2400" dirty="0"/>
              <a:t>  </a:t>
            </a:r>
          </a:p>
          <a:p>
            <a:pPr marL="0" indent="0">
              <a:buNone/>
            </a:pPr>
            <a:endParaRPr lang="sv-SE" dirty="0"/>
          </a:p>
        </p:txBody>
      </p:sp>
      <p:grpSp>
        <p:nvGrpSpPr>
          <p:cNvPr id="2" name="Grupp 1">
            <a:extLst>
              <a:ext uri="{FF2B5EF4-FFF2-40B4-BE49-F238E27FC236}">
                <a16:creationId xmlns:a16="http://schemas.microsoft.com/office/drawing/2014/main" id="{4BC4E23D-593F-711C-323E-EAD5179ED9A0}"/>
              </a:ext>
            </a:extLst>
          </p:cNvPr>
          <p:cNvGrpSpPr/>
          <p:nvPr/>
        </p:nvGrpSpPr>
        <p:grpSpPr>
          <a:xfrm>
            <a:off x="8729273" y="0"/>
            <a:ext cx="3477717" cy="1648918"/>
            <a:chOff x="8729273" y="0"/>
            <a:chExt cx="3477717" cy="1648918"/>
          </a:xfrm>
        </p:grpSpPr>
        <p:sp>
          <p:nvSpPr>
            <p:cNvPr id="3" name="Diagonal rand 2">
              <a:extLst>
                <a:ext uri="{FF2B5EF4-FFF2-40B4-BE49-F238E27FC236}">
                  <a16:creationId xmlns:a16="http://schemas.microsoft.com/office/drawing/2014/main" id="{21A9E122-C3A9-5C13-1A61-DB4318697AE7}"/>
                </a:ext>
                <a:ext uri="{C183D7F6-B498-43B3-948B-1728B52AA6E4}">
                  <adec:decorative xmlns:adec="http://schemas.microsoft.com/office/drawing/2017/decorative" val="1"/>
                </a:ext>
              </a:extLst>
            </p:cNvPr>
            <p:cNvSpPr/>
            <p:nvPr/>
          </p:nvSpPr>
          <p:spPr>
            <a:xfrm flipH="1">
              <a:off x="8729273" y="0"/>
              <a:ext cx="3462727" cy="1648918"/>
            </a:xfrm>
            <a:prstGeom prst="diagStripe">
              <a:avLst/>
            </a:prstGeom>
            <a:solidFill>
              <a:srgbClr val="B3CD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6" name="textruta 5">
              <a:extLst>
                <a:ext uri="{FF2B5EF4-FFF2-40B4-BE49-F238E27FC236}">
                  <a16:creationId xmlns:a16="http://schemas.microsoft.com/office/drawing/2014/main" id="{2260D70E-7D37-DB58-5283-435B8AFBF9F2}"/>
                </a:ext>
              </a:extLst>
            </p:cNvPr>
            <p:cNvSpPr txBox="1"/>
            <p:nvPr/>
          </p:nvSpPr>
          <p:spPr>
            <a:xfrm rot="1498546">
              <a:off x="9553731" y="424349"/>
              <a:ext cx="2653259" cy="400110"/>
            </a:xfrm>
            <a:prstGeom prst="rect">
              <a:avLst/>
            </a:prstGeom>
            <a:noFill/>
          </p:spPr>
          <p:txBody>
            <a:bodyPr wrap="square" rtlCol="0">
              <a:spAutoFit/>
            </a:bodyPr>
            <a:lstStyle/>
            <a:p>
              <a:pPr algn="ctr"/>
              <a:r>
                <a:rPr lang="sv-SE" sz="2000" b="1" dirty="0"/>
                <a:t>Förslag </a:t>
              </a:r>
            </a:p>
          </p:txBody>
        </p:sp>
      </p:grpSp>
    </p:spTree>
    <p:extLst>
      <p:ext uri="{BB962C8B-B14F-4D97-AF65-F5344CB8AC3E}">
        <p14:creationId xmlns:p14="http://schemas.microsoft.com/office/powerpoint/2010/main" val="76435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 5">
            <a:extLst>
              <a:ext uri="{FF2B5EF4-FFF2-40B4-BE49-F238E27FC236}">
                <a16:creationId xmlns:a16="http://schemas.microsoft.com/office/drawing/2014/main" id="{85918F8D-5DE4-F6E4-2567-883E42EF9513}"/>
              </a:ext>
              <a:ext uri="{C183D7F6-B498-43B3-948B-1728B52AA6E4}">
                <adec:decorative xmlns:adec="http://schemas.microsoft.com/office/drawing/2017/decorative" val="1"/>
              </a:ext>
            </a:extLst>
          </p:cNvPr>
          <p:cNvSpPr/>
          <p:nvPr/>
        </p:nvSpPr>
        <p:spPr>
          <a:xfrm>
            <a:off x="3505293" y="910428"/>
            <a:ext cx="5325031" cy="506136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xc </a:t>
            </a:r>
          </a:p>
        </p:txBody>
      </p:sp>
      <p:sp>
        <p:nvSpPr>
          <p:cNvPr id="2" name="Rubrik 1">
            <a:extLst>
              <a:ext uri="{FF2B5EF4-FFF2-40B4-BE49-F238E27FC236}">
                <a16:creationId xmlns:a16="http://schemas.microsoft.com/office/drawing/2014/main" id="{C5417BBB-940E-12F8-A0D4-CBF0E61EE4C5}"/>
              </a:ext>
            </a:extLst>
          </p:cNvPr>
          <p:cNvSpPr>
            <a:spLocks noGrp="1"/>
          </p:cNvSpPr>
          <p:nvPr>
            <p:ph type="title"/>
          </p:nvPr>
        </p:nvSpPr>
        <p:spPr>
          <a:xfrm>
            <a:off x="4977378" y="2818755"/>
            <a:ext cx="2380860" cy="783430"/>
          </a:xfrm>
        </p:spPr>
        <p:txBody>
          <a:bodyPr/>
          <a:lstStyle/>
          <a:p>
            <a:r>
              <a:rPr lang="sv-SE" sz="2600" dirty="0"/>
              <a:t>Huvudförslagen</a:t>
            </a:r>
            <a:br>
              <a:rPr lang="sv-SE" sz="2400" dirty="0"/>
            </a:br>
            <a:r>
              <a:rPr lang="sv-SE" sz="1650" b="0" dirty="0"/>
              <a:t>är beroende av varandra</a:t>
            </a:r>
          </a:p>
        </p:txBody>
      </p:sp>
      <p:grpSp>
        <p:nvGrpSpPr>
          <p:cNvPr id="24" name="Grupp 23" descr="Ruta: förebyggande, lätt tillgänglig ">
            <a:extLst>
              <a:ext uri="{FF2B5EF4-FFF2-40B4-BE49-F238E27FC236}">
                <a16:creationId xmlns:a16="http://schemas.microsoft.com/office/drawing/2014/main" id="{976FCEF5-ED7A-54BA-0611-B05842751B33}"/>
              </a:ext>
            </a:extLst>
          </p:cNvPr>
          <p:cNvGrpSpPr/>
          <p:nvPr/>
        </p:nvGrpSpPr>
        <p:grpSpPr>
          <a:xfrm>
            <a:off x="4767283" y="307846"/>
            <a:ext cx="2700000" cy="1080000"/>
            <a:chOff x="4767283" y="307846"/>
            <a:chExt cx="2700000" cy="1080000"/>
          </a:xfrm>
        </p:grpSpPr>
        <p:sp>
          <p:nvSpPr>
            <p:cNvPr id="7" name="Rektangel: rundade hörn 6">
              <a:extLst>
                <a:ext uri="{FF2B5EF4-FFF2-40B4-BE49-F238E27FC236}">
                  <a16:creationId xmlns:a16="http://schemas.microsoft.com/office/drawing/2014/main" id="{6331BF57-6826-056A-8EE1-44927C644073}"/>
                </a:ext>
              </a:extLst>
            </p:cNvPr>
            <p:cNvSpPr/>
            <p:nvPr/>
          </p:nvSpPr>
          <p:spPr>
            <a:xfrm>
              <a:off x="4767283" y="307846"/>
              <a:ext cx="2700000" cy="1080000"/>
            </a:xfrm>
            <a:prstGeom prst="roundRect">
              <a:avLst/>
            </a:prstGeom>
            <a:solidFill>
              <a:srgbClr val="B3CDD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7EEA9AAA-9A4E-FE34-270A-E5902D1DCACC}"/>
                </a:ext>
              </a:extLst>
            </p:cNvPr>
            <p:cNvSpPr txBox="1"/>
            <p:nvPr/>
          </p:nvSpPr>
          <p:spPr>
            <a:xfrm>
              <a:off x="5025477" y="451499"/>
              <a:ext cx="2356835" cy="707886"/>
            </a:xfrm>
            <a:prstGeom prst="rect">
              <a:avLst/>
            </a:prstGeom>
            <a:noFill/>
          </p:spPr>
          <p:txBody>
            <a:bodyPr wrap="square" rtlCol="0">
              <a:spAutoFit/>
            </a:bodyPr>
            <a:lstStyle/>
            <a:p>
              <a:r>
                <a:rPr lang="sv-SE" sz="2000" b="1" dirty="0"/>
                <a:t>Förebyggande</a:t>
              </a:r>
            </a:p>
            <a:p>
              <a:r>
                <a:rPr lang="sv-SE" sz="2000" b="1" dirty="0"/>
                <a:t>Lätt tillgänglig  </a:t>
              </a:r>
              <a:endParaRPr lang="sv-SE" sz="2000" dirty="0"/>
            </a:p>
          </p:txBody>
        </p:sp>
      </p:grpSp>
      <p:grpSp>
        <p:nvGrpSpPr>
          <p:cNvPr id="25" name="Grupp 24" descr="Ruta: insatser utan behövsprövning">
            <a:extLst>
              <a:ext uri="{FF2B5EF4-FFF2-40B4-BE49-F238E27FC236}">
                <a16:creationId xmlns:a16="http://schemas.microsoft.com/office/drawing/2014/main" id="{AE96A408-2C13-AC4A-079F-06257AAC9C02}"/>
              </a:ext>
            </a:extLst>
          </p:cNvPr>
          <p:cNvGrpSpPr/>
          <p:nvPr/>
        </p:nvGrpSpPr>
        <p:grpSpPr>
          <a:xfrm>
            <a:off x="8038882" y="1304447"/>
            <a:ext cx="2700000" cy="1080000"/>
            <a:chOff x="8038882" y="1304447"/>
            <a:chExt cx="2700000" cy="1080000"/>
          </a:xfrm>
          <a:solidFill>
            <a:srgbClr val="B3CDD2"/>
          </a:solidFill>
        </p:grpSpPr>
        <p:sp>
          <p:nvSpPr>
            <p:cNvPr id="8" name="Rektangel: rundade hörn 7">
              <a:extLst>
                <a:ext uri="{FF2B5EF4-FFF2-40B4-BE49-F238E27FC236}">
                  <a16:creationId xmlns:a16="http://schemas.microsoft.com/office/drawing/2014/main" id="{390AEDCE-7175-1277-B8BA-CC7EB1187B69}"/>
                </a:ext>
              </a:extLst>
            </p:cNvPr>
            <p:cNvSpPr/>
            <p:nvPr/>
          </p:nvSpPr>
          <p:spPr>
            <a:xfrm>
              <a:off x="8038882" y="1304447"/>
              <a:ext cx="2700000" cy="1080000"/>
            </a:xfrm>
            <a:prstGeom prst="roundRect">
              <a:avLst/>
            </a:prstGeom>
            <a:grp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a:solidFill>
                  <a:schemeClr val="tx1"/>
                </a:solidFill>
              </a:endParaRPr>
            </a:p>
          </p:txBody>
        </p:sp>
        <p:sp>
          <p:nvSpPr>
            <p:cNvPr id="12" name="textruta 11">
              <a:extLst>
                <a:ext uri="{FF2B5EF4-FFF2-40B4-BE49-F238E27FC236}">
                  <a16:creationId xmlns:a16="http://schemas.microsoft.com/office/drawing/2014/main" id="{5FF0E999-B849-5345-BFEE-8FDA542CD404}"/>
                </a:ext>
              </a:extLst>
            </p:cNvPr>
            <p:cNvSpPr txBox="1"/>
            <p:nvPr/>
          </p:nvSpPr>
          <p:spPr>
            <a:xfrm>
              <a:off x="8311567" y="1434545"/>
              <a:ext cx="2369675" cy="707886"/>
            </a:xfrm>
            <a:prstGeom prst="rect">
              <a:avLst/>
            </a:prstGeom>
            <a:grpFill/>
          </p:spPr>
          <p:txBody>
            <a:bodyPr wrap="square" rtlCol="0">
              <a:spAutoFit/>
            </a:bodyPr>
            <a:lstStyle/>
            <a:p>
              <a:r>
                <a:rPr lang="sv-SE" sz="2000" b="1" dirty="0"/>
                <a:t>Insatser utan behovsprövning </a:t>
              </a:r>
            </a:p>
          </p:txBody>
        </p:sp>
      </p:grpSp>
      <p:grpSp>
        <p:nvGrpSpPr>
          <p:cNvPr id="26" name="Grupp 25" descr="Ruta: planera insatser ">
            <a:extLst>
              <a:ext uri="{FF2B5EF4-FFF2-40B4-BE49-F238E27FC236}">
                <a16:creationId xmlns:a16="http://schemas.microsoft.com/office/drawing/2014/main" id="{42BAD7CA-775C-6DC6-A916-FE6E1C615229}"/>
              </a:ext>
            </a:extLst>
          </p:cNvPr>
          <p:cNvGrpSpPr/>
          <p:nvPr/>
        </p:nvGrpSpPr>
        <p:grpSpPr>
          <a:xfrm>
            <a:off x="8404087" y="2725838"/>
            <a:ext cx="2742799" cy="1080000"/>
            <a:chOff x="8404087" y="2725838"/>
            <a:chExt cx="2742799" cy="1080000"/>
          </a:xfrm>
          <a:solidFill>
            <a:srgbClr val="B3CDD2"/>
          </a:solidFill>
        </p:grpSpPr>
        <p:sp>
          <p:nvSpPr>
            <p:cNvPr id="9" name="Rektangel: rundade hörn 8">
              <a:extLst>
                <a:ext uri="{FF2B5EF4-FFF2-40B4-BE49-F238E27FC236}">
                  <a16:creationId xmlns:a16="http://schemas.microsoft.com/office/drawing/2014/main" id="{6C6E3946-8017-F294-BE0F-A07BFBDCA089}"/>
                </a:ext>
              </a:extLst>
            </p:cNvPr>
            <p:cNvSpPr/>
            <p:nvPr/>
          </p:nvSpPr>
          <p:spPr>
            <a:xfrm>
              <a:off x="8404087" y="2725838"/>
              <a:ext cx="2700000" cy="1080000"/>
            </a:xfrm>
            <a:prstGeom prst="roundRect">
              <a:avLst/>
            </a:prstGeom>
            <a:grp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a:solidFill>
                  <a:schemeClr val="tx1"/>
                </a:solidFill>
              </a:endParaRPr>
            </a:p>
          </p:txBody>
        </p:sp>
        <p:sp>
          <p:nvSpPr>
            <p:cNvPr id="14" name="textruta 13">
              <a:extLst>
                <a:ext uri="{FF2B5EF4-FFF2-40B4-BE49-F238E27FC236}">
                  <a16:creationId xmlns:a16="http://schemas.microsoft.com/office/drawing/2014/main" id="{F1F53D7C-D6E4-21B3-A6F2-E922AFD76F32}"/>
                </a:ext>
              </a:extLst>
            </p:cNvPr>
            <p:cNvSpPr txBox="1"/>
            <p:nvPr/>
          </p:nvSpPr>
          <p:spPr>
            <a:xfrm>
              <a:off x="8503540" y="2887305"/>
              <a:ext cx="2643346" cy="646331"/>
            </a:xfrm>
            <a:prstGeom prst="rect">
              <a:avLst/>
            </a:prstGeom>
            <a:grpFill/>
          </p:spPr>
          <p:txBody>
            <a:bodyPr wrap="square" rtlCol="0">
              <a:spAutoFit/>
            </a:bodyPr>
            <a:lstStyle/>
            <a:p>
              <a:r>
                <a:rPr lang="sv-SE" sz="2000" b="1" dirty="0"/>
                <a:t>Planera insatser </a:t>
              </a:r>
              <a:br>
                <a:rPr lang="sv-SE" sz="2400" b="1" dirty="0"/>
              </a:br>
              <a:r>
                <a:rPr lang="sv-SE" sz="1600" dirty="0"/>
                <a:t>alla verksamhetsområden</a:t>
              </a:r>
            </a:p>
          </p:txBody>
        </p:sp>
      </p:grpSp>
      <p:grpSp>
        <p:nvGrpSpPr>
          <p:cNvPr id="13" name="Grupp 12">
            <a:extLst>
              <a:ext uri="{FF2B5EF4-FFF2-40B4-BE49-F238E27FC236}">
                <a16:creationId xmlns:a16="http://schemas.microsoft.com/office/drawing/2014/main" id="{E7CF8578-B04A-D7F2-3F1B-8A847B686DE3}"/>
              </a:ext>
            </a:extLst>
          </p:cNvPr>
          <p:cNvGrpSpPr/>
          <p:nvPr/>
        </p:nvGrpSpPr>
        <p:grpSpPr>
          <a:xfrm>
            <a:off x="8038882" y="4126619"/>
            <a:ext cx="2700000" cy="1080000"/>
            <a:chOff x="8038882" y="4126619"/>
            <a:chExt cx="2700000" cy="1080000"/>
          </a:xfrm>
        </p:grpSpPr>
        <p:sp>
          <p:nvSpPr>
            <p:cNvPr id="10" name="Rektangel: rundade hörn 9">
              <a:extLst>
                <a:ext uri="{FF2B5EF4-FFF2-40B4-BE49-F238E27FC236}">
                  <a16:creationId xmlns:a16="http://schemas.microsoft.com/office/drawing/2014/main" id="{B46995F4-5E99-D12A-C0E6-0BEFDD71B959}"/>
                </a:ext>
              </a:extLst>
            </p:cNvPr>
            <p:cNvSpPr/>
            <p:nvPr/>
          </p:nvSpPr>
          <p:spPr>
            <a:xfrm>
              <a:off x="8038882" y="4126619"/>
              <a:ext cx="2700000" cy="1080000"/>
            </a:xfrm>
            <a:prstGeom prst="roundRect">
              <a:avLst/>
            </a:prstGeom>
            <a:solidFill>
              <a:srgbClr val="B3CDD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a:solidFill>
                  <a:schemeClr val="tx1"/>
                </a:solidFill>
              </a:endParaRPr>
            </a:p>
          </p:txBody>
        </p:sp>
        <p:sp>
          <p:nvSpPr>
            <p:cNvPr id="23" name="textruta 22">
              <a:extLst>
                <a:ext uri="{FF2B5EF4-FFF2-40B4-BE49-F238E27FC236}">
                  <a16:creationId xmlns:a16="http://schemas.microsoft.com/office/drawing/2014/main" id="{2EE58EBB-3218-B808-AC19-315ACCAE7147}"/>
                </a:ext>
              </a:extLst>
            </p:cNvPr>
            <p:cNvSpPr txBox="1"/>
            <p:nvPr/>
          </p:nvSpPr>
          <p:spPr>
            <a:xfrm>
              <a:off x="8146404" y="4386413"/>
              <a:ext cx="2534838" cy="400110"/>
            </a:xfrm>
            <a:prstGeom prst="rect">
              <a:avLst/>
            </a:prstGeom>
            <a:noFill/>
          </p:spPr>
          <p:txBody>
            <a:bodyPr wrap="square" rtlCol="0">
              <a:spAutoFit/>
            </a:bodyPr>
            <a:lstStyle/>
            <a:p>
              <a:r>
                <a:rPr lang="sv-SE" sz="2000" b="1" dirty="0"/>
                <a:t>Samhällsplanering</a:t>
              </a:r>
              <a:endParaRPr lang="sv-SE" sz="1600" dirty="0"/>
            </a:p>
          </p:txBody>
        </p:sp>
      </p:grpSp>
      <p:grpSp>
        <p:nvGrpSpPr>
          <p:cNvPr id="29" name="Grupp 28">
            <a:extLst>
              <a:ext uri="{FF2B5EF4-FFF2-40B4-BE49-F238E27FC236}">
                <a16:creationId xmlns:a16="http://schemas.microsoft.com/office/drawing/2014/main" id="{56629832-E009-E557-24CF-F1BC2133175B}"/>
              </a:ext>
            </a:extLst>
          </p:cNvPr>
          <p:cNvGrpSpPr/>
          <p:nvPr/>
        </p:nvGrpSpPr>
        <p:grpSpPr>
          <a:xfrm>
            <a:off x="4817808" y="5221038"/>
            <a:ext cx="2700000" cy="1080000"/>
            <a:chOff x="4817808" y="5221038"/>
            <a:chExt cx="2700000" cy="1080000"/>
          </a:xfrm>
        </p:grpSpPr>
        <p:sp>
          <p:nvSpPr>
            <p:cNvPr id="15" name="Rektangel: rundade hörn 14">
              <a:extLst>
                <a:ext uri="{FF2B5EF4-FFF2-40B4-BE49-F238E27FC236}">
                  <a16:creationId xmlns:a16="http://schemas.microsoft.com/office/drawing/2014/main" id="{F620EF39-FA44-561E-E646-2F1BC13E2E1B}"/>
                </a:ext>
              </a:extLst>
            </p:cNvPr>
            <p:cNvSpPr/>
            <p:nvPr/>
          </p:nvSpPr>
          <p:spPr>
            <a:xfrm>
              <a:off x="4817808" y="5221038"/>
              <a:ext cx="2700000" cy="1080000"/>
            </a:xfrm>
            <a:prstGeom prst="roundRect">
              <a:avLst/>
            </a:prstGeom>
            <a:solidFill>
              <a:srgbClr val="B3CDD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a:solidFill>
                  <a:schemeClr val="tx1"/>
                </a:solidFill>
              </a:endParaRPr>
            </a:p>
          </p:txBody>
        </p:sp>
        <p:sp>
          <p:nvSpPr>
            <p:cNvPr id="3" name="textruta 2">
              <a:extLst>
                <a:ext uri="{FF2B5EF4-FFF2-40B4-BE49-F238E27FC236}">
                  <a16:creationId xmlns:a16="http://schemas.microsoft.com/office/drawing/2014/main" id="{F00CB0E9-15D3-1489-C24D-9AF292EBE53A}"/>
                </a:ext>
              </a:extLst>
            </p:cNvPr>
            <p:cNvSpPr txBox="1"/>
            <p:nvPr/>
          </p:nvSpPr>
          <p:spPr>
            <a:xfrm>
              <a:off x="5025477" y="5397297"/>
              <a:ext cx="2289723" cy="707886"/>
            </a:xfrm>
            <a:prstGeom prst="rect">
              <a:avLst/>
            </a:prstGeom>
            <a:noFill/>
          </p:spPr>
          <p:txBody>
            <a:bodyPr wrap="square" rtlCol="0">
              <a:spAutoFit/>
            </a:bodyPr>
            <a:lstStyle/>
            <a:p>
              <a:r>
                <a:rPr lang="sv-SE" sz="2000" b="1" dirty="0"/>
                <a:t>Kunskapsbaserad</a:t>
              </a:r>
            </a:p>
            <a:p>
              <a:r>
                <a:rPr lang="sv-SE" sz="2000" b="1" dirty="0"/>
                <a:t>God kvalitet </a:t>
              </a:r>
              <a:endParaRPr lang="sv-SE" sz="1600" dirty="0"/>
            </a:p>
          </p:txBody>
        </p:sp>
      </p:grpSp>
      <p:grpSp>
        <p:nvGrpSpPr>
          <p:cNvPr id="31" name="Grupp 30">
            <a:extLst>
              <a:ext uri="{FF2B5EF4-FFF2-40B4-BE49-F238E27FC236}">
                <a16:creationId xmlns:a16="http://schemas.microsoft.com/office/drawing/2014/main" id="{6F1D951E-22A9-DAF0-22DA-893D1D2E54F0}"/>
              </a:ext>
            </a:extLst>
          </p:cNvPr>
          <p:cNvGrpSpPr/>
          <p:nvPr/>
        </p:nvGrpSpPr>
        <p:grpSpPr>
          <a:xfrm>
            <a:off x="1087913" y="3388619"/>
            <a:ext cx="2880000" cy="1476000"/>
            <a:chOff x="1087913" y="3388619"/>
            <a:chExt cx="2880000" cy="1476000"/>
          </a:xfrm>
        </p:grpSpPr>
        <p:sp>
          <p:nvSpPr>
            <p:cNvPr id="21" name="Rektangel: rundade hörn 20">
              <a:extLst>
                <a:ext uri="{FF2B5EF4-FFF2-40B4-BE49-F238E27FC236}">
                  <a16:creationId xmlns:a16="http://schemas.microsoft.com/office/drawing/2014/main" id="{1C0DBB67-ECC2-178B-552F-F6836CAE2CFA}"/>
                </a:ext>
              </a:extLst>
            </p:cNvPr>
            <p:cNvSpPr/>
            <p:nvPr/>
          </p:nvSpPr>
          <p:spPr>
            <a:xfrm>
              <a:off x="1087913" y="3388619"/>
              <a:ext cx="2880000" cy="1476000"/>
            </a:xfrm>
            <a:prstGeom prst="roundRect">
              <a:avLst/>
            </a:prstGeom>
            <a:solidFill>
              <a:srgbClr val="B3CDD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926272AC-EBD3-6B8A-D568-4D1328185D63}"/>
                </a:ext>
              </a:extLst>
            </p:cNvPr>
            <p:cNvSpPr txBox="1"/>
            <p:nvPr/>
          </p:nvSpPr>
          <p:spPr>
            <a:xfrm>
              <a:off x="1267913" y="3592484"/>
              <a:ext cx="2584941" cy="892552"/>
            </a:xfrm>
            <a:prstGeom prst="rect">
              <a:avLst/>
            </a:prstGeom>
            <a:noFill/>
          </p:spPr>
          <p:txBody>
            <a:bodyPr wrap="square" rtlCol="0">
              <a:spAutoFit/>
            </a:bodyPr>
            <a:lstStyle/>
            <a:p>
              <a:r>
                <a:rPr lang="sv-SE" sz="2000" b="1" dirty="0"/>
                <a:t>Barnrättsperspektiv </a:t>
              </a:r>
            </a:p>
            <a:p>
              <a:r>
                <a:rPr lang="sv-SE" sz="1600" dirty="0"/>
                <a:t>Detta stärks, </a:t>
              </a:r>
              <a:r>
                <a:rPr lang="sv-SE" sz="1600" dirty="0" err="1"/>
                <a:t>bla</a:t>
              </a:r>
              <a:r>
                <a:rPr lang="sv-SE" sz="1600" dirty="0"/>
                <a:t>. lyft barns rätt till information </a:t>
              </a:r>
            </a:p>
          </p:txBody>
        </p:sp>
      </p:grpSp>
      <p:grpSp>
        <p:nvGrpSpPr>
          <p:cNvPr id="30" name="Grupp 29">
            <a:extLst>
              <a:ext uri="{FF2B5EF4-FFF2-40B4-BE49-F238E27FC236}">
                <a16:creationId xmlns:a16="http://schemas.microsoft.com/office/drawing/2014/main" id="{EEC6F20E-2E41-0ADF-3121-35B63B78BA34}"/>
              </a:ext>
            </a:extLst>
          </p:cNvPr>
          <p:cNvGrpSpPr/>
          <p:nvPr/>
        </p:nvGrpSpPr>
        <p:grpSpPr>
          <a:xfrm>
            <a:off x="1087913" y="1680032"/>
            <a:ext cx="2880000" cy="1476000"/>
            <a:chOff x="1087913" y="1680032"/>
            <a:chExt cx="2880000" cy="1476000"/>
          </a:xfrm>
        </p:grpSpPr>
        <p:sp>
          <p:nvSpPr>
            <p:cNvPr id="18" name="Rektangel: rundade hörn 17">
              <a:extLst>
                <a:ext uri="{FF2B5EF4-FFF2-40B4-BE49-F238E27FC236}">
                  <a16:creationId xmlns:a16="http://schemas.microsoft.com/office/drawing/2014/main" id="{A468657C-EF4D-8A84-436C-0D00C5FA0009}"/>
                </a:ext>
              </a:extLst>
            </p:cNvPr>
            <p:cNvSpPr/>
            <p:nvPr/>
          </p:nvSpPr>
          <p:spPr>
            <a:xfrm>
              <a:off x="1087913" y="1680032"/>
              <a:ext cx="2880000" cy="1476000"/>
            </a:xfrm>
            <a:prstGeom prst="roundRect">
              <a:avLst/>
            </a:prstGeom>
            <a:solidFill>
              <a:srgbClr val="B3CDD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A6069E3C-2220-1C73-0380-A600CD01F1CD}"/>
                </a:ext>
              </a:extLst>
            </p:cNvPr>
            <p:cNvSpPr txBox="1"/>
            <p:nvPr/>
          </p:nvSpPr>
          <p:spPr>
            <a:xfrm>
              <a:off x="1301021" y="1788488"/>
              <a:ext cx="2518724" cy="1138773"/>
            </a:xfrm>
            <a:prstGeom prst="rect">
              <a:avLst/>
            </a:prstGeom>
            <a:noFill/>
          </p:spPr>
          <p:txBody>
            <a:bodyPr wrap="square" rtlCol="0">
              <a:spAutoFit/>
            </a:bodyPr>
            <a:lstStyle/>
            <a:p>
              <a:r>
                <a:rPr lang="sv-SE" sz="2000" b="1" dirty="0"/>
                <a:t>Jämställdhet </a:t>
              </a:r>
            </a:p>
            <a:p>
              <a:r>
                <a:rPr lang="sv-SE" sz="1600" dirty="0"/>
                <a:t>Skrivs in i portalparagrafen ”främja jämlika och </a:t>
              </a:r>
              <a:r>
                <a:rPr lang="sv-SE" sz="1600" i="1" dirty="0"/>
                <a:t>jämställda </a:t>
              </a:r>
              <a:r>
                <a:rPr lang="sv-SE" sz="1600" dirty="0"/>
                <a:t>levnadsvillkor” </a:t>
              </a:r>
            </a:p>
          </p:txBody>
        </p:sp>
      </p:grpSp>
    </p:spTree>
    <p:extLst>
      <p:ext uri="{BB962C8B-B14F-4D97-AF65-F5344CB8AC3E}">
        <p14:creationId xmlns:p14="http://schemas.microsoft.com/office/powerpoint/2010/main" val="360839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5279E5-11D4-59B9-9877-8F5AC25C8248}"/>
              </a:ext>
            </a:extLst>
          </p:cNvPr>
          <p:cNvSpPr>
            <a:spLocks noGrp="1"/>
          </p:cNvSpPr>
          <p:nvPr>
            <p:ph type="title"/>
          </p:nvPr>
        </p:nvSpPr>
        <p:spPr/>
        <p:txBody>
          <a:bodyPr/>
          <a:lstStyle/>
          <a:p>
            <a:r>
              <a:rPr lang="sv-SE" dirty="0"/>
              <a:t>Förebyggande, lätt tillgänglig </a:t>
            </a:r>
          </a:p>
        </p:txBody>
      </p:sp>
      <p:sp>
        <p:nvSpPr>
          <p:cNvPr id="6" name="Platshållare för innehåll 5">
            <a:extLst>
              <a:ext uri="{FF2B5EF4-FFF2-40B4-BE49-F238E27FC236}">
                <a16:creationId xmlns:a16="http://schemas.microsoft.com/office/drawing/2014/main" id="{D43D7680-0BE2-9234-6DFD-23F655715EE8}"/>
              </a:ext>
            </a:extLst>
          </p:cNvPr>
          <p:cNvSpPr>
            <a:spLocks noGrp="1"/>
          </p:cNvSpPr>
          <p:nvPr>
            <p:ph idx="1"/>
          </p:nvPr>
        </p:nvSpPr>
        <p:spPr>
          <a:xfrm>
            <a:off x="838200" y="1825625"/>
            <a:ext cx="8083858" cy="4351338"/>
          </a:xfrm>
        </p:spPr>
        <p:txBody>
          <a:bodyPr/>
          <a:lstStyle/>
          <a:p>
            <a:pPr marL="0" indent="0">
              <a:buNone/>
            </a:pPr>
            <a:r>
              <a:rPr lang="sv-SE" dirty="0"/>
              <a:t>Socialtjänsten ska </a:t>
            </a:r>
          </a:p>
          <a:p>
            <a:r>
              <a:rPr lang="sv-SE" b="1" dirty="0"/>
              <a:t>ha ett förebyggande perspektiv</a:t>
            </a:r>
            <a:br>
              <a:rPr lang="sv-SE" b="1" dirty="0"/>
            </a:br>
            <a:r>
              <a:rPr lang="sv-SE" sz="2400" dirty="0"/>
              <a:t>Det blir ett huvudsakligt mål, gäller alla verksamhetsområden</a:t>
            </a:r>
          </a:p>
          <a:p>
            <a:r>
              <a:rPr lang="sv-SE" b="1" dirty="0"/>
              <a:t>vara lätt tillgänglig</a:t>
            </a:r>
            <a:br>
              <a:rPr lang="sv-SE" b="1" dirty="0"/>
            </a:br>
            <a:r>
              <a:rPr lang="sv-SE" sz="2400" dirty="0"/>
              <a:t>Kan t.ex. innebära utanför kontorstid, kontakt/insatser digitalt, insatser utan behovsprövning  </a:t>
            </a:r>
          </a:p>
          <a:p>
            <a:pPr marL="0" indent="0">
              <a:buNone/>
            </a:pPr>
            <a:endParaRPr lang="sv-SE" dirty="0"/>
          </a:p>
        </p:txBody>
      </p:sp>
      <p:grpSp>
        <p:nvGrpSpPr>
          <p:cNvPr id="5" name="Grupp 4">
            <a:extLst>
              <a:ext uri="{FF2B5EF4-FFF2-40B4-BE49-F238E27FC236}">
                <a16:creationId xmlns:a16="http://schemas.microsoft.com/office/drawing/2014/main" id="{C4D24553-BC5B-20DD-AE19-B87725B91263}"/>
              </a:ext>
            </a:extLst>
          </p:cNvPr>
          <p:cNvGrpSpPr/>
          <p:nvPr/>
        </p:nvGrpSpPr>
        <p:grpSpPr>
          <a:xfrm>
            <a:off x="8729273" y="0"/>
            <a:ext cx="3477717" cy="1648918"/>
            <a:chOff x="8729273" y="0"/>
            <a:chExt cx="3477717" cy="1648918"/>
          </a:xfrm>
        </p:grpSpPr>
        <p:sp>
          <p:nvSpPr>
            <p:cNvPr id="3" name="Diagonal rand 2">
              <a:extLst>
                <a:ext uri="{FF2B5EF4-FFF2-40B4-BE49-F238E27FC236}">
                  <a16:creationId xmlns:a16="http://schemas.microsoft.com/office/drawing/2014/main" id="{6DE27151-E490-A17B-D6D8-4CA66816632F}"/>
                </a:ext>
                <a:ext uri="{C183D7F6-B498-43B3-948B-1728B52AA6E4}">
                  <adec:decorative xmlns:adec="http://schemas.microsoft.com/office/drawing/2017/decorative" val="1"/>
                </a:ext>
              </a:extLst>
            </p:cNvPr>
            <p:cNvSpPr/>
            <p:nvPr/>
          </p:nvSpPr>
          <p:spPr>
            <a:xfrm flipH="1">
              <a:off x="8729273" y="0"/>
              <a:ext cx="3462727" cy="1648918"/>
            </a:xfrm>
            <a:prstGeom prst="diagStripe">
              <a:avLst/>
            </a:prstGeom>
            <a:solidFill>
              <a:srgbClr val="B3CD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 name="textruta 3">
              <a:extLst>
                <a:ext uri="{FF2B5EF4-FFF2-40B4-BE49-F238E27FC236}">
                  <a16:creationId xmlns:a16="http://schemas.microsoft.com/office/drawing/2014/main" id="{9CBBA014-0CE3-7E41-4542-EA46AA15BF6E}"/>
                </a:ext>
              </a:extLst>
            </p:cNvPr>
            <p:cNvSpPr txBox="1"/>
            <p:nvPr/>
          </p:nvSpPr>
          <p:spPr>
            <a:xfrm rot="1498546">
              <a:off x="9553731" y="424349"/>
              <a:ext cx="2653259" cy="400110"/>
            </a:xfrm>
            <a:prstGeom prst="rect">
              <a:avLst/>
            </a:prstGeom>
            <a:noFill/>
          </p:spPr>
          <p:txBody>
            <a:bodyPr wrap="square" rtlCol="0">
              <a:spAutoFit/>
            </a:bodyPr>
            <a:lstStyle/>
            <a:p>
              <a:pPr algn="ctr"/>
              <a:r>
                <a:rPr lang="sv-SE" sz="2000" b="1" dirty="0"/>
                <a:t>Förslag </a:t>
              </a:r>
            </a:p>
          </p:txBody>
        </p:sp>
      </p:grpSp>
    </p:spTree>
    <p:extLst>
      <p:ext uri="{BB962C8B-B14F-4D97-AF65-F5344CB8AC3E}">
        <p14:creationId xmlns:p14="http://schemas.microsoft.com/office/powerpoint/2010/main" val="1984677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938776-F204-CA6C-475E-C56BA3894CAD}"/>
              </a:ext>
            </a:extLst>
          </p:cNvPr>
          <p:cNvSpPr>
            <a:spLocks noGrp="1"/>
          </p:cNvSpPr>
          <p:nvPr>
            <p:ph type="title"/>
          </p:nvPr>
        </p:nvSpPr>
        <p:spPr/>
        <p:txBody>
          <a:bodyPr/>
          <a:lstStyle/>
          <a:p>
            <a:r>
              <a:rPr lang="sv-SE" dirty="0"/>
              <a:t>Insatser utan behovsprövning </a:t>
            </a:r>
          </a:p>
        </p:txBody>
      </p:sp>
      <p:sp>
        <p:nvSpPr>
          <p:cNvPr id="4" name="Platshållare för innehåll 3">
            <a:extLst>
              <a:ext uri="{FF2B5EF4-FFF2-40B4-BE49-F238E27FC236}">
                <a16:creationId xmlns:a16="http://schemas.microsoft.com/office/drawing/2014/main" id="{B05EE4C5-C8C2-AB91-AE79-99D7AAC0FDA8}"/>
              </a:ext>
            </a:extLst>
          </p:cNvPr>
          <p:cNvSpPr>
            <a:spLocks noGrp="1"/>
          </p:cNvSpPr>
          <p:nvPr>
            <p:ph idx="1"/>
          </p:nvPr>
        </p:nvSpPr>
        <p:spPr>
          <a:xfrm>
            <a:off x="838200" y="1825625"/>
            <a:ext cx="7311501" cy="4351338"/>
          </a:xfrm>
        </p:spPr>
        <p:txBody>
          <a:bodyPr/>
          <a:lstStyle/>
          <a:p>
            <a:r>
              <a:rPr lang="sv-SE" dirty="0"/>
              <a:t>Socialtjänsten får befogenhet att besluta att en eller fler insatser kan ges utan behovsprövning</a:t>
            </a:r>
          </a:p>
          <a:p>
            <a:r>
              <a:rPr lang="sv-SE" dirty="0"/>
              <a:t>Omfattas av krav på dokumentation </a:t>
            </a:r>
          </a:p>
          <a:p>
            <a:r>
              <a:rPr lang="sv-SE" dirty="0"/>
              <a:t>Kan ges till den som fyllt 15 utan samtycke från vårdnadshavare </a:t>
            </a:r>
          </a:p>
        </p:txBody>
      </p:sp>
      <p:grpSp>
        <p:nvGrpSpPr>
          <p:cNvPr id="5" name="Grupp 4">
            <a:extLst>
              <a:ext uri="{FF2B5EF4-FFF2-40B4-BE49-F238E27FC236}">
                <a16:creationId xmlns:a16="http://schemas.microsoft.com/office/drawing/2014/main" id="{77F9AB6A-22F1-C641-A133-F031C1A92C92}"/>
              </a:ext>
            </a:extLst>
          </p:cNvPr>
          <p:cNvGrpSpPr/>
          <p:nvPr/>
        </p:nvGrpSpPr>
        <p:grpSpPr>
          <a:xfrm>
            <a:off x="8729273" y="0"/>
            <a:ext cx="3477717" cy="1648918"/>
            <a:chOff x="8729273" y="0"/>
            <a:chExt cx="3477717" cy="1648918"/>
          </a:xfrm>
        </p:grpSpPr>
        <p:sp>
          <p:nvSpPr>
            <p:cNvPr id="6" name="Diagonal rand 5">
              <a:extLst>
                <a:ext uri="{FF2B5EF4-FFF2-40B4-BE49-F238E27FC236}">
                  <a16:creationId xmlns:a16="http://schemas.microsoft.com/office/drawing/2014/main" id="{CC7C64A7-9191-A10A-6BE0-CF2A5D132323}"/>
                </a:ext>
                <a:ext uri="{C183D7F6-B498-43B3-948B-1728B52AA6E4}">
                  <adec:decorative xmlns:adec="http://schemas.microsoft.com/office/drawing/2017/decorative" val="1"/>
                </a:ext>
              </a:extLst>
            </p:cNvPr>
            <p:cNvSpPr/>
            <p:nvPr/>
          </p:nvSpPr>
          <p:spPr>
            <a:xfrm flipH="1">
              <a:off x="8729273" y="0"/>
              <a:ext cx="3462727" cy="1648918"/>
            </a:xfrm>
            <a:prstGeom prst="diagStripe">
              <a:avLst/>
            </a:prstGeom>
            <a:solidFill>
              <a:srgbClr val="B3CD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7" name="textruta 6">
              <a:extLst>
                <a:ext uri="{FF2B5EF4-FFF2-40B4-BE49-F238E27FC236}">
                  <a16:creationId xmlns:a16="http://schemas.microsoft.com/office/drawing/2014/main" id="{F5B2CC78-A7C7-6DE4-A977-D730F9698279}"/>
                </a:ext>
              </a:extLst>
            </p:cNvPr>
            <p:cNvSpPr txBox="1"/>
            <p:nvPr/>
          </p:nvSpPr>
          <p:spPr>
            <a:xfrm rot="1498546">
              <a:off x="9553731" y="424349"/>
              <a:ext cx="2653259" cy="400110"/>
            </a:xfrm>
            <a:prstGeom prst="rect">
              <a:avLst/>
            </a:prstGeom>
            <a:noFill/>
          </p:spPr>
          <p:txBody>
            <a:bodyPr wrap="square" rtlCol="0">
              <a:spAutoFit/>
            </a:bodyPr>
            <a:lstStyle/>
            <a:p>
              <a:pPr algn="ctr"/>
              <a:r>
                <a:rPr lang="sv-SE" sz="2000" b="1" dirty="0"/>
                <a:t>Förslag </a:t>
              </a:r>
            </a:p>
          </p:txBody>
        </p:sp>
      </p:grpSp>
    </p:spTree>
    <p:extLst>
      <p:ext uri="{BB962C8B-B14F-4D97-AF65-F5344CB8AC3E}">
        <p14:creationId xmlns:p14="http://schemas.microsoft.com/office/powerpoint/2010/main" val="277396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938776-F204-CA6C-475E-C56BA3894CAD}"/>
              </a:ext>
            </a:extLst>
          </p:cNvPr>
          <p:cNvSpPr>
            <a:spLocks noGrp="1"/>
          </p:cNvSpPr>
          <p:nvPr>
            <p:ph type="title"/>
          </p:nvPr>
        </p:nvSpPr>
        <p:spPr/>
        <p:txBody>
          <a:bodyPr/>
          <a:lstStyle/>
          <a:p>
            <a:r>
              <a:rPr lang="sv-SE" dirty="0"/>
              <a:t>Insatser utan behovsprövning – undantag  </a:t>
            </a:r>
          </a:p>
        </p:txBody>
      </p:sp>
      <p:sp>
        <p:nvSpPr>
          <p:cNvPr id="4" name="Platshållare för innehåll 3">
            <a:extLst>
              <a:ext uri="{FF2B5EF4-FFF2-40B4-BE49-F238E27FC236}">
                <a16:creationId xmlns:a16="http://schemas.microsoft.com/office/drawing/2014/main" id="{B05EE4C5-C8C2-AB91-AE79-99D7AAC0FDA8}"/>
              </a:ext>
            </a:extLst>
          </p:cNvPr>
          <p:cNvSpPr>
            <a:spLocks noGrp="1"/>
          </p:cNvSpPr>
          <p:nvPr>
            <p:ph idx="1"/>
          </p:nvPr>
        </p:nvSpPr>
        <p:spPr>
          <a:xfrm>
            <a:off x="838200" y="1825625"/>
            <a:ext cx="8447843" cy="4351338"/>
          </a:xfrm>
        </p:spPr>
        <p:txBody>
          <a:bodyPr>
            <a:normAutofit fontScale="92500"/>
          </a:bodyPr>
          <a:lstStyle/>
          <a:p>
            <a:pPr marL="0" indent="0">
              <a:buNone/>
            </a:pPr>
            <a:r>
              <a:rPr lang="sv-SE" b="1" dirty="0"/>
              <a:t>Dessa insatser omfattas inte, och kräver behovsprövning: </a:t>
            </a:r>
          </a:p>
          <a:p>
            <a:r>
              <a:rPr lang="sv-SE" dirty="0"/>
              <a:t>kontaktperson, kontaktfamilj, kvalificerad kontaktperson</a:t>
            </a:r>
          </a:p>
          <a:p>
            <a:r>
              <a:rPr lang="sv-SE" dirty="0"/>
              <a:t>vård i familjehem</a:t>
            </a:r>
          </a:p>
          <a:p>
            <a:r>
              <a:rPr lang="sv-SE" dirty="0"/>
              <a:t>vård enligt LVU och LVM</a:t>
            </a:r>
          </a:p>
          <a:p>
            <a:r>
              <a:rPr lang="sv-SE" dirty="0"/>
              <a:t>vård av barn i jourhem, stödboende och HVB</a:t>
            </a:r>
          </a:p>
          <a:p>
            <a:r>
              <a:rPr lang="sv-SE" dirty="0"/>
              <a:t>stadigvarande plats i boende för äldre och personer med funktionsnedsättning</a:t>
            </a:r>
          </a:p>
          <a:p>
            <a:r>
              <a:rPr lang="sv-SE" dirty="0"/>
              <a:t>ekonomisk hjälp</a:t>
            </a:r>
          </a:p>
          <a:p>
            <a:pPr marL="0" indent="0">
              <a:buNone/>
            </a:pPr>
            <a:r>
              <a:rPr lang="sv-SE" dirty="0"/>
              <a:t>  </a:t>
            </a:r>
          </a:p>
          <a:p>
            <a:pPr marL="0" indent="0">
              <a:buNone/>
            </a:pPr>
            <a:endParaRPr lang="sv-SE" dirty="0"/>
          </a:p>
        </p:txBody>
      </p:sp>
      <p:grpSp>
        <p:nvGrpSpPr>
          <p:cNvPr id="3" name="Grupp 2">
            <a:extLst>
              <a:ext uri="{FF2B5EF4-FFF2-40B4-BE49-F238E27FC236}">
                <a16:creationId xmlns:a16="http://schemas.microsoft.com/office/drawing/2014/main" id="{18C4B071-A59E-9561-2AFB-60CD84995E02}"/>
              </a:ext>
            </a:extLst>
          </p:cNvPr>
          <p:cNvGrpSpPr/>
          <p:nvPr/>
        </p:nvGrpSpPr>
        <p:grpSpPr>
          <a:xfrm>
            <a:off x="8729273" y="0"/>
            <a:ext cx="3477717" cy="1648918"/>
            <a:chOff x="8729273" y="0"/>
            <a:chExt cx="3477717" cy="1648918"/>
          </a:xfrm>
        </p:grpSpPr>
        <p:sp>
          <p:nvSpPr>
            <p:cNvPr id="5" name="Diagonal rand 4">
              <a:extLst>
                <a:ext uri="{FF2B5EF4-FFF2-40B4-BE49-F238E27FC236}">
                  <a16:creationId xmlns:a16="http://schemas.microsoft.com/office/drawing/2014/main" id="{4C7B82C9-83AB-888C-C847-5DCC6BBC0B98}"/>
                </a:ext>
                <a:ext uri="{C183D7F6-B498-43B3-948B-1728B52AA6E4}">
                  <adec:decorative xmlns:adec="http://schemas.microsoft.com/office/drawing/2017/decorative" val="1"/>
                </a:ext>
              </a:extLst>
            </p:cNvPr>
            <p:cNvSpPr/>
            <p:nvPr/>
          </p:nvSpPr>
          <p:spPr>
            <a:xfrm flipH="1">
              <a:off x="8729273" y="0"/>
              <a:ext cx="3462727" cy="1648918"/>
            </a:xfrm>
            <a:prstGeom prst="diagStripe">
              <a:avLst/>
            </a:prstGeom>
            <a:solidFill>
              <a:srgbClr val="B3CD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6" name="textruta 5">
              <a:extLst>
                <a:ext uri="{FF2B5EF4-FFF2-40B4-BE49-F238E27FC236}">
                  <a16:creationId xmlns:a16="http://schemas.microsoft.com/office/drawing/2014/main" id="{3C81432A-323D-BC3F-03DD-46488E0D0C89}"/>
                </a:ext>
              </a:extLst>
            </p:cNvPr>
            <p:cNvSpPr txBox="1"/>
            <p:nvPr/>
          </p:nvSpPr>
          <p:spPr>
            <a:xfrm rot="1498546">
              <a:off x="9553731" y="424349"/>
              <a:ext cx="2653259" cy="400110"/>
            </a:xfrm>
            <a:prstGeom prst="rect">
              <a:avLst/>
            </a:prstGeom>
            <a:noFill/>
          </p:spPr>
          <p:txBody>
            <a:bodyPr wrap="square" rtlCol="0">
              <a:spAutoFit/>
            </a:bodyPr>
            <a:lstStyle/>
            <a:p>
              <a:pPr algn="ctr"/>
              <a:r>
                <a:rPr lang="sv-SE" sz="2000" b="1" dirty="0"/>
                <a:t>Förslag </a:t>
              </a:r>
            </a:p>
          </p:txBody>
        </p:sp>
      </p:grpSp>
    </p:spTree>
    <p:extLst>
      <p:ext uri="{BB962C8B-B14F-4D97-AF65-F5344CB8AC3E}">
        <p14:creationId xmlns:p14="http://schemas.microsoft.com/office/powerpoint/2010/main" val="168195154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8107</TotalTime>
  <Words>1753</Words>
  <Application>Microsoft Office PowerPoint</Application>
  <PresentationFormat>Bredbild</PresentationFormat>
  <Paragraphs>223</Paragraphs>
  <Slides>15</Slides>
  <Notes>13</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15</vt:i4>
      </vt:variant>
    </vt:vector>
  </HeadingPairs>
  <TitlesOfParts>
    <vt:vector size="23" baseType="lpstr">
      <vt:lpstr>Aptos</vt:lpstr>
      <vt:lpstr>Arial</vt:lpstr>
      <vt:lpstr>Calibri</vt:lpstr>
      <vt:lpstr>Calibri Light</vt:lpstr>
      <vt:lpstr>Open Sans</vt:lpstr>
      <vt:lpstr>Symbol</vt:lpstr>
      <vt:lpstr>Times New Roman</vt:lpstr>
      <vt:lpstr>Office-tema</vt:lpstr>
      <vt:lpstr>Hållbar socialtjänst  – ny socialtjänstlag </vt:lpstr>
      <vt:lpstr>Kort: Vad innebär utredningens förslag? </vt:lpstr>
      <vt:lpstr>Syftet med nya lagen</vt:lpstr>
      <vt:lpstr>Förslagen i utredningen </vt:lpstr>
      <vt:lpstr>Övergripande </vt:lpstr>
      <vt:lpstr>Huvudförslagen är beroende av varandra</vt:lpstr>
      <vt:lpstr>Förebyggande, lätt tillgänglig </vt:lpstr>
      <vt:lpstr>Insatser utan behovsprövning </vt:lpstr>
      <vt:lpstr>Insatser utan behovsprövning – undantag  </vt:lpstr>
      <vt:lpstr>Planering – med fokus förebyggande </vt:lpstr>
      <vt:lpstr>Kunskapsbaserad och av god kvalitet  </vt:lpstr>
      <vt:lpstr>Vad händer nu?  </vt:lpstr>
      <vt:lpstr>Tidplan </vt:lpstr>
      <vt:lpstr>Statsbidrag till kommuner </vt:lpstr>
      <vt:lpstr>Diskussion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Karlsson Sofia</dc:creator>
  <cp:lastModifiedBy>Karlsson Sofia</cp:lastModifiedBy>
  <cp:revision>19</cp:revision>
  <dcterms:created xsi:type="dcterms:W3CDTF">2024-04-29T09:20:41Z</dcterms:created>
  <dcterms:modified xsi:type="dcterms:W3CDTF">2024-06-18T18:29:37Z</dcterms:modified>
</cp:coreProperties>
</file>