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0" r:id="rId2"/>
  </p:sldMasterIdLst>
  <p:notesMasterIdLst>
    <p:notesMasterId r:id="rId11"/>
  </p:notesMasterIdLst>
  <p:sldIdLst>
    <p:sldId id="12074" r:id="rId3"/>
    <p:sldId id="12081" r:id="rId4"/>
    <p:sldId id="12097" r:id="rId5"/>
    <p:sldId id="12119" r:id="rId6"/>
    <p:sldId id="12120" r:id="rId7"/>
    <p:sldId id="12068" r:id="rId8"/>
    <p:sldId id="12092" r:id="rId9"/>
    <p:sldId id="12093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447079"/>
    <a:srgbClr val="DAE3F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9338F6-D76C-4980-AFBE-BCCEC6ADB21B}" v="27" dt="2023-10-16T08:29:35.6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3775" autoAdjust="0"/>
  </p:normalViewPr>
  <p:slideViewPr>
    <p:cSldViewPr snapToGrid="0">
      <p:cViewPr varScale="1">
        <p:scale>
          <a:sx n="91" d="100"/>
          <a:sy n="91" d="100"/>
        </p:scale>
        <p:origin x="14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ne Steen" clId="Web-{869338F6-D76C-4980-AFBE-BCCEC6ADB21B}"/>
    <pc:docChg chg="modSld">
      <pc:chgData name="Susanne Steen" userId="" providerId="" clId="Web-{869338F6-D76C-4980-AFBE-BCCEC6ADB21B}" dt="2023-10-16T08:29:35.633" v="23" actId="1076"/>
      <pc:docMkLst>
        <pc:docMk/>
      </pc:docMkLst>
      <pc:sldChg chg="addSp delSp modSp">
        <pc:chgData name="Susanne Steen" userId="" providerId="" clId="Web-{869338F6-D76C-4980-AFBE-BCCEC6ADB21B}" dt="2023-10-16T08:27:24.193" v="14"/>
        <pc:sldMkLst>
          <pc:docMk/>
          <pc:sldMk cId="1432627432" sldId="12074"/>
        </pc:sldMkLst>
        <pc:spChg chg="add mod ord">
          <ac:chgData name="Susanne Steen" userId="" providerId="" clId="Web-{869338F6-D76C-4980-AFBE-BCCEC6ADB21B}" dt="2023-10-16T08:27:03.020" v="8"/>
          <ac:spMkLst>
            <pc:docMk/>
            <pc:sldMk cId="1432627432" sldId="12074"/>
            <ac:spMk id="4" creationId="{8980D8B2-1834-66E7-6CEE-E7648691C5EF}"/>
          </ac:spMkLst>
        </pc:spChg>
        <pc:picChg chg="add del mod">
          <ac:chgData name="Susanne Steen" userId="" providerId="" clId="Web-{869338F6-D76C-4980-AFBE-BCCEC6ADB21B}" dt="2023-10-16T08:27:24.193" v="14"/>
          <ac:picMkLst>
            <pc:docMk/>
            <pc:sldMk cId="1432627432" sldId="12074"/>
            <ac:picMk id="2" creationId="{D6B89BF7-8A5F-E84E-17D3-2923BB6E66DA}"/>
          </ac:picMkLst>
        </pc:picChg>
        <pc:picChg chg="add mod">
          <ac:chgData name="Susanne Steen" userId="" providerId="" clId="Web-{869338F6-D76C-4980-AFBE-BCCEC6ADB21B}" dt="2023-10-16T08:27:21.896" v="13" actId="1076"/>
          <ac:picMkLst>
            <pc:docMk/>
            <pc:sldMk cId="1432627432" sldId="12074"/>
            <ac:picMk id="3" creationId="{D250B8D8-9C04-55FE-7CB5-6C5197408B1A}"/>
          </ac:picMkLst>
        </pc:picChg>
      </pc:sldChg>
      <pc:sldChg chg="addSp modSp">
        <pc:chgData name="Susanne Steen" userId="" providerId="" clId="Web-{869338F6-D76C-4980-AFBE-BCCEC6ADB21B}" dt="2023-10-16T08:29:35.633" v="23" actId="1076"/>
        <pc:sldMkLst>
          <pc:docMk/>
          <pc:sldMk cId="2801345941" sldId="12093"/>
        </pc:sldMkLst>
        <pc:spChg chg="add mod">
          <ac:chgData name="Susanne Steen" userId="" providerId="" clId="Web-{869338F6-D76C-4980-AFBE-BCCEC6ADB21B}" dt="2023-10-16T08:28:38.429" v="17"/>
          <ac:spMkLst>
            <pc:docMk/>
            <pc:sldMk cId="2801345941" sldId="12093"/>
            <ac:spMk id="6" creationId="{B0274EEF-F7C4-F000-2C68-9AADD9D5B4D9}"/>
          </ac:spMkLst>
        </pc:spChg>
        <pc:picChg chg="add mod">
          <ac:chgData name="Susanne Steen" userId="" providerId="" clId="Web-{869338F6-D76C-4980-AFBE-BCCEC6ADB21B}" dt="2023-10-16T08:29:35.633" v="23" actId="1076"/>
          <ac:picMkLst>
            <pc:docMk/>
            <pc:sldMk cId="2801345941" sldId="12093"/>
            <ac:picMk id="7" creationId="{24884FF8-A5E5-98D8-CB88-EDB810AF5C1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6937A-E0FB-4E07-8B0B-61C3A2B5001A}" type="datetimeFigureOut">
              <a:rPr lang="sv-SE" smtClean="0"/>
              <a:t>2023-10-16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4EC91-AF28-4887-AD0F-5A8F171BF6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2404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Susanne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B51BFD-5D7D-7242-8400-9D53345A6199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8185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773F9303-A48B-C549-8D96-027C3C2396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28372"/>
            <a:ext cx="12196481" cy="5751749"/>
          </a:xfrm>
          <a:prstGeom prst="rect">
            <a:avLst/>
          </a:prstGeom>
        </p:spPr>
      </p:pic>
      <p:sp>
        <p:nvSpPr>
          <p:cNvPr id="3" name="Underrubrik 2">
            <a:extLst>
              <a:ext uri="{FF2B5EF4-FFF2-40B4-BE49-F238E27FC236}">
                <a16:creationId xmlns:a16="http://schemas.microsoft.com/office/drawing/2014/main" id="{9B4FAEFB-F4DE-9740-8684-724D48AA90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14806" y="4220088"/>
            <a:ext cx="5598000" cy="365125"/>
          </a:xfrm>
        </p:spPr>
        <p:txBody>
          <a:bodyPr>
            <a:no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5F1F36-FFA8-D84F-AF16-1EB87F278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E861-7691-5C47-8CD7-83D6B6E3C4FC}" type="datetime1">
              <a:rPr lang="sv-SE" smtClean="0"/>
              <a:t>2023-10-16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9DDEDA-B849-FA42-9F5B-E9220FC24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840DF7-A535-684B-B22D-A476C725E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91E5827B-BAFB-5145-AA6A-B90EA9B8602A}"/>
              </a:ext>
            </a:extLst>
          </p:cNvPr>
          <p:cNvSpPr/>
          <p:nvPr userDrawn="1"/>
        </p:nvSpPr>
        <p:spPr>
          <a:xfrm>
            <a:off x="4481" y="5872864"/>
            <a:ext cx="12192000" cy="985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64C345FF-E403-764A-8FDE-9E5C959CC7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3718" y="6017168"/>
            <a:ext cx="11184711" cy="690249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DAFE77D5-E6A8-5349-801B-9C0BC74F5A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28824" y="1199806"/>
            <a:ext cx="2843304" cy="830162"/>
          </a:xfrm>
          <a:prstGeom prst="rect">
            <a:avLst/>
          </a:prstGeom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DC0D8F9C-F010-8B42-973B-83C0332FB3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14806" y="2825737"/>
            <a:ext cx="7507556" cy="1310400"/>
          </a:xfrm>
        </p:spPr>
        <p:txBody>
          <a:bodyPr anchor="b" anchorCtr="0"/>
          <a:lstStyle/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</p:spTree>
    <p:extLst>
      <p:ext uri="{BB962C8B-B14F-4D97-AF65-F5344CB8AC3E}">
        <p14:creationId xmlns:p14="http://schemas.microsoft.com/office/powerpoint/2010/main" val="4208073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1151466" y="1566340"/>
            <a:ext cx="10871200" cy="4525963"/>
          </a:xfrm>
          <a:prstGeom prst="rect">
            <a:avLst/>
          </a:prstGeom>
        </p:spPr>
        <p:txBody>
          <a:bodyPr/>
          <a:lstStyle>
            <a:lvl1pPr marL="571500" indent="-571500" algn="l">
              <a:buFont typeface="Arial" charset="0"/>
              <a:buChar char="•"/>
              <a:defRPr sz="2400">
                <a:latin typeface="Verdana" charset="0"/>
                <a:ea typeface="Verdana" charset="0"/>
                <a:cs typeface="Verdana" charset="0"/>
              </a:defRPr>
            </a:lvl1pPr>
            <a:lvl3pPr algn="l">
              <a:defRPr/>
            </a:lvl3pPr>
          </a:lstStyle>
          <a:p>
            <a:pPr lvl="0"/>
            <a:r>
              <a:rPr lang="sv-SE" dirty="0"/>
              <a:t>Punktlista</a:t>
            </a:r>
          </a:p>
          <a:p>
            <a:pPr lvl="0"/>
            <a:endParaRPr lang="sv-SE" dirty="0"/>
          </a:p>
        </p:txBody>
      </p:sp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1151466" y="501026"/>
            <a:ext cx="10814755" cy="943505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37845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BE3B9C-BFE0-4709-B138-9BE390E32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4671261-4D40-4D17-A82E-FF5DD1B91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7D7262-C696-4308-BDDA-1DDA32569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B61A0-44F7-4EFF-90C1-8BDD855EB2F2}" type="datetimeFigureOut">
              <a:rPr lang="sv-SE" smtClean="0"/>
              <a:t>2023-10-16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4C1CA78-83FD-4116-836C-86C2265E0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53DBBBE-8E31-430A-A70A-B602B836D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B285-1DA7-4247-81FC-BE8CD06FE2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4358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2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5EF48D7-F179-49A2-86D4-33214FD6F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B61A0-44F7-4EFF-90C1-8BDD855EB2F2}" type="datetimeFigureOut">
              <a:rPr lang="sv-SE" smtClean="0"/>
              <a:t>2023-10-16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C648FF6-073B-4B8A-A613-D2619ED56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455623D-D13B-417D-A008-6B421E87A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B285-1DA7-4247-81FC-BE8CD06FE2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5911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B95C-688F-4F23-8DBA-D3FEA2F74497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2023-10-16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B3BA-3580-4D71-815E-AB2F3CDCFFBD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718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3" hasCustomPrompt="1"/>
          </p:nvPr>
        </p:nvSpPr>
        <p:spPr>
          <a:xfrm>
            <a:off x="1211262" y="1448790"/>
            <a:ext cx="10371138" cy="4132613"/>
          </a:xfrm>
          <a:prstGeom prst="rect">
            <a:avLst/>
          </a:prstGeom>
        </p:spPr>
        <p:txBody>
          <a:bodyPr/>
          <a:lstStyle>
            <a:lvl1pPr algn="l">
              <a:defRPr sz="2400">
                <a:latin typeface="Verdana" charset="0"/>
                <a:ea typeface="Verdana" charset="0"/>
                <a:cs typeface="Verdana" charset="0"/>
              </a:defRPr>
            </a:lvl1pPr>
            <a:lvl2pPr marL="914423" indent="-351701">
              <a:buFont typeface="Arial" charset="0"/>
              <a:buChar char="•"/>
              <a:defRPr sz="2000">
                <a:latin typeface="Verdana" charset="0"/>
                <a:ea typeface="Verdana" charset="0"/>
                <a:cs typeface="Verdana" charset="0"/>
              </a:defRPr>
            </a:lvl2pPr>
            <a:lvl3pPr>
              <a:defRPr sz="2000">
                <a:latin typeface="Verdana" charset="0"/>
                <a:ea typeface="Verdana" charset="0"/>
                <a:cs typeface="Verdana" charset="0"/>
              </a:defRPr>
            </a:lvl3pPr>
            <a:lvl4pPr>
              <a:defRPr>
                <a:latin typeface="Verdana" charset="0"/>
                <a:ea typeface="Verdana" charset="0"/>
                <a:cs typeface="Verdana" charset="0"/>
              </a:defRPr>
            </a:lvl4pPr>
            <a:lvl5pPr>
              <a:defRPr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sv-SE" dirty="0"/>
              <a:t>Nivå två</a:t>
            </a:r>
          </a:p>
          <a:p>
            <a:pPr lvl="1"/>
            <a:r>
              <a:rPr lang="sv-SE" dirty="0"/>
              <a:t>Nivå tre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4"/>
          </p:nvPr>
        </p:nvSpPr>
        <p:spPr>
          <a:xfrm>
            <a:off x="1211262" y="510018"/>
            <a:ext cx="10980738" cy="808038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135630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7C015-D52F-4589-B5EF-040D410E7909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897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17352C-A97F-408D-AB97-EFC9A4BFBAE5}" type="slidenum">
              <a:rPr lang="en-GB" altLang="sv-SE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alt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908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2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2023-10-16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34531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2023-10-16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07731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2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2023-10-16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3164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773F9303-A48B-C549-8D96-027C3C2396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28372"/>
            <a:ext cx="12196481" cy="5751749"/>
          </a:xfrm>
          <a:prstGeom prst="rect">
            <a:avLst/>
          </a:prstGeom>
        </p:spPr>
      </p:pic>
      <p:sp>
        <p:nvSpPr>
          <p:cNvPr id="3" name="Underrubrik 2">
            <a:extLst>
              <a:ext uri="{FF2B5EF4-FFF2-40B4-BE49-F238E27FC236}">
                <a16:creationId xmlns:a16="http://schemas.microsoft.com/office/drawing/2014/main" id="{9B4FAEFB-F4DE-9740-8684-724D48AA90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14806" y="4220088"/>
            <a:ext cx="5598000" cy="365125"/>
          </a:xfrm>
        </p:spPr>
        <p:txBody>
          <a:bodyPr>
            <a:no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5F1F36-FFA8-D84F-AF16-1EB87F278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E861-7691-5C47-8CD7-83D6B6E3C4FC}" type="datetime1">
              <a:rPr lang="sv-SE" smtClean="0"/>
              <a:t>2023-10-16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9DDEDA-B849-FA42-9F5B-E9220FC24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840DF7-A535-684B-B22D-A476C725E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91E5827B-BAFB-5145-AA6A-B90EA9B8602A}"/>
              </a:ext>
            </a:extLst>
          </p:cNvPr>
          <p:cNvSpPr/>
          <p:nvPr userDrawn="1"/>
        </p:nvSpPr>
        <p:spPr>
          <a:xfrm>
            <a:off x="4481" y="5872864"/>
            <a:ext cx="12192000" cy="985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64C345FF-E403-764A-8FDE-9E5C959CC7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3718" y="6017168"/>
            <a:ext cx="11184711" cy="690249"/>
          </a:xfrm>
          <a:prstGeom prst="rect">
            <a:avLst/>
          </a:prstGeom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DC0D8F9C-F010-8B42-973B-83C0332FB3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14806" y="2825737"/>
            <a:ext cx="7507556" cy="1310400"/>
          </a:xfrm>
        </p:spPr>
        <p:txBody>
          <a:bodyPr anchor="b" anchorCtr="0"/>
          <a:lstStyle/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DBDAC5BC-2A0F-E04C-B66D-CDD5B88B787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28824" y="1199806"/>
            <a:ext cx="2843304" cy="8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8593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92000" y="1800000"/>
            <a:ext cx="5472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288000" y="3348000"/>
            <a:ext cx="5472000" cy="131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6096000" y="5949950"/>
            <a:ext cx="5568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6096000" y="5949950"/>
            <a:ext cx="5568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-1" y="856800"/>
            <a:ext cx="5616000" cy="60212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För att infoga bild: </a:t>
            </a:r>
            <a:br>
              <a:rPr lang="sv-SE" dirty="0"/>
            </a:br>
            <a:r>
              <a:rPr lang="sv-SE" dirty="0"/>
              <a:t>1) Klicka här för att markera bildramen. </a:t>
            </a:r>
            <a:br>
              <a:rPr lang="sv-SE" dirty="0"/>
            </a:br>
            <a:r>
              <a:rPr lang="sv-SE" dirty="0"/>
              <a:t>2a) Välj bild från "Bildbank": Klicka på knappen ”Bildbank” i verktygsfältet ovan. </a:t>
            </a:r>
            <a:br>
              <a:rPr lang="sv-SE" dirty="0"/>
            </a:br>
            <a:r>
              <a:rPr lang="sv-SE" dirty="0"/>
              <a:t>2b) Välj bild från egen hårddisk: Klicka på ikonen nedan.</a:t>
            </a:r>
          </a:p>
        </p:txBody>
      </p:sp>
    </p:spTree>
    <p:extLst>
      <p:ext uri="{BB962C8B-B14F-4D97-AF65-F5344CB8AC3E}">
        <p14:creationId xmlns:p14="http://schemas.microsoft.com/office/powerpoint/2010/main" val="19851653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96000" y="1411200"/>
            <a:ext cx="9696000" cy="648000"/>
          </a:xfr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75C4B-9A6B-4700-9375-615A4C8898EA}" type="datetime1">
              <a:rPr lang="sv-SE" smtClean="0"/>
              <a:t>2023-10-16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1295467" y="2782800"/>
            <a:ext cx="9696451" cy="2662424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3" name="Line 11"/>
          <p:cNvSpPr>
            <a:spLocks noChangeShapeType="1"/>
          </p:cNvSpPr>
          <p:nvPr userDrawn="1"/>
        </p:nvSpPr>
        <p:spPr bwMode="auto">
          <a:xfrm>
            <a:off x="527051" y="5949950"/>
            <a:ext cx="111379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</p:spTree>
    <p:extLst>
      <p:ext uri="{BB962C8B-B14F-4D97-AF65-F5344CB8AC3E}">
        <p14:creationId xmlns:p14="http://schemas.microsoft.com/office/powerpoint/2010/main" val="6071286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392000" y="1800000"/>
            <a:ext cx="9600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92000" y="3348000"/>
            <a:ext cx="9600000" cy="702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9089-29CF-4D68-B779-526D87707203}" type="datetime1">
              <a:rPr lang="sv-SE" smtClean="0"/>
              <a:t>2023-10-16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527051" y="5949950"/>
            <a:ext cx="111379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527051" y="5949950"/>
            <a:ext cx="111379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</p:spTree>
    <p:extLst>
      <p:ext uri="{BB962C8B-B14F-4D97-AF65-F5344CB8AC3E}">
        <p14:creationId xmlns:p14="http://schemas.microsoft.com/office/powerpoint/2010/main" val="17320840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96000" y="1411200"/>
            <a:ext cx="9696000" cy="648000"/>
          </a:xfr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6DAA-AF54-4FED-AD9D-C7C72005C795}" type="datetime1">
              <a:rPr lang="sv-SE" smtClean="0"/>
              <a:t>2023-10-16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6672064" y="2780929"/>
            <a:ext cx="4320117" cy="2663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att infoga objekt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/>
          </p:nvPr>
        </p:nvSpPr>
        <p:spPr>
          <a:xfrm>
            <a:off x="1295467" y="2780928"/>
            <a:ext cx="5088467" cy="266447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4" name="Line 11"/>
          <p:cNvSpPr>
            <a:spLocks noChangeShapeType="1"/>
          </p:cNvSpPr>
          <p:nvPr userDrawn="1"/>
        </p:nvSpPr>
        <p:spPr bwMode="auto">
          <a:xfrm>
            <a:off x="527051" y="5949950"/>
            <a:ext cx="111379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</p:spTree>
    <p:extLst>
      <p:ext uri="{BB962C8B-B14F-4D97-AF65-F5344CB8AC3E}">
        <p14:creationId xmlns:p14="http://schemas.microsoft.com/office/powerpoint/2010/main" val="10447471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296000" y="1411200"/>
            <a:ext cx="96960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enradig rubrik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0BC6-BCD9-4798-B02A-4494184D6F44}" type="datetime1">
              <a:rPr lang="sv-SE" smtClean="0"/>
              <a:t>2023-10-16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1487489" y="2276872"/>
            <a:ext cx="9503833" cy="25906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att infoga objekt</a:t>
            </a:r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527051" y="5949950"/>
            <a:ext cx="111379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1391477" y="5085184"/>
            <a:ext cx="9601200" cy="36036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/>
              <a:t>Klicka här för att lägga till text</a:t>
            </a:r>
          </a:p>
        </p:txBody>
      </p:sp>
    </p:spTree>
    <p:extLst>
      <p:ext uri="{BB962C8B-B14F-4D97-AF65-F5344CB8AC3E}">
        <p14:creationId xmlns:p14="http://schemas.microsoft.com/office/powerpoint/2010/main" val="28004403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fri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0998-7320-4472-8BA0-C5E5D3360E58}" type="datetime1">
              <a:rPr lang="sv-SE" smtClean="0"/>
              <a:t>2023-10-16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(ange enhet via Infoga sidfot)</a:t>
            </a:r>
            <a:endParaRPr lang="sv-SE" sz="800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527051" y="5949950"/>
            <a:ext cx="111379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527051" y="1080000"/>
            <a:ext cx="11137900" cy="46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att infoga objekt</a:t>
            </a:r>
          </a:p>
        </p:txBody>
      </p:sp>
    </p:spTree>
    <p:extLst>
      <p:ext uri="{BB962C8B-B14F-4D97-AF65-F5344CB8AC3E}">
        <p14:creationId xmlns:p14="http://schemas.microsoft.com/office/powerpoint/2010/main" val="77146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1235267-D6CF-AF4B-A67D-0DF86F8E5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5D44-2B9E-284A-B2A0-063057A0E642}" type="datetime1">
              <a:rPr lang="sv-SE" smtClean="0"/>
              <a:t>2023-10-16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4812A69-D3A9-464E-B9BA-3DC8AFDEA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1AECF44-5D25-7045-96B3-0F7A2749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E0F5E09-DE4F-594B-A169-4119F31C45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841248"/>
            <a:ext cx="7200000" cy="1157611"/>
          </a:xfrm>
        </p:spPr>
        <p:txBody>
          <a:bodyPr anchor="b" anchorCtr="0">
            <a:no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9" name="Platshållare för innehåll 12">
            <a:extLst>
              <a:ext uri="{FF2B5EF4-FFF2-40B4-BE49-F238E27FC236}">
                <a16:creationId xmlns:a16="http://schemas.microsoft.com/office/drawing/2014/main" id="{F80C3969-9B0D-7A44-89F5-6763967198C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496344" y="2121408"/>
            <a:ext cx="7199312" cy="3822192"/>
          </a:xfrm>
        </p:spPr>
        <p:txBody>
          <a:bodyPr/>
          <a:lstStyle>
            <a:lvl1pPr marL="252000" indent="-252000">
              <a:buFont typeface="Arial" panose="020B0604020202020204" pitchFamily="34" charset="0"/>
              <a:buChar char="•"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F09CEEA-847C-2043-A4F1-7B9932ACDD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0464" y="298070"/>
            <a:ext cx="1359322" cy="39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23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29564CE-DC24-6041-8BB7-24FAA25DB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FD21E-4B9C-BD48-83ED-687125A0AAC2}" type="datetime1">
              <a:rPr lang="sv-SE" smtClean="0"/>
              <a:t>2023-10-16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A10028C-1658-7F46-8F87-BD9D1B830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D359D7-76BD-2940-B999-8CCF37D92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573ED106-44D1-F449-80BC-68E0126F011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82905" y="902208"/>
            <a:ext cx="4140001" cy="90562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6" name="Platshållare för text 4">
            <a:extLst>
              <a:ext uri="{FF2B5EF4-FFF2-40B4-BE49-F238E27FC236}">
                <a16:creationId xmlns:a16="http://schemas.microsoft.com/office/drawing/2014/main" id="{99AEC935-79E3-2843-94CD-615F5137769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82905" y="902207"/>
            <a:ext cx="4140000" cy="90966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608DC353-D64A-9D49-8B6E-DFAE9749D670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82905" y="1920240"/>
            <a:ext cx="4140000" cy="4035552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8" name="Platshållare för innehåll 3">
            <a:extLst>
              <a:ext uri="{FF2B5EF4-FFF2-40B4-BE49-F238E27FC236}">
                <a16:creationId xmlns:a16="http://schemas.microsoft.com/office/drawing/2014/main" id="{205318DB-871B-1E42-8F2A-0A02A566875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82905" y="1920240"/>
            <a:ext cx="4140000" cy="4035552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2A3FEF5E-474F-A940-9A55-DBD8F289E0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0464" y="298070"/>
            <a:ext cx="1359322" cy="39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776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29564CE-DC24-6041-8BB7-24FAA25DB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1227-0980-2342-BDA6-5F46F300C73E}" type="datetime1">
              <a:rPr lang="sv-SE" smtClean="0"/>
              <a:t>2023-10-16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A10028C-1658-7F46-8F87-BD9D1B830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D359D7-76BD-2940-B999-8CCF37D92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5" name="Platshållare för bild 9">
            <a:extLst>
              <a:ext uri="{FF2B5EF4-FFF2-40B4-BE49-F238E27FC236}">
                <a16:creationId xmlns:a16="http://schemas.microsoft.com/office/drawing/2014/main" id="{B87CA53C-800B-AA46-9124-5E70B81F163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00011" y="0"/>
            <a:ext cx="6091989" cy="66384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582744ED-6FA4-E54E-B65A-8A9358E5D8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03053" y="957071"/>
            <a:ext cx="4140001" cy="938976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8BC15B31-3089-B549-AE64-95F41A88CFA3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003053" y="2036065"/>
            <a:ext cx="4140000" cy="3864864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15820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bild 9">
            <a:extLst>
              <a:ext uri="{FF2B5EF4-FFF2-40B4-BE49-F238E27FC236}">
                <a16:creationId xmlns:a16="http://schemas.microsoft.com/office/drawing/2014/main" id="{B87CA53C-800B-AA46-9124-5E70B81F163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81"/>
            <a:ext cx="6096000" cy="66384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29564CE-DC24-6041-8BB7-24FAA25DB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02EEAD-AAEB-B84E-B58A-75801BA94065}" type="datetime1">
              <a:rPr lang="sv-SE" smtClean="0"/>
              <a:t>2023-10-16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A10028C-1658-7F46-8F87-BD9D1B830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D359D7-76BD-2940-B999-8CCF37D92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AB70A0-377B-6347-BEEC-1C25D9BB7174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A7611ABB-245A-1445-9549-18C63A8A977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074669" y="957071"/>
            <a:ext cx="4140001" cy="938976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F3881505-801A-CF46-9A03-4C38C97D7D9D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7074669" y="2036065"/>
            <a:ext cx="4140000" cy="3864864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A90522CC-FB96-C64D-BFBE-B04A035F50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0464" y="298070"/>
            <a:ext cx="1359322" cy="39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125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612FE204-E013-164A-9596-E26239A8033C}"/>
              </a:ext>
            </a:extLst>
          </p:cNvPr>
          <p:cNvSpPr/>
          <p:nvPr userDrawn="1"/>
        </p:nvSpPr>
        <p:spPr>
          <a:xfrm>
            <a:off x="0" y="0"/>
            <a:ext cx="12192000" cy="68644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3DAD6AA-0BDF-9B40-8197-BA520FBB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FD92-0042-5849-AD0A-23053CF45239}" type="datetime1">
              <a:rPr lang="sv-SE" smtClean="0"/>
              <a:t>2023-10-16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67CCA8-5EF0-764B-98D5-B0E7BC401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6F7F06D-B500-D24F-AAA0-95DB4934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9AFC66B1-5EB2-4B44-92F2-A6C2F1A0DA9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73035" y="1683772"/>
            <a:ext cx="6245929" cy="1310400"/>
          </a:xfrm>
        </p:spPr>
        <p:txBody>
          <a:bodyPr anchor="b">
            <a:noAutofit/>
          </a:bodyPr>
          <a:lstStyle>
            <a:lvl1pPr algn="ctr">
              <a:defRPr sz="4400" b="1"/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4" name="Underrubrik 2">
            <a:extLst>
              <a:ext uri="{FF2B5EF4-FFF2-40B4-BE49-F238E27FC236}">
                <a16:creationId xmlns:a16="http://schemas.microsoft.com/office/drawing/2014/main" id="{F7DF2284-8F88-1D40-AA3B-95002879D10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73035" y="3120959"/>
            <a:ext cx="6245929" cy="365125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96FEDC40-1CAC-FF48-8957-2F07AB874DA2}"/>
              </a:ext>
            </a:extLst>
          </p:cNvPr>
          <p:cNvSpPr/>
          <p:nvPr userDrawn="1"/>
        </p:nvSpPr>
        <p:spPr>
          <a:xfrm>
            <a:off x="4481" y="5872864"/>
            <a:ext cx="12192000" cy="985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80219515-FE91-9344-AE3F-03B7DE29CB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3718" y="6017168"/>
            <a:ext cx="11184711" cy="690249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A3603165-AFFF-5A41-AA30-6EF9FA2594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74347" y="4264393"/>
            <a:ext cx="2843304" cy="8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969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612FE204-E013-164A-9596-E26239A8033C}"/>
              </a:ext>
            </a:extLst>
          </p:cNvPr>
          <p:cNvSpPr/>
          <p:nvPr userDrawn="1"/>
        </p:nvSpPr>
        <p:spPr>
          <a:xfrm>
            <a:off x="0" y="0"/>
            <a:ext cx="12192000" cy="68644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3DAD6AA-0BDF-9B40-8197-BA520FBB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FD92-0042-5849-AD0A-23053CF45239}" type="datetime1">
              <a:rPr lang="sv-SE" smtClean="0"/>
              <a:t>2023-10-16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67CCA8-5EF0-764B-98D5-B0E7BC401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6F7F06D-B500-D24F-AAA0-95DB4934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9AFC66B1-5EB2-4B44-92F2-A6C2F1A0DA9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73035" y="1683772"/>
            <a:ext cx="6245929" cy="1310400"/>
          </a:xfrm>
        </p:spPr>
        <p:txBody>
          <a:bodyPr anchor="b">
            <a:noAutofit/>
          </a:bodyPr>
          <a:lstStyle>
            <a:lvl1pPr algn="ctr">
              <a:defRPr sz="4400" b="1"/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4" name="Underrubrik 2">
            <a:extLst>
              <a:ext uri="{FF2B5EF4-FFF2-40B4-BE49-F238E27FC236}">
                <a16:creationId xmlns:a16="http://schemas.microsoft.com/office/drawing/2014/main" id="{F7DF2284-8F88-1D40-AA3B-95002879D10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73035" y="3120959"/>
            <a:ext cx="6245929" cy="365125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96FEDC40-1CAC-FF48-8957-2F07AB874DA2}"/>
              </a:ext>
            </a:extLst>
          </p:cNvPr>
          <p:cNvSpPr/>
          <p:nvPr userDrawn="1"/>
        </p:nvSpPr>
        <p:spPr>
          <a:xfrm>
            <a:off x="4481" y="5872864"/>
            <a:ext cx="12192000" cy="985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80219515-FE91-9344-AE3F-03B7DE29CB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3718" y="6017168"/>
            <a:ext cx="11184711" cy="690249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A3603165-AFFF-5A41-AA30-6EF9FA2594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74347" y="4264393"/>
            <a:ext cx="2843304" cy="8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1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151467" y="524932"/>
            <a:ext cx="9884834" cy="943505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032255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2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Relationship Id="rId9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E5065FE-EF68-B143-BB95-E412486E9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FE2A5BD-7E68-D841-B1F1-6A7043D92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5E07796-DCBE-6E4F-B796-61D6AF9213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79576" y="6485426"/>
            <a:ext cx="1045464" cy="1225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A6920204-227C-CE45-A747-B8F9D59A1873}" type="datetime1">
              <a:rPr lang="sv-SE" smtClean="0"/>
              <a:t>2023-10-16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377C0EA-6AAF-4C47-929A-2EBF2DDC58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86000" y="6485426"/>
            <a:ext cx="3017520" cy="1225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AEB3BD-C2FB-AE41-A0C9-A72BE35443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1432" y="6484709"/>
            <a:ext cx="667512" cy="1232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77AB70A0-377B-6347-BEEC-1C25D9BB7174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047A1EB-4259-3348-BF98-567C98640325}"/>
              </a:ext>
            </a:extLst>
          </p:cNvPr>
          <p:cNvSpPr/>
          <p:nvPr userDrawn="1"/>
        </p:nvSpPr>
        <p:spPr>
          <a:xfrm>
            <a:off x="0" y="6638693"/>
            <a:ext cx="1219200" cy="22621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ABC8234-AF03-A348-8C21-686FCA070924}"/>
              </a:ext>
            </a:extLst>
          </p:cNvPr>
          <p:cNvSpPr/>
          <p:nvPr userDrawn="1"/>
        </p:nvSpPr>
        <p:spPr>
          <a:xfrm>
            <a:off x="1219200" y="6638693"/>
            <a:ext cx="1219200" cy="22621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B9D9ACE6-DBA7-F746-B736-E9B38199DF26}"/>
              </a:ext>
            </a:extLst>
          </p:cNvPr>
          <p:cNvSpPr/>
          <p:nvPr userDrawn="1"/>
        </p:nvSpPr>
        <p:spPr>
          <a:xfrm>
            <a:off x="2438400" y="6638693"/>
            <a:ext cx="1219200" cy="226210"/>
          </a:xfrm>
          <a:prstGeom prst="rect">
            <a:avLst/>
          </a:prstGeom>
          <a:solidFill>
            <a:srgbClr val="E5A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6B70056-09D5-E749-BB35-E2AB4E14DA16}"/>
              </a:ext>
            </a:extLst>
          </p:cNvPr>
          <p:cNvSpPr/>
          <p:nvPr userDrawn="1"/>
        </p:nvSpPr>
        <p:spPr>
          <a:xfrm>
            <a:off x="3657600" y="6638693"/>
            <a:ext cx="1219200" cy="2262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847EF725-4AD2-2D4F-B8CC-9A900B860997}"/>
              </a:ext>
            </a:extLst>
          </p:cNvPr>
          <p:cNvSpPr/>
          <p:nvPr userDrawn="1"/>
        </p:nvSpPr>
        <p:spPr>
          <a:xfrm>
            <a:off x="4876800" y="6638693"/>
            <a:ext cx="1219200" cy="2262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EB9F80AA-58CF-034F-960D-EB72AC9BAD82}"/>
              </a:ext>
            </a:extLst>
          </p:cNvPr>
          <p:cNvSpPr/>
          <p:nvPr userDrawn="1"/>
        </p:nvSpPr>
        <p:spPr>
          <a:xfrm>
            <a:off x="6096000" y="6638693"/>
            <a:ext cx="1219200" cy="226210"/>
          </a:xfrm>
          <a:prstGeom prst="rect">
            <a:avLst/>
          </a:prstGeom>
          <a:solidFill>
            <a:srgbClr val="3B5B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D0F92766-98A8-6845-816E-FCA4DC797E11}"/>
              </a:ext>
            </a:extLst>
          </p:cNvPr>
          <p:cNvSpPr/>
          <p:nvPr userDrawn="1"/>
        </p:nvSpPr>
        <p:spPr>
          <a:xfrm>
            <a:off x="7315200" y="6638693"/>
            <a:ext cx="1219200" cy="226210"/>
          </a:xfrm>
          <a:prstGeom prst="rect">
            <a:avLst/>
          </a:prstGeom>
          <a:solidFill>
            <a:srgbClr val="7997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FD28C89A-ABD1-4645-A3E2-7B29609D3F1B}"/>
              </a:ext>
            </a:extLst>
          </p:cNvPr>
          <p:cNvSpPr/>
          <p:nvPr userDrawn="1"/>
        </p:nvSpPr>
        <p:spPr>
          <a:xfrm>
            <a:off x="8534400" y="6638693"/>
            <a:ext cx="1219200" cy="226210"/>
          </a:xfrm>
          <a:prstGeom prst="rect">
            <a:avLst/>
          </a:prstGeom>
          <a:solidFill>
            <a:srgbClr val="5D7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7896A6E6-62BC-E347-9161-363D5F21487B}"/>
              </a:ext>
            </a:extLst>
          </p:cNvPr>
          <p:cNvSpPr/>
          <p:nvPr userDrawn="1"/>
        </p:nvSpPr>
        <p:spPr>
          <a:xfrm>
            <a:off x="9753600" y="6638693"/>
            <a:ext cx="1219200" cy="22621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4F02FAA5-5874-784C-A133-E59B01CEA654}"/>
              </a:ext>
            </a:extLst>
          </p:cNvPr>
          <p:cNvSpPr/>
          <p:nvPr userDrawn="1"/>
        </p:nvSpPr>
        <p:spPr>
          <a:xfrm>
            <a:off x="10972800" y="6638693"/>
            <a:ext cx="1219200" cy="22621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515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736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31371" y="6480000"/>
            <a:ext cx="957428" cy="21602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6D8F9DCC-59F9-4D20-B219-7832D570049E}" type="datetime1">
              <a:rPr lang="sv-SE" smtClean="0"/>
              <a:t>2023-10-16</a:t>
            </a:fld>
            <a:endParaRPr lang="sv-SE" dirty="0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296000" y="1411200"/>
            <a:ext cx="9696000" cy="64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96000" y="2782800"/>
            <a:ext cx="9696000" cy="266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32000" y="6184801"/>
            <a:ext cx="6912000" cy="20568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="1"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391478" y="6496484"/>
            <a:ext cx="957428" cy="183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1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9226" y="0"/>
            <a:ext cx="12242881" cy="85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360" y="6156791"/>
            <a:ext cx="2361189" cy="48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74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721" r:id="rId4"/>
    <p:sldLayoutId id="2147483685" r:id="rId5"/>
    <p:sldLayoutId id="2147483686" r:id="rId6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rimarvardskvalitet.skr.se/primarvardskvalitet/anvandningprimarvardskvalitet/vardcentralochrehab/fokusdel1introduktion.58533.html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primarvardskvalitet@skr.se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C3A1A52-1F2B-B79A-D265-28D7EFC6B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275" y="6028373"/>
            <a:ext cx="1308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Underrubrik 1">
            <a:extLst>
              <a:ext uri="{FF2B5EF4-FFF2-40B4-BE49-F238E27FC236}">
                <a16:creationId xmlns:a16="http://schemas.microsoft.com/office/drawing/2014/main" id="{670495A1-8D9B-93D6-DAE7-E0F1A140C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385" y="3246437"/>
            <a:ext cx="8062845" cy="860743"/>
          </a:xfrm>
        </p:spPr>
        <p:txBody>
          <a:bodyPr/>
          <a:lstStyle/>
          <a:p>
            <a:r>
              <a:rPr lang="sv-SE" sz="360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Tema artrospatienter på rehabenhet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8E292751-2211-C9F2-76C1-DE34942641B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114806" y="2373720"/>
            <a:ext cx="561384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altLang="sv-SE" dirty="0" err="1">
                <a:solidFill>
                  <a:srgbClr val="447079"/>
                </a:solidFill>
                <a:latin typeface="Trebuchet MS" panose="020B0603020202020204" pitchFamily="34" charset="0"/>
                <a:ea typeface="Verdana" charset="0"/>
                <a:cs typeface="Calibri" panose="020F0502020204030204" pitchFamily="34" charset="0"/>
              </a:rPr>
              <a:t>FoKUS</a:t>
            </a:r>
            <a:r>
              <a:rPr lang="sv-SE" altLang="sv-SE" dirty="0">
                <a:solidFill>
                  <a:srgbClr val="447079"/>
                </a:solidFill>
                <a:latin typeface="Trebuchet MS" panose="020B0603020202020204" pitchFamily="34" charset="0"/>
                <a:ea typeface="Verdana" charset="0"/>
                <a:cs typeface="Calibri" panose="020F0502020204030204" pitchFamily="34" charset="0"/>
              </a:rPr>
              <a:t> Rehabilitering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980D8B2-1834-66E7-6CEE-E7648691C5EF}"/>
              </a:ext>
            </a:extLst>
          </p:cNvPr>
          <p:cNvSpPr/>
          <p:nvPr/>
        </p:nvSpPr>
        <p:spPr>
          <a:xfrm>
            <a:off x="10051676" y="6000750"/>
            <a:ext cx="1983441" cy="6723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Bildobjekt 2" descr="En bild som visar Grafik, Teckensnitt, logotyp, clipart&#10;&#10;Automatiskt genererad beskrivning">
            <a:extLst>
              <a:ext uri="{FF2B5EF4-FFF2-40B4-BE49-F238E27FC236}">
                <a16:creationId xmlns:a16="http://schemas.microsoft.com/office/drawing/2014/main" id="{D250B8D8-9C04-55FE-7CB5-6C5197408B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81969" y="6091516"/>
            <a:ext cx="1423708" cy="56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627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E34774-41D5-FFB4-83E0-64831F783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880" y="188277"/>
            <a:ext cx="10515600" cy="1325563"/>
          </a:xfrm>
        </p:spPr>
        <p:txBody>
          <a:bodyPr/>
          <a:lstStyle/>
          <a:p>
            <a:r>
              <a:rPr lang="sv-SE" b="0" dirty="0">
                <a:solidFill>
                  <a:srgbClr val="698D94"/>
                </a:solidFill>
                <a:latin typeface="Trebuchet MS" panose="020B0603020202020204" pitchFamily="34" charset="0"/>
              </a:rPr>
              <a:t>Manual till handledare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2EA4ADB0-181F-4D92-8E72-811C9D9AA534}"/>
              </a:ext>
            </a:extLst>
          </p:cNvPr>
          <p:cNvSpPr txBox="1"/>
          <p:nvPr/>
        </p:nvSpPr>
        <p:spPr>
          <a:xfrm>
            <a:off x="568960" y="1215889"/>
            <a:ext cx="110540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FoKUS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- Fortbildning, Kvalitet, Utveckling och Samverkan är ett material från PrimärvårdsKvalitet och syftar till att stödja omvandlingen från data till hälsa med hjälp av data från PrimärvårdsKvalitet.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Materialet vänder sig till medarbetare och chefer på rehabenheter som vill börja använda PrimärvårdsKvalitet och lära sig mer om hur data kan användas i förbättringsarbetet på </a:t>
            </a:r>
            <a:r>
              <a:rPr lang="sv-SE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rehabenheten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 </a:t>
            </a:r>
            <a:r>
              <a:rPr kumimoji="0" 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FoKUS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-materialet omfattar 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2"/>
              </a:rPr>
              <a:t>kom-igång-stöd 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samt olika teman som speglar områden i PrimärvårdsKvalitet eller andra viktiga frågor i primärvården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Materialet är tänkt att användas på till exempel arbetsplatsträffar och andra möten. Materialet om artrospatienter tar ca </a:t>
            </a:r>
            <a:r>
              <a:rPr lang="sv-SE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minuter att genomföra.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Varje </a:t>
            </a:r>
            <a:r>
              <a:rPr kumimoji="0" 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FoKUS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-del innehåller information, stödfrågor för dialog och gemensamt lärande, fördjupning och lärande exempel.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Innan ni börjar arbeta med materialet - gå in i PrimärvårdsKvalitet i er region (regioner som använder Medrave, finns stöd, se bild </a:t>
            </a:r>
            <a:r>
              <a:rPr lang="sv-SE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3-5</a:t>
            </a: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i denna ppt) och 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bekanta er med indikatorer och data. Under genomgången </a:t>
            </a:r>
            <a:r>
              <a:rPr kumimoji="0" 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FoKUS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-Artrospatienter bör ni ha tillgång till er data (gärna dubbla skärmar) så att ni tillsammans kan titta på data och diskussionen kan utgå från hur det ser ut oss er.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108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07BA1379-FA07-8948-0A7F-EC0561721B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9549" y="1681151"/>
            <a:ext cx="9702451" cy="361214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0" dirty="0">
                <a:solidFill>
                  <a:srgbClr val="698D94"/>
                </a:solidFill>
                <a:latin typeface="Trebuchet MS" panose="020B0603020202020204" pitchFamily="34" charset="0"/>
              </a:rPr>
              <a:t>Manual till handledare-</a:t>
            </a:r>
            <a:br>
              <a:rPr lang="sv-SE" b="0" dirty="0">
                <a:solidFill>
                  <a:srgbClr val="698D94"/>
                </a:solidFill>
                <a:latin typeface="Trebuchet MS" panose="020B0603020202020204" pitchFamily="34" charset="0"/>
              </a:rPr>
            </a:br>
            <a:r>
              <a:rPr lang="sv-SE" b="0" dirty="0">
                <a:solidFill>
                  <a:srgbClr val="698D94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Hitta indikatorerna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613954" y="2194560"/>
            <a:ext cx="195942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Om man använder Medrave ser det ut så här när man öppnar indikatorerna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Välj Alla indikatorer</a:t>
            </a:r>
          </a:p>
        </p:txBody>
      </p:sp>
      <p:cxnSp>
        <p:nvCxnSpPr>
          <p:cNvPr id="6" name="Rak pilkoppling 5"/>
          <p:cNvCxnSpPr>
            <a:cxnSpLocks/>
          </p:cNvCxnSpPr>
          <p:nvPr/>
        </p:nvCxnSpPr>
        <p:spPr>
          <a:xfrm flipV="1">
            <a:off x="1753085" y="2194560"/>
            <a:ext cx="8153152" cy="221436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938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16D92F67-51E4-6696-4A5E-9058257DE6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97" y="2133487"/>
            <a:ext cx="11967202" cy="305469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415215"/>
            <a:ext cx="10515600" cy="1325563"/>
          </a:xfrm>
        </p:spPr>
        <p:txBody>
          <a:bodyPr/>
          <a:lstStyle/>
          <a:p>
            <a:r>
              <a:rPr lang="sv-SE" b="0" dirty="0">
                <a:solidFill>
                  <a:srgbClr val="698D94"/>
                </a:solidFill>
                <a:latin typeface="Trebuchet MS" panose="020B0603020202020204" pitchFamily="34" charset="0"/>
              </a:rPr>
              <a:t>Manual till handledare-</a:t>
            </a:r>
            <a:r>
              <a:rPr lang="sv-SE" b="0" dirty="0">
                <a:solidFill>
                  <a:srgbClr val="698D94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Artros på Rehabenhet - </a:t>
            </a:r>
            <a:r>
              <a:rPr lang="sv-SE" sz="3600" b="0" dirty="0">
                <a:solidFill>
                  <a:srgbClr val="698D94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Diagram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838200" y="1740778"/>
            <a:ext cx="6424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Scrolla och ner för att se olika indikatorer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F6BFDF20-C90D-35D2-D561-D3A136AE1C71}"/>
              </a:ext>
            </a:extLst>
          </p:cNvPr>
          <p:cNvSpPr txBox="1"/>
          <p:nvPr/>
        </p:nvSpPr>
        <p:spPr>
          <a:xfrm>
            <a:off x="838200" y="5396222"/>
            <a:ext cx="9324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Om ni vill titta närmare på en indikator: välj ”Detaljsida för indikator”</a:t>
            </a:r>
          </a:p>
        </p:txBody>
      </p:sp>
      <p:cxnSp>
        <p:nvCxnSpPr>
          <p:cNvPr id="17" name="Rak pilkoppling 16">
            <a:extLst>
              <a:ext uri="{FF2B5EF4-FFF2-40B4-BE49-F238E27FC236}">
                <a16:creationId xmlns:a16="http://schemas.microsoft.com/office/drawing/2014/main" id="{524B0512-DD06-2666-DDAB-34A190C19D50}"/>
              </a:ext>
            </a:extLst>
          </p:cNvPr>
          <p:cNvCxnSpPr>
            <a:cxnSpLocks/>
          </p:cNvCxnSpPr>
          <p:nvPr/>
        </p:nvCxnSpPr>
        <p:spPr>
          <a:xfrm flipH="1" flipV="1">
            <a:off x="1333743" y="2818915"/>
            <a:ext cx="728025" cy="257730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2425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E5A8BA57-F6CD-A200-73B9-A66DF87044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41343"/>
            <a:ext cx="9755541" cy="4989607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387A3FB-F4F9-94A9-425E-24C08999C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0" dirty="0">
                <a:solidFill>
                  <a:srgbClr val="698D94"/>
                </a:solidFill>
                <a:latin typeface="Trebuchet MS" panose="020B0603020202020204" pitchFamily="34" charset="0"/>
              </a:rPr>
              <a:t>Manual till handledare-</a:t>
            </a:r>
            <a:r>
              <a:rPr lang="sv-SE" b="0" dirty="0">
                <a:solidFill>
                  <a:srgbClr val="698D94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Artros på VC</a:t>
            </a:r>
            <a:br>
              <a:rPr lang="sv-SE" b="0" dirty="0">
                <a:solidFill>
                  <a:srgbClr val="698D94"/>
                </a:solidFill>
                <a:latin typeface="Trebuchet MS" panose="020B0603020202020204" pitchFamily="34" charset="0"/>
              </a:rPr>
            </a:br>
            <a:r>
              <a:rPr lang="sv-SE" sz="3600" b="0" dirty="0">
                <a:solidFill>
                  <a:srgbClr val="698D94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Detaljsida för en indikator</a:t>
            </a:r>
            <a:endParaRPr lang="sv-SE" dirty="0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3309224D-0AA6-2F49-5D5D-E514DCAF9328}"/>
              </a:ext>
            </a:extLst>
          </p:cNvPr>
          <p:cNvSpPr txBox="1"/>
          <p:nvPr/>
        </p:nvSpPr>
        <p:spPr>
          <a:xfrm>
            <a:off x="189913" y="3886200"/>
            <a:ext cx="1420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Välj uppdelning i ålder och kön</a:t>
            </a:r>
          </a:p>
        </p:txBody>
      </p:sp>
      <p:cxnSp>
        <p:nvCxnSpPr>
          <p:cNvPr id="15" name="Rak pilkoppling 14">
            <a:extLst>
              <a:ext uri="{FF2B5EF4-FFF2-40B4-BE49-F238E27FC236}">
                <a16:creationId xmlns:a16="http://schemas.microsoft.com/office/drawing/2014/main" id="{9B4C23B7-455A-E919-2C3E-5ACE42DE578E}"/>
              </a:ext>
            </a:extLst>
          </p:cNvPr>
          <p:cNvCxnSpPr>
            <a:cxnSpLocks/>
          </p:cNvCxnSpPr>
          <p:nvPr/>
        </p:nvCxnSpPr>
        <p:spPr>
          <a:xfrm flipV="1">
            <a:off x="838200" y="3429000"/>
            <a:ext cx="427892" cy="5978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ruta 15">
            <a:extLst>
              <a:ext uri="{FF2B5EF4-FFF2-40B4-BE49-F238E27FC236}">
                <a16:creationId xmlns:a16="http://schemas.microsoft.com/office/drawing/2014/main" id="{3D6F49FF-297D-3267-2872-85EE01243804}"/>
              </a:ext>
            </a:extLst>
          </p:cNvPr>
          <p:cNvSpPr txBox="1"/>
          <p:nvPr/>
        </p:nvSpPr>
        <p:spPr>
          <a:xfrm>
            <a:off x="10431195" y="4026877"/>
            <a:ext cx="17608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Klicka på staplarna för att få fram patientlista på dem som inte har deltagit och dem som deltagit</a:t>
            </a:r>
          </a:p>
        </p:txBody>
      </p:sp>
      <p:cxnSp>
        <p:nvCxnSpPr>
          <p:cNvPr id="17" name="Rak pilkoppling 16">
            <a:extLst>
              <a:ext uri="{FF2B5EF4-FFF2-40B4-BE49-F238E27FC236}">
                <a16:creationId xmlns:a16="http://schemas.microsoft.com/office/drawing/2014/main" id="{CF12B6C4-EF35-5624-FB76-3524744FA048}"/>
              </a:ext>
            </a:extLst>
          </p:cNvPr>
          <p:cNvCxnSpPr>
            <a:cxnSpLocks/>
          </p:cNvCxnSpPr>
          <p:nvPr/>
        </p:nvCxnSpPr>
        <p:spPr>
          <a:xfrm flipH="1">
            <a:off x="8049050" y="5423095"/>
            <a:ext cx="2382145" cy="2288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Rak pilkoppling 20">
            <a:extLst>
              <a:ext uri="{FF2B5EF4-FFF2-40B4-BE49-F238E27FC236}">
                <a16:creationId xmlns:a16="http://schemas.microsoft.com/office/drawing/2014/main" id="{46EACAAF-EEB3-4343-C85B-E0A1F8EE6A18}"/>
              </a:ext>
            </a:extLst>
          </p:cNvPr>
          <p:cNvCxnSpPr>
            <a:cxnSpLocks/>
          </p:cNvCxnSpPr>
          <p:nvPr/>
        </p:nvCxnSpPr>
        <p:spPr>
          <a:xfrm flipH="1">
            <a:off x="8089819" y="6007837"/>
            <a:ext cx="2341376" cy="1832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ruta 9">
            <a:extLst>
              <a:ext uri="{FF2B5EF4-FFF2-40B4-BE49-F238E27FC236}">
                <a16:creationId xmlns:a16="http://schemas.microsoft.com/office/drawing/2014/main" id="{7FEE49F8-9F43-4694-27F5-8F8FF1F7279E}"/>
              </a:ext>
            </a:extLst>
          </p:cNvPr>
          <p:cNvSpPr txBox="1"/>
          <p:nvPr/>
        </p:nvSpPr>
        <p:spPr>
          <a:xfrm>
            <a:off x="2286404" y="4320296"/>
            <a:ext cx="781344" cy="21544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sv-SE" sz="800" dirty="0"/>
              <a:t>Min region</a:t>
            </a:r>
          </a:p>
        </p:txBody>
      </p:sp>
    </p:spTree>
    <p:extLst>
      <p:ext uri="{BB962C8B-B14F-4D97-AF65-F5344CB8AC3E}">
        <p14:creationId xmlns:p14="http://schemas.microsoft.com/office/powerpoint/2010/main" val="3890591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136B696-46FE-4A2C-F883-A5C41F1FB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87610"/>
          </a:xfrm>
        </p:spPr>
        <p:txBody>
          <a:bodyPr/>
          <a:lstStyle/>
          <a:p>
            <a:r>
              <a:rPr lang="sv-SE" sz="4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Artros indikatorer </a:t>
            </a:r>
            <a:br>
              <a:rPr lang="sv-SE" sz="4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endParaRPr lang="sv-SE" dirty="0"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F91DE9D8-188D-C060-0F39-DE917BBAD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1093"/>
            <a:ext cx="10515600" cy="3595126"/>
          </a:xfrm>
        </p:spPr>
        <p:txBody>
          <a:bodyPr>
            <a:normAutofit fontScale="92500" lnSpcReduction="10000"/>
          </a:bodyPr>
          <a:lstStyle/>
          <a:p>
            <a:r>
              <a:rPr lang="sv-SE" b="1" i="0" dirty="0">
                <a:solidFill>
                  <a:srgbClr val="C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Ar11 </a:t>
            </a:r>
            <a:r>
              <a:rPr lang="sv-SE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mäter </a:t>
            </a:r>
            <a:r>
              <a:rPr lang="sv-SE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förekomst av artros, höft, knä och </a:t>
            </a:r>
            <a:r>
              <a:rPr lang="sv-SE" dirty="0" err="1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tumbas</a:t>
            </a:r>
            <a:endParaRPr lang="sv-SE" dirty="0">
              <a:solidFill>
                <a:srgbClr val="22222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sv-SE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Ar12</a:t>
            </a:r>
            <a:r>
              <a:rPr lang="sv-SE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mäter hur stor andel av </a:t>
            </a:r>
            <a:r>
              <a:rPr lang="sv-SE" b="0" i="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artrospatienterna</a:t>
            </a:r>
            <a:r>
              <a:rPr lang="sv-SE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på rehabenheten som fått artrosskola. </a:t>
            </a:r>
          </a:p>
          <a:p>
            <a:r>
              <a:rPr lang="sv-SE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Ar13</a:t>
            </a:r>
            <a:r>
              <a:rPr lang="sv-SE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mäter hur stor andel av </a:t>
            </a:r>
            <a:r>
              <a:rPr lang="sv-SE" b="0" i="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artrospatienterna</a:t>
            </a:r>
            <a:r>
              <a:rPr lang="sv-SE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 höft eller knä på rehabenheten som fått handledd träning. </a:t>
            </a:r>
          </a:p>
          <a:p>
            <a:r>
              <a:rPr lang="sv-SE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För att åtgärderna ska hittas krävs att någon av KVÅ-koderna här nedan finns registrerad.</a:t>
            </a:r>
            <a:r>
              <a:rPr lang="sv-S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Alternativt används motsvarande regional KVÅ-kod eller sökord med fasta alternativ</a:t>
            </a:r>
            <a:endParaRPr lang="sv-SE" sz="2800" b="0" i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sv-SE" dirty="0">
              <a:solidFill>
                <a:srgbClr val="22222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9AD5FEFC-1B11-CE90-0B8F-9F2F0A37F938}"/>
              </a:ext>
            </a:extLst>
          </p:cNvPr>
          <p:cNvSpPr/>
          <p:nvPr/>
        </p:nvSpPr>
        <p:spPr>
          <a:xfrm>
            <a:off x="698579" y="4918450"/>
            <a:ext cx="11348641" cy="16089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GB020 Artrosskola </a:t>
            </a:r>
          </a:p>
          <a:p>
            <a:r>
              <a:rPr lang="sv-SE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För handledd träning ska båda koderna finnas med någon gång under mätperioden 18 månader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QG003 Muskel­funktions- och styrketräning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QD016 Träning av fysisk prestations­förmåga </a:t>
            </a:r>
          </a:p>
        </p:txBody>
      </p:sp>
    </p:spTree>
    <p:extLst>
      <p:ext uri="{BB962C8B-B14F-4D97-AF65-F5344CB8AC3E}">
        <p14:creationId xmlns:p14="http://schemas.microsoft.com/office/powerpoint/2010/main" val="2799400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F91DE9D8-188D-C060-0F39-DE917BBAD9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11262" y="1448790"/>
            <a:ext cx="10371138" cy="4997730"/>
          </a:xfrm>
        </p:spPr>
        <p:txBody>
          <a:bodyPr>
            <a:normAutofit fontScale="92500" lnSpcReduction="20000"/>
          </a:bodyPr>
          <a:lstStyle/>
          <a:p>
            <a:r>
              <a:rPr lang="sv-SE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Titta på om antalet artrospatienter är rimligt i jämförelse med andra enheter i regionen?</a:t>
            </a:r>
          </a:p>
          <a:p>
            <a:pPr algn="l"/>
            <a:r>
              <a:rPr lang="sv-SE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Titta på antalet artrospatienter, stämmer våra data? </a:t>
            </a:r>
          </a:p>
          <a:p>
            <a:pPr lvl="1"/>
            <a:r>
              <a:rPr lang="sv-SE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Hänvisning till </a:t>
            </a:r>
            <a:r>
              <a:rPr lang="sv-SE" dirty="0" err="1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FoKUS</a:t>
            </a:r>
            <a:r>
              <a:rPr lang="sv-SE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del 3, Lär känna era data</a:t>
            </a:r>
          </a:p>
          <a:p>
            <a:pPr lvl="1"/>
            <a:r>
              <a:rPr lang="sv-SE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indikatorspecifikationer finns text om felkällor och att tänka på vid tolkning av indikatorn</a:t>
            </a:r>
          </a:p>
          <a:p>
            <a:pPr algn="l"/>
            <a:r>
              <a:rPr lang="sv-SE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Hur stor andel av </a:t>
            </a:r>
            <a:r>
              <a:rPr lang="sv-SE" b="0" i="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artrospatienterna</a:t>
            </a:r>
            <a:r>
              <a:rPr lang="sv-SE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har fått artrosskola? </a:t>
            </a:r>
          </a:p>
          <a:p>
            <a:pPr lvl="1"/>
            <a:r>
              <a:rPr lang="sv-SE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Registrerar vi koden för artrosskola?</a:t>
            </a:r>
          </a:p>
          <a:p>
            <a:pPr lvl="1"/>
            <a:r>
              <a:rPr lang="sv-SE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Behöver vi titta på patientlistan för att se vilka patienterna är?</a:t>
            </a:r>
          </a:p>
          <a:p>
            <a:pPr algn="l"/>
            <a:r>
              <a:rPr lang="sv-SE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Hur stor andel av </a:t>
            </a:r>
            <a:r>
              <a:rPr lang="sv-SE" b="0" i="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artrospatienterna</a:t>
            </a:r>
            <a:r>
              <a:rPr lang="sv-SE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har fått handledd träning? </a:t>
            </a:r>
          </a:p>
          <a:p>
            <a:pPr lvl="1"/>
            <a:r>
              <a:rPr lang="sv-SE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Registrerar vi koden för handledd träning?</a:t>
            </a:r>
          </a:p>
          <a:p>
            <a:pPr lvl="1"/>
            <a:r>
              <a:rPr lang="sv-SE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Behöver vi titta på patientlistan för att se vilka patienterna är?</a:t>
            </a:r>
          </a:p>
          <a:p>
            <a:pPr algn="l"/>
            <a:r>
              <a:rPr lang="sv-SE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Diskutera om vi har arbetssätt som fångar upp patientgruppen med artros? </a:t>
            </a:r>
          </a:p>
          <a:p>
            <a:pPr lvl="1"/>
            <a:r>
              <a:rPr lang="sv-SE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Är det något vi behöver förbättra?</a:t>
            </a:r>
          </a:p>
          <a:p>
            <a:pPr lvl="1"/>
            <a:r>
              <a:rPr lang="sv-SE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Hur väljer vi den ena eller andra insatsen?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C123843-0B6D-39B5-0239-D540F2A931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Hur ser det ut hos oss?</a:t>
            </a:r>
          </a:p>
        </p:txBody>
      </p:sp>
    </p:spTree>
    <p:extLst>
      <p:ext uri="{BB962C8B-B14F-4D97-AF65-F5344CB8AC3E}">
        <p14:creationId xmlns:p14="http://schemas.microsoft.com/office/powerpoint/2010/main" val="939256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263097" y="1235461"/>
            <a:ext cx="7908893" cy="1310400"/>
          </a:xfrm>
        </p:spPr>
        <p:txBody>
          <a:bodyPr/>
          <a:lstStyle/>
          <a:p>
            <a:r>
              <a:rPr lang="sv-SE" sz="3600" dirty="0">
                <a:solidFill>
                  <a:schemeClr val="accent1"/>
                </a:solidFill>
              </a:rPr>
              <a:t>Lycka till och kontakta oss gärna för frågor eller synpunkter!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973035" y="2866639"/>
            <a:ext cx="6245929" cy="365125"/>
          </a:xfrm>
        </p:spPr>
        <p:txBody>
          <a:bodyPr/>
          <a:lstStyle/>
          <a:p>
            <a:r>
              <a:rPr lang="sv-SE" sz="2000" dirty="0">
                <a:hlinkClick r:id="rId2"/>
              </a:rPr>
              <a:t>primarvardskvalitet@skr.se</a:t>
            </a:r>
            <a:endParaRPr lang="sv-SE" sz="2000" dirty="0"/>
          </a:p>
          <a:p>
            <a:endParaRPr lang="sv-SE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25B808B-CF55-D808-4946-62C6BF08B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035" y="6009323"/>
            <a:ext cx="1308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Underrubrik 2">
            <a:extLst>
              <a:ext uri="{FF2B5EF4-FFF2-40B4-BE49-F238E27FC236}">
                <a16:creationId xmlns:a16="http://schemas.microsoft.com/office/drawing/2014/main" id="{82535206-6859-1B7C-A245-C35F298902E6}"/>
              </a:ext>
            </a:extLst>
          </p:cNvPr>
          <p:cNvSpPr txBox="1">
            <a:spLocks/>
          </p:cNvSpPr>
          <p:nvPr/>
        </p:nvSpPr>
        <p:spPr>
          <a:xfrm>
            <a:off x="2973034" y="5323420"/>
            <a:ext cx="6245929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dirty="0">
                <a:hlinkClick r:id="rId2"/>
              </a:rPr>
              <a:t>www.skr.se/primarvardskvalitet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0274EEF-F7C4-F000-2C68-9AADD9D5B4D9}"/>
              </a:ext>
            </a:extLst>
          </p:cNvPr>
          <p:cNvSpPr/>
          <p:nvPr/>
        </p:nvSpPr>
        <p:spPr>
          <a:xfrm>
            <a:off x="9967632" y="6101602"/>
            <a:ext cx="2084294" cy="6275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 descr="En bild som visar Grafik, Teckensnitt, logotyp, clipart&#10;&#10;Automatiskt genererad beskrivning">
            <a:extLst>
              <a:ext uri="{FF2B5EF4-FFF2-40B4-BE49-F238E27FC236}">
                <a16:creationId xmlns:a16="http://schemas.microsoft.com/office/drawing/2014/main" id="{24884FF8-A5E5-98D8-CB88-EDB810AF5C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16439" y="6102723"/>
            <a:ext cx="1289238" cy="51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34594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-tema">
  <a:themeElements>
    <a:clrScheme name="Egen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079"/>
      </a:accent1>
      <a:accent2>
        <a:srgbClr val="71B3A7"/>
      </a:accent2>
      <a:accent3>
        <a:srgbClr val="5D287F"/>
      </a:accent3>
      <a:accent4>
        <a:srgbClr val="DFA18D"/>
      </a:accent4>
      <a:accent5>
        <a:srgbClr val="EFCD30"/>
      </a:accent5>
      <a:accent6>
        <a:srgbClr val="D3CDB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marvardsKvalitet och professionsföreningarna_korr4" id="{0622CD03-646A-464B-A0B7-107415F1D3AE}" vid="{9DA69854-CB91-684A-B2C4-0C27E53284DC}"/>
    </a:ext>
  </a:extLst>
</a:theme>
</file>

<file path=ppt/theme/theme2.xml><?xml version="1.0" encoding="utf-8"?>
<a:theme xmlns:a="http://schemas.openxmlformats.org/drawingml/2006/main" name="Region Jönköpings län">
  <a:themeElements>
    <a:clrScheme name="Landstinget Röd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1001E"/>
      </a:accent1>
      <a:accent2>
        <a:srgbClr val="DC1A12"/>
      </a:accent2>
      <a:accent3>
        <a:srgbClr val="F36E6F"/>
      </a:accent3>
      <a:accent4>
        <a:srgbClr val="FBC7B5"/>
      </a:accent4>
      <a:accent5>
        <a:srgbClr val="DC1A12"/>
      </a:accent5>
      <a:accent6>
        <a:srgbClr val="8D0017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7174</TotalTime>
  <Words>549</Words>
  <Application>Microsoft Office PowerPoint</Application>
  <PresentationFormat>Bredbild</PresentationFormat>
  <Paragraphs>51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8</vt:i4>
      </vt:variant>
    </vt:vector>
  </HeadingPairs>
  <TitlesOfParts>
    <vt:vector size="10" baseType="lpstr">
      <vt:lpstr>2_Office-tema</vt:lpstr>
      <vt:lpstr>Region Jönköpings län</vt:lpstr>
      <vt:lpstr>FoKUS Rehabilitering</vt:lpstr>
      <vt:lpstr>Manual till handledare</vt:lpstr>
      <vt:lpstr>Manual till handledare- Hitta indikatorerna</vt:lpstr>
      <vt:lpstr>Manual till handledare-Artros på Rehabenhet - Diagram</vt:lpstr>
      <vt:lpstr>Manual till handledare-Artros på VC Detaljsida för en indikator</vt:lpstr>
      <vt:lpstr>Artros indikatorer  </vt:lpstr>
      <vt:lpstr>PowerPoint-presentation</vt:lpstr>
      <vt:lpstr>Lycka till och kontakta oss gärna för frågor eller synpunkter!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Eva Arvidsson</dc:creator>
  <cp:lastModifiedBy>Lena Zetterberg</cp:lastModifiedBy>
  <cp:revision>719</cp:revision>
  <dcterms:created xsi:type="dcterms:W3CDTF">2021-12-15T15:04:30Z</dcterms:created>
  <dcterms:modified xsi:type="dcterms:W3CDTF">2023-10-16T08:29:39Z</dcterms:modified>
</cp:coreProperties>
</file>