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4"/>
    <p:sldMasterId id="2147483804" r:id="rId5"/>
    <p:sldMasterId id="2147483827" r:id="rId6"/>
    <p:sldMasterId id="2147483850" r:id="rId7"/>
  </p:sldMasterIdLst>
  <p:notesMasterIdLst>
    <p:notesMasterId r:id="rId40"/>
  </p:notesMasterIdLst>
  <p:sldIdLst>
    <p:sldId id="279" r:id="rId8"/>
    <p:sldId id="284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orient="horz" pos="1457" userDrawn="1">
          <p15:clr>
            <a:srgbClr val="A4A3A4"/>
          </p15:clr>
        </p15:guide>
        <p15:guide id="4" orient="horz" pos="1661" userDrawn="1">
          <p15:clr>
            <a:srgbClr val="A4A3A4"/>
          </p15:clr>
        </p15:guide>
        <p15:guide id="5" orient="horz" pos="413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98A3E5-4BF2-2A40-9219-B25F63362809}" name="Ranman Sanna" initials="SR" userId="S::sanna.ranman@skr.se::a83e5340-531b-4686-b43a-ba2d3a694d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2EB"/>
    <a:srgbClr val="DFEFEB"/>
    <a:srgbClr val="FFFFFF"/>
    <a:srgbClr val="FFEBE8"/>
    <a:srgbClr val="7E5475"/>
    <a:srgbClr val="FFCEC6"/>
    <a:srgbClr val="F0D7BF"/>
    <a:srgbClr val="BDDBD2"/>
    <a:srgbClr val="FDE9D3"/>
    <a:srgbClr val="F39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1801" autoAdjust="0"/>
  </p:normalViewPr>
  <p:slideViewPr>
    <p:cSldViewPr snapToGrid="0">
      <p:cViewPr varScale="1">
        <p:scale>
          <a:sx n="75" d="100"/>
          <a:sy n="75" d="100"/>
        </p:scale>
        <p:origin x="62" y="293"/>
      </p:cViewPr>
      <p:guideLst>
        <p:guide orient="horz" pos="1207"/>
        <p:guide pos="574"/>
        <p:guide orient="horz" pos="1457"/>
        <p:guide orient="horz" pos="1661"/>
        <p:guide orient="horz" pos="4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D823-B909-4B86-8462-E4C5A618516F}" type="datetimeFigureOut">
              <a:rPr lang="sv-SE" smtClean="0"/>
              <a:t>2024-05-14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61920-5199-41A0-BC7A-AE76E41EAD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31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1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85826"/>
            <a:ext cx="10502154" cy="214541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96196"/>
            <a:ext cx="10502154" cy="1065333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766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innehåll och utfallande bild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E62464-C2CC-D4CD-8E42-1AE2171EA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sv-SE" sz="2000" dirty="0">
                <a:solidFill>
                  <a:schemeClr val="accent5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3364698-0835-423A-9948-E889C242C3D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53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Punkt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376890"/>
            <a:ext cx="5715000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14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med ram 1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rgbClr val="BDDB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0988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med ram 2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6665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accent5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accent5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775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D3A2D-C3B8-62B8-AF1E-AD8EC831B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10517188" cy="7200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0E6226-F84A-5475-055B-ADE93C881B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187287"/>
            <a:ext cx="5157787" cy="434228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3C54E97-E763-5645-7922-2BB02727C4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685435"/>
            <a:ext cx="5157787" cy="262315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latin typeface="+mn-lt"/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9457F5-0317-53E5-88C0-332642591F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3187285"/>
            <a:ext cx="5183188" cy="434229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36394C-F88B-388F-7B44-9D3864B4F2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3685433"/>
            <a:ext cx="5183188" cy="2623157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2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Punkt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FBEBD62-6F09-D6F3-BAA0-C3C1499B6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F208342-5794-471C-9928-C29A6B39020D}" type="datetime1">
              <a:rPr lang="sv-SE" smtClean="0"/>
              <a:t>2024-05-14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3B9F0E4-33BA-36C9-94D4-F1833BC6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Sidfottext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DBD612E-E8DF-683B-2AEF-25FD3D2B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9206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06F26-AA62-DC77-6D81-51E1E3775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790006"/>
            <a:ext cx="4947401" cy="1325563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ACEB5A-C13E-77A7-81F0-AF722F50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1EE4F49-EC76-4C2C-9B73-2EBF0DD89402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B4CC4B-BBBA-B3E1-B5BE-4336E1BC7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7755E0-6C68-55E2-93B7-3C2332903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1185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339-1173-498E-B68E-150066B9F832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3049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 med logga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1">
            <a:extLst>
              <a:ext uri="{FF2B5EF4-FFF2-40B4-BE49-F238E27FC236}">
                <a16:creationId xmlns:a16="http://schemas.microsoft.com/office/drawing/2014/main" id="{BD4E7ACA-DD34-312E-63AD-4C42C5D5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83" y="6364203"/>
            <a:ext cx="1051295" cy="365125"/>
          </a:xfrm>
        </p:spPr>
        <p:txBody>
          <a:bodyPr/>
          <a:lstStyle/>
          <a:p>
            <a:fld id="{36E1C339-1173-498E-B68E-150066B9F832}" type="datetime1">
              <a:rPr lang="sv-SE" smtClean="0"/>
              <a:t>2024-05-14</a:t>
            </a:fld>
            <a:endParaRPr lang="sv-SE"/>
          </a:p>
        </p:txBody>
      </p:sp>
      <p:sp>
        <p:nvSpPr>
          <p:cNvPr id="9" name="Platshållare för sidfot 2">
            <a:extLst>
              <a:ext uri="{FF2B5EF4-FFF2-40B4-BE49-F238E27FC236}">
                <a16:creationId xmlns:a16="http://schemas.microsoft.com/office/drawing/2014/main" id="{F49843CB-C0F3-CD2D-542C-3FE32B869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8008" y="6365427"/>
            <a:ext cx="3360626" cy="365125"/>
          </a:xfrm>
        </p:spPr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10" name="Platshållare för bildnummer 3">
            <a:extLst>
              <a:ext uri="{FF2B5EF4-FFF2-40B4-BE49-F238E27FC236}">
                <a16:creationId xmlns:a16="http://schemas.microsoft.com/office/drawing/2014/main" id="{97C9C3DA-4304-47F2-4E8F-C0B80AF7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910" y="6364203"/>
            <a:ext cx="501007" cy="365125"/>
          </a:xfrm>
        </p:spPr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150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logga i färg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0D1-9B43-4A41-B3A1-206CB98018A1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95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2 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68555"/>
            <a:ext cx="4881283" cy="168373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422371"/>
            <a:ext cx="4881283" cy="86452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0445CA6-69A4-3DDB-6AED-AB4BF85157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45697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, vit logotyp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6280-E0FB-4999-93E9-BE8398A1CCBF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AD81AC03-04C0-6D6E-85D2-2EF89467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2164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på utfallande bild färglogga med block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0D1-9B43-4A41-B3A1-206CB98018A1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E5722EE-4741-26D2-2E7E-A7403FC0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3334" y="0"/>
            <a:ext cx="4218856" cy="6610662"/>
          </a:xfrm>
          <a:prstGeom prst="rect">
            <a:avLst/>
          </a:prstGeom>
          <a:solidFill>
            <a:srgbClr val="BDDBD2"/>
          </a:solidFill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BDDBD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28590CC-9593-D2EC-5DB0-A2F7F8EB1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0570" y="1379676"/>
            <a:ext cx="3883200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2D62D359-201E-6C2B-C39A-05398B436D37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860569" y="2688522"/>
            <a:ext cx="3883200" cy="3128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Punkt</a:t>
            </a:r>
          </a:p>
        </p:txBody>
      </p:sp>
    </p:spTree>
    <p:extLst>
      <p:ext uri="{BB962C8B-B14F-4D97-AF65-F5344CB8AC3E}">
        <p14:creationId xmlns:p14="http://schemas.microsoft.com/office/powerpoint/2010/main" val="2593401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på utfallande bild vit logga med block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6280-E0FB-4999-93E9-BE8398A1CCBF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6D7C6E78-6124-E839-CC89-38F3188A7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30" y="0"/>
            <a:ext cx="4218856" cy="6610662"/>
          </a:xfrm>
          <a:solidFill>
            <a:schemeClr val="accent5"/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B16DE1DE-6D30-D722-D298-1A0D690F3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466" y="1379676"/>
            <a:ext cx="3883200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B1D4AA01-1363-9DFE-0FBA-2B8E669BB60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5465" y="2688522"/>
            <a:ext cx="3883200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AD81AC03-04C0-6D6E-85D2-2EF89467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4047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mycket text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sv-SE" dirty="0"/>
              <a:t>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>
                <a:solidFill>
                  <a:schemeClr val="accent5"/>
                </a:solidFill>
              </a:defRPr>
            </a:lvl1pPr>
          </a:lstStyle>
          <a:p>
            <a:pPr marL="228600" lvl="0" indent="-228600"/>
            <a:r>
              <a:rPr lang="sv-SE" dirty="0"/>
              <a:t>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026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1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85826"/>
            <a:ext cx="10502154" cy="214541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96196"/>
            <a:ext cx="10502154" cy="1065333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5098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2 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68555"/>
            <a:ext cx="4881283" cy="168373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422371"/>
            <a:ext cx="4881283" cy="86452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0445CA6-69A4-3DDB-6AED-AB4BF85157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073139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3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CD2122F-CB4F-991C-F85D-DF70FE94A1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532910"/>
            <a:ext cx="10502154" cy="129833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10" descr="Logotyp för Sveriges kommuner och regioner.">
            <a:extLst>
              <a:ext uri="{FF2B5EF4-FFF2-40B4-BE49-F238E27FC236}">
                <a16:creationId xmlns:a16="http://schemas.microsoft.com/office/drawing/2014/main" id="{17796FAB-5CC3-0E60-5B43-A3F801C342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5968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4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B6BFD76-59F2-2DED-DABF-5311B3B95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532909"/>
            <a:ext cx="10502154" cy="129833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 descr="Logotyp för Sveriges Kommuner och regioner.">
            <a:extLst>
              <a:ext uri="{FF2B5EF4-FFF2-40B4-BE49-F238E27FC236}">
                <a16:creationId xmlns:a16="http://schemas.microsoft.com/office/drawing/2014/main" id="{D785EB06-58C0-D0BF-FDAB-A51277B169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7839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1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59417"/>
            <a:ext cx="9557084" cy="1368000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9562862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020EF-984C-486A-898E-1ED7325E1C64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812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2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81999"/>
            <a:ext cx="5701553" cy="2145418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5707904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E89344-CD34-4286-AAC5-3EF9AF06EAFC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089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3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CD2122F-CB4F-991C-F85D-DF70FE94A1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532910"/>
            <a:ext cx="10502154" cy="129833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10" descr="Logotyp för Sveriges kommuner och regioner.">
            <a:extLst>
              <a:ext uri="{FF2B5EF4-FFF2-40B4-BE49-F238E27FC236}">
                <a16:creationId xmlns:a16="http://schemas.microsoft.com/office/drawing/2014/main" id="{17796FAB-5CC3-0E60-5B43-A3F801C342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9914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6677"/>
            <a:ext cx="4860396" cy="1237130"/>
          </a:xfrm>
        </p:spPr>
        <p:txBody>
          <a:bodyPr anchor="t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376890"/>
            <a:ext cx="5715000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8652C4B-B8AE-4DA5-BC52-342EBCBE08BA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659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tfallande bild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6677"/>
            <a:ext cx="4860396" cy="1237130"/>
          </a:xfrm>
        </p:spPr>
        <p:txBody>
          <a:bodyPr anchor="t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05FCD3-3492-4FFB-A5C1-DA3BA36D4976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9163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B7ECA-1D98-5941-0D9F-78A0DEE6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7313612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403C0F-160C-B65B-3871-2ACB32EB28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7" y="3187285"/>
            <a:ext cx="7313612" cy="3113623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buSzPct val="100000"/>
              <a:defRPr sz="2200">
                <a:solidFill>
                  <a:schemeClr val="tx1"/>
                </a:solidFill>
              </a:defRPr>
            </a:lvl1pPr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sv-SE" dirty="0"/>
              <a:t>Punkt</a:t>
            </a:r>
          </a:p>
          <a:p>
            <a:pPr lvl="0"/>
            <a:r>
              <a:rPr lang="sv-SE" dirty="0"/>
              <a:t>Punkt</a:t>
            </a:r>
          </a:p>
          <a:p>
            <a:pPr lvl="0"/>
            <a:r>
              <a:rPr lang="sv-SE" dirty="0"/>
              <a:t>Punkt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F3B261-C52E-8B45-0008-0B077F1D4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1E8FB7-B1A9-4218-A760-3AA9472286D6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88B7B5-EF69-3921-497E-15058B57C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6B7F78-AA47-C9DF-0094-9C1331DD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2739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innehåll och utfallande bild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E62464-C2CC-D4CD-8E42-1AE2171EA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SzPct val="100000"/>
              <a:buFont typeface="Arial" panose="020B0604020202020204" pitchFamily="34" charset="0"/>
              <a:buNone/>
              <a:defRPr lang="sv-SE" sz="20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364698-0835-423A-9948-E889C242C3D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0926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Punkt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376890"/>
            <a:ext cx="5715000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495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med ram 1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rgbClr val="F0D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23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med ram 2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9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239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D3A2D-C3B8-62B8-AF1E-AD8EC831B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10517188" cy="7200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0E6226-F84A-5475-055B-ADE93C881B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187287"/>
            <a:ext cx="5157787" cy="434228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3C54E97-E763-5645-7922-2BB02727C4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685435"/>
            <a:ext cx="5157787" cy="262315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/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9457F5-0317-53E5-88C0-332642591F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3187285"/>
            <a:ext cx="5183188" cy="434229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36394C-F88B-388F-7B44-9D3864B4F2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3685433"/>
            <a:ext cx="5183188" cy="2623157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 dirty="0"/>
              <a:t>Punkt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FBEBD62-6F09-D6F3-BAA0-C3C1499B6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F208342-5794-471C-9928-C29A6B39020D}" type="datetime1">
              <a:rPr lang="sv-SE" smtClean="0"/>
              <a:t>2024-05-14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3B9F0E4-33BA-36C9-94D4-F1833BC6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Sidfottext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DBD612E-E8DF-683B-2AEF-25FD3D2B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9421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06F26-AA62-DC77-6D81-51E1E3775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790006"/>
            <a:ext cx="4947401" cy="1325563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ACEB5A-C13E-77A7-81F0-AF722F50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EE4F49-EC76-4C2C-9B73-2EBF0DD89402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B4CC4B-BBBA-B3E1-B5BE-4336E1BC7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7755E0-6C68-55E2-93B7-3C2332903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836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4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B6BFD76-59F2-2DED-DABF-5311B3B95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532909"/>
            <a:ext cx="10502154" cy="129833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 descr="Logotyp för Sveriges Kommuner och regioner.">
            <a:extLst>
              <a:ext uri="{FF2B5EF4-FFF2-40B4-BE49-F238E27FC236}">
                <a16:creationId xmlns:a16="http://schemas.microsoft.com/office/drawing/2014/main" id="{D785EB06-58C0-D0BF-FDAB-A51277B169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39926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339-1173-498E-B68E-150066B9F832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8139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ga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1">
            <a:extLst>
              <a:ext uri="{FF2B5EF4-FFF2-40B4-BE49-F238E27FC236}">
                <a16:creationId xmlns:a16="http://schemas.microsoft.com/office/drawing/2014/main" id="{BD4E7ACA-DD34-312E-63AD-4C42C5D5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83" y="6364203"/>
            <a:ext cx="1051295" cy="365125"/>
          </a:xfrm>
        </p:spPr>
        <p:txBody>
          <a:bodyPr/>
          <a:lstStyle/>
          <a:p>
            <a:fld id="{36E1C339-1173-498E-B68E-150066B9F832}" type="datetime1">
              <a:rPr lang="sv-SE" smtClean="0"/>
              <a:t>2024-05-14</a:t>
            </a:fld>
            <a:endParaRPr lang="sv-SE"/>
          </a:p>
        </p:txBody>
      </p:sp>
      <p:sp>
        <p:nvSpPr>
          <p:cNvPr id="9" name="Platshållare för sidfot 2">
            <a:extLst>
              <a:ext uri="{FF2B5EF4-FFF2-40B4-BE49-F238E27FC236}">
                <a16:creationId xmlns:a16="http://schemas.microsoft.com/office/drawing/2014/main" id="{F49843CB-C0F3-CD2D-542C-3FE32B869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8008" y="6365427"/>
            <a:ext cx="3360626" cy="365125"/>
          </a:xfrm>
        </p:spPr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10" name="Platshållare för bildnummer 3">
            <a:extLst>
              <a:ext uri="{FF2B5EF4-FFF2-40B4-BE49-F238E27FC236}">
                <a16:creationId xmlns:a16="http://schemas.microsoft.com/office/drawing/2014/main" id="{97C9C3DA-4304-47F2-4E8F-C0B80AF7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910" y="6364203"/>
            <a:ext cx="501007" cy="365125"/>
          </a:xfrm>
        </p:spPr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130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logga i färg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0D1-9B43-4A41-B3A1-206CB98018A1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645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, vit logotyp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6280-E0FB-4999-93E9-BE8398A1CCBF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AD81AC03-04C0-6D6E-85D2-2EF89467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318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på utfallande bild färglogga med block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0D1-9B43-4A41-B3A1-206CB98018A1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E5722EE-4741-26D2-2E7E-A7403FC0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3334" y="0"/>
            <a:ext cx="4218856" cy="6610662"/>
          </a:xfrm>
          <a:solidFill>
            <a:srgbClr val="F0D7BF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0D7B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28590CC-9593-D2EC-5DB0-A2F7F8EB1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0570" y="1379676"/>
            <a:ext cx="3883200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2D62D359-201E-6C2B-C39A-05398B436D37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860569" y="2688522"/>
            <a:ext cx="3883200" cy="3128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Punkt</a:t>
            </a:r>
          </a:p>
        </p:txBody>
      </p:sp>
    </p:spTree>
    <p:extLst>
      <p:ext uri="{BB962C8B-B14F-4D97-AF65-F5344CB8AC3E}">
        <p14:creationId xmlns:p14="http://schemas.microsoft.com/office/powerpoint/2010/main" val="1628833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på utfallande bild vit logga med block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6280-E0FB-4999-93E9-BE8398A1CCBF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6D7C6E78-6124-E839-CC89-38F3188A7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30" y="0"/>
            <a:ext cx="4218856" cy="6610662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B16DE1DE-6D30-D722-D298-1A0D690F3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466" y="1379676"/>
            <a:ext cx="3883200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B1D4AA01-1363-9DFE-0FBA-2B8E669BB60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5465" y="2688522"/>
            <a:ext cx="3883200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AD81AC03-04C0-6D6E-85D2-2EF89467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9401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mycket text"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/>
            </a:lvl1pPr>
          </a:lstStyle>
          <a:p>
            <a:pPr marL="228600" lvl="0" indent="-228600"/>
            <a:r>
              <a:rPr lang="sv-SE" dirty="0"/>
              <a:t>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/>
            </a:lvl1pPr>
          </a:lstStyle>
          <a:p>
            <a:pPr marL="228600" lvl="0" indent="-228600"/>
            <a:r>
              <a:rPr lang="sv-SE" dirty="0"/>
              <a:t>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391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1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85826"/>
            <a:ext cx="10502154" cy="214541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96196"/>
            <a:ext cx="10502154" cy="1065333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118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2 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68555"/>
            <a:ext cx="4881283" cy="168373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422371"/>
            <a:ext cx="4881283" cy="86452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0445CA6-69A4-3DDB-6AED-AB4BF85157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0125444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3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CD2122F-CB4F-991C-F85D-DF70FE94A1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532910"/>
            <a:ext cx="10502154" cy="129833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bg1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10" descr="Logotyp för Sveriges kommuner och regioner.">
            <a:extLst>
              <a:ext uri="{FF2B5EF4-FFF2-40B4-BE49-F238E27FC236}">
                <a16:creationId xmlns:a16="http://schemas.microsoft.com/office/drawing/2014/main" id="{17796FAB-5CC3-0E60-5B43-A3F801C342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950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1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59417"/>
            <a:ext cx="9557084" cy="1368000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9562862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E9020EF-984C-486A-898E-1ED7325E1C64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9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4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0B6BFD76-59F2-2DED-DABF-5311B3B95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8" y="3532909"/>
            <a:ext cx="10502154" cy="1298333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 descr="Logotyp för Sveriges Kommuner och regioner.">
            <a:extLst>
              <a:ext uri="{FF2B5EF4-FFF2-40B4-BE49-F238E27FC236}">
                <a16:creationId xmlns:a16="http://schemas.microsoft.com/office/drawing/2014/main" id="{D785EB06-58C0-D0BF-FDAB-A51277B169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583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1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59417"/>
            <a:ext cx="9557084" cy="1368000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9562862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E9020EF-984C-486A-898E-1ED7325E1C64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2810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2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81999"/>
            <a:ext cx="5701553" cy="2145418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5707904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8E89344-CD34-4286-AAC5-3EF9AF06EAFC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26661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6677"/>
            <a:ext cx="4860396" cy="1237130"/>
          </a:xfrm>
        </p:spPr>
        <p:txBody>
          <a:bodyPr anchor="t">
            <a:noAutofit/>
          </a:bodyPr>
          <a:lstStyle>
            <a:lvl1pPr>
              <a:defRPr sz="56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376890"/>
            <a:ext cx="5715000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8652C4B-B8AE-4DA5-BC52-342EBCBE08BA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838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tfallande bild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6677"/>
            <a:ext cx="4860396" cy="1237130"/>
          </a:xfrm>
        </p:spPr>
        <p:txBody>
          <a:bodyPr anchor="t">
            <a:noAutofit/>
          </a:bodyPr>
          <a:lstStyle>
            <a:lvl1pPr>
              <a:defRPr sz="56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D05FCD3-3492-4FFB-A5C1-DA3BA36D4976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267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B7ECA-1D98-5941-0D9F-78A0DEE6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7313612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403C0F-160C-B65B-3871-2ACB32EB28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7" y="3187285"/>
            <a:ext cx="7313612" cy="3113623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buSzPct val="100000"/>
              <a:defRPr sz="2200">
                <a:solidFill>
                  <a:schemeClr val="accent3"/>
                </a:solidFill>
              </a:defRPr>
            </a:lvl1pPr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sv-SE"/>
              <a:t>Punkt</a:t>
            </a:r>
          </a:p>
          <a:p>
            <a:pPr lvl="0"/>
            <a:r>
              <a:rPr lang="sv-SE"/>
              <a:t>Punkt</a:t>
            </a:r>
          </a:p>
          <a:p>
            <a:pPr lvl="0"/>
            <a:r>
              <a:rPr lang="sv-SE"/>
              <a:t>Punkt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F3B261-C52E-8B45-0008-0B077F1D4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41E8FB7-B1A9-4218-A760-3AA9472286D6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88B7B5-EF69-3921-497E-15058B57C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6B7F78-AA47-C9DF-0094-9C1331DD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103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innehåll och utfallande bild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E62464-C2CC-D4CD-8E42-1AE2171EA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sv-SE" sz="2000" dirty="0">
                <a:solidFill>
                  <a:schemeClr val="accent3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3364698-0835-423A-9948-E889C242C3D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2102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 b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Punkt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376890"/>
            <a:ext cx="5715000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7931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med ram 1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rgbClr val="FFCE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3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85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med ram 2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4C74D07D-CB4D-B35F-0B20-45DCD1B9AB45}"/>
              </a:ext>
            </a:extLst>
          </p:cNvPr>
          <p:cNvSpPr/>
          <p:nvPr userDrawn="1"/>
        </p:nvSpPr>
        <p:spPr>
          <a:xfrm>
            <a:off x="6096000" y="0"/>
            <a:ext cx="611081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accent3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4860396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EC3975-7BC9-B261-A0E3-328B657FE55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3187285"/>
            <a:ext cx="4860396" cy="3128991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83926" y="376890"/>
            <a:ext cx="5327073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CB86B00-AC76-46B7-A4AF-AA234FF7AF4B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258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2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81999"/>
            <a:ext cx="5701553" cy="2145418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5707904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8E89344-CD34-4286-AAC5-3EF9AF06EAFC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3623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accent3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>
                <a:solidFill>
                  <a:schemeClr val="accent3"/>
                </a:solidFill>
              </a:defRPr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762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D3A2D-C3B8-62B8-AF1E-AD8EC831B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10517188" cy="720000"/>
          </a:xfrm>
        </p:spPr>
        <p:txBody>
          <a:bodyPr anchor="b">
            <a:noAutofit/>
          </a:bodyPr>
          <a:lstStyle>
            <a:lvl1pPr>
              <a:defRPr sz="4000"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0E6226-F84A-5475-055B-ADE93C881B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187287"/>
            <a:ext cx="5157787" cy="434228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3C54E97-E763-5645-7922-2BB02727C4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685435"/>
            <a:ext cx="5157787" cy="262315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 dirty="0"/>
            </a:lvl1pPr>
          </a:lstStyle>
          <a:p>
            <a:pPr lvl="0">
              <a:spcBef>
                <a:spcPts val="1400"/>
              </a:spcBef>
            </a:pPr>
            <a:r>
              <a:rPr lang="sv-SE" dirty="0"/>
              <a:t>Punkt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9457F5-0317-53E5-88C0-332642591F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3187285"/>
            <a:ext cx="5183188" cy="434229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36394C-F88B-388F-7B44-9D3864B4F2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3685433"/>
            <a:ext cx="5183188" cy="2623157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Punkt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FBEBD62-6F09-D6F3-BAA0-C3C1499B6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F208342-5794-471C-9928-C29A6B39020D}" type="datetime1">
              <a:rPr lang="sv-SE" smtClean="0"/>
              <a:t>2024-05-14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3B9F0E4-33BA-36C9-94D4-F1833BC6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Sidfottext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DBD612E-E8DF-683B-2AEF-25FD3D2B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4515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06F26-AA62-DC77-6D81-51E1E3775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790006"/>
            <a:ext cx="4947401" cy="1325563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ACEB5A-C13E-77A7-81F0-AF722F50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1EE4F49-EC76-4C2C-9B73-2EBF0DD89402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B4CC4B-BBBA-B3E1-B5BE-4336E1BC7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7755E0-6C68-55E2-93B7-3C2332903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42932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C339-1173-498E-B68E-150066B9F832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7653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g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1">
            <a:extLst>
              <a:ext uri="{FF2B5EF4-FFF2-40B4-BE49-F238E27FC236}">
                <a16:creationId xmlns:a16="http://schemas.microsoft.com/office/drawing/2014/main" id="{BD4E7ACA-DD34-312E-63AD-4C42C5D5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083" y="6364203"/>
            <a:ext cx="1051295" cy="365125"/>
          </a:xfrm>
        </p:spPr>
        <p:txBody>
          <a:bodyPr/>
          <a:lstStyle/>
          <a:p>
            <a:fld id="{36E1C339-1173-498E-B68E-150066B9F832}" type="datetime1">
              <a:rPr lang="sv-SE" smtClean="0"/>
              <a:t>2024-05-14</a:t>
            </a:fld>
            <a:endParaRPr lang="sv-SE"/>
          </a:p>
        </p:txBody>
      </p:sp>
      <p:sp>
        <p:nvSpPr>
          <p:cNvPr id="9" name="Platshållare för sidfot 2">
            <a:extLst>
              <a:ext uri="{FF2B5EF4-FFF2-40B4-BE49-F238E27FC236}">
                <a16:creationId xmlns:a16="http://schemas.microsoft.com/office/drawing/2014/main" id="{F49843CB-C0F3-CD2D-542C-3FE32B869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8008" y="6365427"/>
            <a:ext cx="3360626" cy="365125"/>
          </a:xfrm>
        </p:spPr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10" name="Platshållare för bildnummer 3">
            <a:extLst>
              <a:ext uri="{FF2B5EF4-FFF2-40B4-BE49-F238E27FC236}">
                <a16:creationId xmlns:a16="http://schemas.microsoft.com/office/drawing/2014/main" id="{97C9C3DA-4304-47F2-4E8F-C0B80AF7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910" y="6364203"/>
            <a:ext cx="501007" cy="365125"/>
          </a:xfrm>
        </p:spPr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2497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logga i färg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30D1-9B43-4A41-B3A1-206CB98018A1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0152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, vit logotyp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6280-E0FB-4999-93E9-BE8398A1CCBF}" type="datetime1">
              <a:rPr lang="sv-SE" smtClean="0"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Sidfottext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AD81AC03-04C0-6D6E-85D2-2EF89467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373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på utfallande bild färglogga med block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3E830D1-9B43-4A41-B3A1-206CB98018A1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A9979B33-E4C5-CC52-41BD-8785520D9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7E5722EE-4741-26D2-2E7E-A7403FC0D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3334" y="0"/>
            <a:ext cx="4218856" cy="6610662"/>
          </a:xfrm>
          <a:solidFill>
            <a:srgbClr val="FFCEC6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FFCEC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328590CC-9593-D2EC-5DB0-A2F7F8EB1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0570" y="1379676"/>
            <a:ext cx="3883200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2D62D359-201E-6C2B-C39A-05398B436D37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860569" y="2688522"/>
            <a:ext cx="3883200" cy="31289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Punkt</a:t>
            </a:r>
          </a:p>
        </p:txBody>
      </p:sp>
    </p:spTree>
    <p:extLst>
      <p:ext uri="{BB962C8B-B14F-4D97-AF65-F5344CB8AC3E}">
        <p14:creationId xmlns:p14="http://schemas.microsoft.com/office/powerpoint/2010/main" val="29865384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på utfallande bild vit logga med block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08E459A-1DD8-D673-1B7D-5A47E46271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2CEC6D5-E7B1-0BCE-0744-951A47347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C9AA39D-994F-D672-1A92-949D21179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B366280-E0FB-4999-93E9-BE8398A1CCBF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9A9CFFB-D456-6463-A4BD-CE70F4CD1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6D7C6E78-6124-E839-CC89-38F3188A7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8230" y="0"/>
            <a:ext cx="4218856" cy="6610662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B16DE1DE-6D30-D722-D298-1A0D690F3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466" y="1379676"/>
            <a:ext cx="3883200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  <a:latin typeface="AvenirNext LT Pro Bold" panose="020B05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B1D4AA01-1363-9DFE-0FBA-2B8E669BB60E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5465" y="2688522"/>
            <a:ext cx="3883200" cy="312899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AD81AC03-04C0-6D6E-85D2-2EF894670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92" y="311234"/>
            <a:ext cx="1332000" cy="551506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6086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mycket text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>
                <a:solidFill>
                  <a:schemeClr val="accent3"/>
                </a:solidFill>
              </a:defRPr>
            </a:lvl1pPr>
          </a:lstStyle>
          <a:p>
            <a:pPr marL="228600" lvl="0" indent="-228600"/>
            <a:r>
              <a:rPr lang="sv-SE" dirty="0"/>
              <a:t>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>
                <a:solidFill>
                  <a:schemeClr val="accent3"/>
                </a:solidFill>
              </a:defRPr>
            </a:lvl1pPr>
          </a:lstStyle>
          <a:p>
            <a:pPr marL="228600" lvl="0" indent="-228600"/>
            <a:r>
              <a:rPr lang="sv-SE" dirty="0"/>
              <a:t>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41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6677"/>
            <a:ext cx="4860396" cy="1237130"/>
          </a:xfrm>
        </p:spPr>
        <p:txBody>
          <a:bodyPr anchor="t">
            <a:noAutofit/>
          </a:bodyPr>
          <a:lstStyle>
            <a:lvl1pPr>
              <a:defRPr sz="56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376890"/>
            <a:ext cx="5715000" cy="610421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8652C4B-B8AE-4DA5-BC52-342EBCBE08BA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52972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85826"/>
            <a:ext cx="10502154" cy="214541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96196"/>
            <a:ext cx="10502154" cy="1065333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2778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59417"/>
            <a:ext cx="9557084" cy="1368000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65507"/>
            <a:ext cx="9562862" cy="92476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020EF-984C-486A-898E-1ED7325E1C64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42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B7ECA-1D98-5941-0D9F-78A0DEE6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7313612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403C0F-160C-B65B-3871-2ACB32EB28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7" y="3187285"/>
            <a:ext cx="7313612" cy="311362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/>
            </a:lvl1pPr>
          </a:lstStyle>
          <a:p>
            <a:pPr marL="228600" lvl="0" indent="-228600"/>
            <a:r>
              <a:rPr lang="sv-SE" dirty="0"/>
              <a:t>Punkt</a:t>
            </a:r>
          </a:p>
          <a:p>
            <a:pPr marL="228600" lvl="0" indent="-228600"/>
            <a:r>
              <a:rPr lang="sv-SE" dirty="0"/>
              <a:t>Punkt</a:t>
            </a:r>
          </a:p>
          <a:p>
            <a:pPr marL="228600" lvl="0" indent="-228600"/>
            <a:r>
              <a:rPr lang="sv-SE" dirty="0"/>
              <a:t>Punkt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F3B261-C52E-8B45-0008-0B077F1D4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41E8FB7-B1A9-4218-A760-3AA9472286D6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88B7B5-EF69-3921-497E-15058B57C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6B7F78-AA47-C9DF-0094-9C1331DD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80630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/>
            </a:lvl1pPr>
          </a:lstStyle>
          <a:p>
            <a:pPr marL="228600" lvl="0" indent="-228600"/>
            <a:r>
              <a:rPr lang="sv-SE" dirty="0"/>
              <a:t>Punkt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/>
            </a:lvl1pPr>
          </a:lstStyle>
          <a:p>
            <a:pPr marL="228600" lvl="0" indent="-228600"/>
            <a:r>
              <a:rPr lang="sv-SE"/>
              <a:t>Punkt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717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D3A2D-C3B8-62B8-AF1E-AD8EC831B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10517188" cy="7200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0E6226-F84A-5475-055B-ADE93C881B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187287"/>
            <a:ext cx="5157787" cy="434228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3C54E97-E763-5645-7922-2BB02727C4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685435"/>
            <a:ext cx="5157787" cy="262315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/>
            </a:lvl1pPr>
          </a:lstStyle>
          <a:p>
            <a:pPr marL="228600" lvl="0" indent="-228600"/>
            <a:r>
              <a:rPr lang="sv-SE" dirty="0"/>
              <a:t>Punkt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9457F5-0317-53E5-88C0-332642591F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3187285"/>
            <a:ext cx="5183188" cy="434229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36394C-F88B-388F-7B44-9D3864B4F2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3685433"/>
            <a:ext cx="5183188" cy="262315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/>
            </a:lvl1pPr>
          </a:lstStyle>
          <a:p>
            <a:pPr marL="228600" lvl="0" indent="-228600"/>
            <a:r>
              <a:rPr lang="sv-SE" dirty="0"/>
              <a:t>Punkt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FBEBD62-6F09-D6F3-BAA0-C3C1499B6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F208342-5794-471C-9928-C29A6B39020D}" type="datetime1">
              <a:rPr lang="sv-SE" smtClean="0"/>
              <a:t>2024-05-14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3B9F0E4-33BA-36C9-94D4-F1833BC6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Sidfottext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DBD612E-E8DF-683B-2AEF-25FD3D2B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EA8761A-F05C-4F01-AE76-2EF79F7720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20260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A06F26-AA62-DC77-6D81-51E1E3775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790006"/>
            <a:ext cx="4947401" cy="1325563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ACEB5A-C13E-77A7-81F0-AF722F50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EE4F49-EC76-4C2C-9B73-2EBF0DD89402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9B4CC4B-BBBA-B3E1-B5BE-4336E1BC7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7755E0-6C68-55E2-93B7-3C2332903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8353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mycke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/>
            </a:lvl1pPr>
          </a:lstStyle>
          <a:p>
            <a:pPr marL="228600" lvl="0" indent="-228600"/>
            <a:r>
              <a:rPr lang="sv-SE" dirty="0"/>
              <a:t>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800"/>
            </a:lvl1pPr>
          </a:lstStyle>
          <a:p>
            <a:pPr marL="228600" lvl="0" indent="-228600"/>
            <a:r>
              <a:rPr lang="sv-SE" dirty="0"/>
              <a:t>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009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1 -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2685826"/>
            <a:ext cx="10502154" cy="214541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896196"/>
            <a:ext cx="10502154" cy="1065333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1DCAE3A-3628-AA66-EE6F-ACBB01D59A31}"/>
              </a:ext>
            </a:extLst>
          </p:cNvPr>
          <p:cNvSpPr/>
          <p:nvPr userDrawn="1"/>
        </p:nvSpPr>
        <p:spPr>
          <a:xfrm>
            <a:off x="407892" y="311234"/>
            <a:ext cx="430307" cy="547200"/>
          </a:xfrm>
          <a:prstGeom prst="rect">
            <a:avLst/>
          </a:prstGeom>
          <a:solidFill>
            <a:srgbClr val="FFE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0A9DF07-650B-EA03-2AC8-F9788F6C7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1"/>
          <a:stretch/>
        </p:blipFill>
        <p:spPr>
          <a:xfrm>
            <a:off x="407892" y="311234"/>
            <a:ext cx="430307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19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1 -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F7DFE-A18E-4FEA-53A4-A81CDBD79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59417"/>
            <a:ext cx="9557084" cy="1368000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6DBD33-47E8-C6B6-4720-C8325F393A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4174216"/>
            <a:ext cx="9562862" cy="924768"/>
          </a:xfrm>
        </p:spPr>
        <p:txBody>
          <a:bodyPr>
            <a:noAutofit/>
          </a:bodyPr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B4A272-7EEE-3056-FF2E-348D07716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E9020EF-984C-486A-898E-1ED7325E1C64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C1C9E2-AC37-7C71-50C6-F971E7D83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8A942B-B1EB-55EA-A1BF-0EAAA050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02A5F06-A57A-2368-EC74-BCE598B2B4DF}"/>
              </a:ext>
            </a:extLst>
          </p:cNvPr>
          <p:cNvSpPr/>
          <p:nvPr userDrawn="1"/>
        </p:nvSpPr>
        <p:spPr>
          <a:xfrm>
            <a:off x="407892" y="311234"/>
            <a:ext cx="430307" cy="547200"/>
          </a:xfrm>
          <a:prstGeom prst="rect">
            <a:avLst/>
          </a:prstGeom>
          <a:solidFill>
            <a:srgbClr val="FFE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B6F0DDD-E13C-73A1-C740-024489736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1"/>
          <a:stretch/>
        </p:blipFill>
        <p:spPr>
          <a:xfrm>
            <a:off x="407892" y="311234"/>
            <a:ext cx="430307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74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B7ECA-1D98-5941-0D9F-78A0DEE6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7313612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403C0F-160C-B65B-3871-2ACB32EB28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7" y="3187285"/>
            <a:ext cx="7313612" cy="311362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>
                <a:solidFill>
                  <a:schemeClr val="accent3"/>
                </a:solidFill>
              </a:defRPr>
            </a:lvl1pPr>
          </a:lstStyle>
          <a:p>
            <a:pPr marL="228600" lvl="0" indent="-228600"/>
            <a:r>
              <a:rPr lang="sv-SE"/>
              <a:t>Punkt</a:t>
            </a:r>
          </a:p>
          <a:p>
            <a:pPr marL="228600" lvl="0" indent="-228600"/>
            <a:r>
              <a:rPr lang="sv-SE"/>
              <a:t>Punkt</a:t>
            </a:r>
          </a:p>
          <a:p>
            <a:pPr marL="228600" lvl="0" indent="-228600"/>
            <a:r>
              <a:rPr lang="sv-SE"/>
              <a:t>Punkt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F3B261-C52E-8B45-0008-0B077F1D4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41E8FB7-B1A9-4218-A760-3AA9472286D6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88B7B5-EF69-3921-497E-15058B57C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6B7F78-AA47-C9DF-0094-9C1331DD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6D812B9-F6A9-571C-D1A1-7D9617D65E8F}"/>
              </a:ext>
            </a:extLst>
          </p:cNvPr>
          <p:cNvSpPr/>
          <p:nvPr userDrawn="1"/>
        </p:nvSpPr>
        <p:spPr>
          <a:xfrm>
            <a:off x="407892" y="311234"/>
            <a:ext cx="430307" cy="547200"/>
          </a:xfrm>
          <a:prstGeom prst="rect">
            <a:avLst/>
          </a:prstGeom>
          <a:solidFill>
            <a:srgbClr val="FFE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5D3BEF7-130A-3CB2-523D-66CDDAC96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1"/>
          <a:stretch/>
        </p:blipFill>
        <p:spPr>
          <a:xfrm>
            <a:off x="407892" y="311234"/>
            <a:ext cx="430307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5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tfallande bild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E40FD-2325-BF40-48CC-B1A8DF4CA2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496677"/>
            <a:ext cx="4860396" cy="1237130"/>
          </a:xfrm>
        </p:spPr>
        <p:txBody>
          <a:bodyPr anchor="t">
            <a:noAutofit/>
          </a:bodyPr>
          <a:lstStyle>
            <a:lvl1pPr>
              <a:defRPr sz="56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43804D4-A302-E55B-9C5B-E03AE864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BCE5F6-72BA-0BCE-9D1D-210EFAEAE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D05FCD3-3492-4FFB-A5C1-DA3BA36D4976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0F41B-C4ED-8C07-3401-0E1758FC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5AC636A-9B62-AC75-614D-850098111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238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delar -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772E1B-B133-D852-FA5E-6CF91C0A7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9269507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43A7C1-BC47-B385-A7EA-1115FD3270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9788" y="3187287"/>
            <a:ext cx="4482354" cy="3121306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>
                <a:solidFill>
                  <a:schemeClr val="accent3"/>
                </a:solidFill>
              </a:defRPr>
            </a:lvl1pPr>
          </a:lstStyle>
          <a:p>
            <a:pPr marL="228600" lvl="0" indent="-228600"/>
            <a:r>
              <a:rPr lang="sv-SE" dirty="0"/>
              <a:t>Punkt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62D343-5512-7D1A-E5F0-0443C4FC3D0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26941" y="3187285"/>
            <a:ext cx="4482354" cy="312130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>
                <a:solidFill>
                  <a:schemeClr val="accent3"/>
                </a:solidFill>
              </a:defRPr>
            </a:lvl1pPr>
          </a:lstStyle>
          <a:p>
            <a:pPr marL="228600" lvl="0" indent="-228600"/>
            <a:r>
              <a:rPr lang="sv-SE"/>
              <a:t>Punkt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8547E8-12A7-D55F-7BF4-86CC4F46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FA75368C-E857-4853-8A57-27188289916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C135277-882F-7071-2BB3-1B15EEFFE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617A05-34F8-185F-DE57-86C010D7F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E75080E-8CC5-BCE8-E07D-BCE231AD17CE}"/>
              </a:ext>
            </a:extLst>
          </p:cNvPr>
          <p:cNvSpPr/>
          <p:nvPr userDrawn="1"/>
        </p:nvSpPr>
        <p:spPr>
          <a:xfrm>
            <a:off x="407892" y="311234"/>
            <a:ext cx="430307" cy="547200"/>
          </a:xfrm>
          <a:prstGeom prst="rect">
            <a:avLst/>
          </a:prstGeom>
          <a:solidFill>
            <a:srgbClr val="FFE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C08BD5B-DB82-C368-6D6C-E2CBFC0B6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1"/>
          <a:stretch/>
        </p:blipFill>
        <p:spPr>
          <a:xfrm>
            <a:off x="407892" y="311234"/>
            <a:ext cx="430307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14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två delar - rosa"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BD3A2D-C3B8-62B8-AF1E-AD8EC831B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2395569"/>
            <a:ext cx="10517188" cy="7200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0E6226-F84A-5475-055B-ADE93C881B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187287"/>
            <a:ext cx="5157787" cy="434228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3C54E97-E763-5645-7922-2BB02727C45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685435"/>
            <a:ext cx="5157787" cy="262315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>
                <a:solidFill>
                  <a:schemeClr val="accent3"/>
                </a:solidFill>
              </a:defRPr>
            </a:lvl1pPr>
          </a:lstStyle>
          <a:p>
            <a:pPr marL="228600" lvl="0" indent="-228600"/>
            <a:r>
              <a:rPr lang="sv-SE" dirty="0"/>
              <a:t>Punkt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9457F5-0317-53E5-88C0-332642591F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3187285"/>
            <a:ext cx="5183188" cy="434229"/>
          </a:xfrm>
        </p:spPr>
        <p:txBody>
          <a:bodyPr anchor="ctr">
            <a:noAutofit/>
          </a:bodyPr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36394C-F88B-388F-7B44-9D3864B4F25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199" y="3685433"/>
            <a:ext cx="5183188" cy="2623157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sz="2200">
                <a:solidFill>
                  <a:schemeClr val="accent3"/>
                </a:solidFill>
              </a:defRPr>
            </a:lvl1pPr>
          </a:lstStyle>
          <a:p>
            <a:pPr marL="228600" lvl="0" indent="-228600"/>
            <a:r>
              <a:rPr lang="sv-SE"/>
              <a:t>Punkt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FBEBD62-6F09-D6F3-BAA0-C3C1499B6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F208342-5794-471C-9928-C29A6B39020D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3B9F0E4-33BA-36C9-94D4-F1833BC6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DBD612E-E8DF-683B-2AEF-25FD3D2B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9152872-06B6-26CB-75F6-53668215E8C0}"/>
              </a:ext>
            </a:extLst>
          </p:cNvPr>
          <p:cNvSpPr/>
          <p:nvPr userDrawn="1"/>
        </p:nvSpPr>
        <p:spPr>
          <a:xfrm>
            <a:off x="407892" y="311234"/>
            <a:ext cx="430307" cy="547200"/>
          </a:xfrm>
          <a:prstGeom prst="rect">
            <a:avLst/>
          </a:prstGeom>
          <a:solidFill>
            <a:srgbClr val="FFEB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490D183-736B-01C7-1E11-2F160058BA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1"/>
          <a:stretch/>
        </p:blipFill>
        <p:spPr>
          <a:xfrm>
            <a:off x="407892" y="311234"/>
            <a:ext cx="430307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313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2 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68555"/>
            <a:ext cx="4881283" cy="1683735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422371"/>
            <a:ext cx="4881283" cy="864524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accent5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0445CA6-69A4-3DDB-6AED-AB4BF85157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 algn="ctr">
              <a:buNone/>
              <a:defRPr sz="1100">
                <a:solidFill>
                  <a:schemeClr val="accent5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27887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B7ECA-1D98-5941-0D9F-78A0DEE61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878439"/>
            <a:ext cx="7313612" cy="123713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403C0F-160C-B65B-3871-2ACB32EB28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7" y="3187285"/>
            <a:ext cx="7313612" cy="3113623"/>
          </a:xfrm>
        </p:spPr>
        <p:txBody>
          <a:bodyPr>
            <a:noAutofit/>
          </a:bodyPr>
          <a:lstStyle>
            <a:lvl1pPr>
              <a:spcBef>
                <a:spcPts val="1400"/>
              </a:spcBef>
              <a:buSzPct val="100000"/>
              <a:defRPr sz="2200">
                <a:solidFill>
                  <a:schemeClr val="accent5"/>
                </a:solidFill>
                <a:latin typeface="+mn-lt"/>
              </a:defRPr>
            </a:lvl1pPr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sv-SE" dirty="0"/>
              <a:t>Punkt</a:t>
            </a:r>
          </a:p>
          <a:p>
            <a:pPr lvl="0"/>
            <a:r>
              <a:rPr lang="sv-SE" dirty="0"/>
              <a:t>Punkt</a:t>
            </a:r>
          </a:p>
          <a:p>
            <a:pPr lvl="0"/>
            <a:r>
              <a:rPr lang="sv-SE" dirty="0"/>
              <a:t>Punkt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F3B261-C52E-8B45-0008-0B077F1D4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41E8FB7-B1A9-4218-A760-3AA9472286D6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88B7B5-EF69-3921-497E-15058B57C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6B7F78-AA47-C9DF-0094-9C1331DD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60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793E63-731C-4489-4423-CB81F6C7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5080"/>
            <a:ext cx="7313612" cy="1237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994848-5D29-B231-E352-88E61149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28048"/>
            <a:ext cx="7313612" cy="3233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27DD33-0436-F20A-421B-A429BA7D8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083" y="6364203"/>
            <a:ext cx="1051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5"/>
                </a:solidFill>
                <a:latin typeface="+mn-lt"/>
              </a:defRPr>
            </a:lvl1pPr>
          </a:lstStyle>
          <a:p>
            <a:fld id="{5F6B0470-A8C6-4E2F-A7E4-2127E15D3394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673166-732E-ACFA-4AD6-5CBD34564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008" y="6365427"/>
            <a:ext cx="336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9851D9-8275-AE40-1CCB-78CA6FA4C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910" y="6364203"/>
            <a:ext cx="501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5"/>
                </a:solidFill>
                <a:latin typeface="+mn-lt"/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 descr="Logotyp för Sveriges kommuner och regioner.">
            <a:extLst>
              <a:ext uri="{FF2B5EF4-FFF2-40B4-BE49-F238E27FC236}">
                <a16:creationId xmlns:a16="http://schemas.microsoft.com/office/drawing/2014/main" id="{820A498F-3CFE-A810-03F3-C4E9E84161D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2" y="311234"/>
            <a:ext cx="1332000" cy="5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7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6" r:id="rId11"/>
    <p:sldLayoutId id="2147483802" r:id="rId12"/>
    <p:sldLayoutId id="2147483803" r:id="rId13"/>
    <p:sldLayoutId id="2147483757" r:id="rId14"/>
    <p:sldLayoutId id="2147483758" r:id="rId15"/>
    <p:sldLayoutId id="2147483754" r:id="rId16"/>
    <p:sldLayoutId id="2147483753" r:id="rId17"/>
    <p:sldLayoutId id="2147483801" r:id="rId18"/>
    <p:sldLayoutId id="2147483759" r:id="rId19"/>
    <p:sldLayoutId id="2147483760" r:id="rId20"/>
    <p:sldLayoutId id="2147483799" r:id="rId21"/>
    <p:sldLayoutId id="2147483800" r:id="rId22"/>
    <p:sldLayoutId id="2147483900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2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793E63-731C-4489-4423-CB81F6C7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5080"/>
            <a:ext cx="7313612" cy="1237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994848-5D29-B231-E352-88E61149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28048"/>
            <a:ext cx="7313612" cy="3233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27DD33-0436-F20A-421B-A429BA7D8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083" y="6364203"/>
            <a:ext cx="1051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5F6B0470-A8C6-4E2F-A7E4-2127E15D3394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673166-732E-ACFA-4AD6-5CBD34564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008" y="6365427"/>
            <a:ext cx="336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9851D9-8275-AE40-1CCB-78CA6FA4C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910" y="6364203"/>
            <a:ext cx="501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 descr="Logotyp för Sveriges kommuner och regioner.">
            <a:extLst>
              <a:ext uri="{FF2B5EF4-FFF2-40B4-BE49-F238E27FC236}">
                <a16:creationId xmlns:a16="http://schemas.microsoft.com/office/drawing/2014/main" id="{820A498F-3CFE-A810-03F3-C4E9E84161D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2" y="311234"/>
            <a:ext cx="1332000" cy="5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7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99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Next LT Pro Bold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793E63-731C-4489-4423-CB81F6C7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5080"/>
            <a:ext cx="7313612" cy="1237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994848-5D29-B231-E352-88E61149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28048"/>
            <a:ext cx="7313612" cy="3233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27DD33-0436-F20A-421B-A429BA7D8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083" y="6364203"/>
            <a:ext cx="1051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accent3"/>
                </a:solidFill>
                <a:latin typeface="+mn-lt"/>
              </a:defRPr>
            </a:lvl1pPr>
          </a:lstStyle>
          <a:p>
            <a:fld id="{5F6B0470-A8C6-4E2F-A7E4-2127E15D3394}" type="datetime1">
              <a:rPr lang="sv-SE" smtClean="0"/>
              <a:pPr/>
              <a:t>2024-05-14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673166-732E-ACFA-4AD6-5CBD34564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008" y="6365427"/>
            <a:ext cx="336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9851D9-8275-AE40-1CCB-78CA6FA4C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910" y="6364203"/>
            <a:ext cx="501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3"/>
                </a:solidFill>
                <a:latin typeface="+mn-lt"/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 descr="Logotyp för Sveriges kommuner och regioner.">
            <a:extLst>
              <a:ext uri="{FF2B5EF4-FFF2-40B4-BE49-F238E27FC236}">
                <a16:creationId xmlns:a16="http://schemas.microsoft.com/office/drawing/2014/main" id="{820A498F-3CFE-A810-03F3-C4E9E84161D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2" y="311234"/>
            <a:ext cx="1332000" cy="5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9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48" r:id="rId21"/>
    <p:sldLayoutId id="2147483849" r:id="rId22"/>
    <p:sldLayoutId id="2147483898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200" b="0" i="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793E63-731C-4489-4423-CB81F6C7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5080"/>
            <a:ext cx="7313612" cy="1237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994848-5D29-B231-E352-88E61149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28048"/>
            <a:ext cx="7313612" cy="3233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/>
            <a:r>
              <a:rPr lang="sv-SE" dirty="0"/>
              <a:t>Klicka här för att ändra format på bakgrundstexten</a:t>
            </a:r>
          </a:p>
          <a:p>
            <a:pPr marL="685800" lvl="1" indent="-228600"/>
            <a:r>
              <a:rPr lang="sv-SE" dirty="0"/>
              <a:t>Nivå två</a:t>
            </a:r>
          </a:p>
          <a:p>
            <a:pPr marL="1143000" lvl="2" indent="-228600"/>
            <a:r>
              <a:rPr lang="sv-SE" dirty="0"/>
              <a:t>Nivå tre</a:t>
            </a:r>
          </a:p>
          <a:p>
            <a:pPr marL="1600200" lvl="3" indent="-228600"/>
            <a:r>
              <a:rPr lang="sv-SE" dirty="0"/>
              <a:t>Nivå fyra</a:t>
            </a:r>
          </a:p>
          <a:p>
            <a:pPr marL="2057400" lvl="4" indent="-228600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27DD33-0436-F20A-421B-A429BA7D8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083" y="6364203"/>
            <a:ext cx="1051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1pPr>
          </a:lstStyle>
          <a:p>
            <a:fld id="{5F6B0470-A8C6-4E2F-A7E4-2127E15D3394}" type="datetime1">
              <a:rPr lang="sv-SE" smtClean="0"/>
              <a:pPr/>
              <a:t>2024-05-14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673166-732E-ACFA-4AD6-5CBD34564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8008" y="6365427"/>
            <a:ext cx="3360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9851D9-8275-AE40-1CCB-78CA6FA4C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910" y="6364203"/>
            <a:ext cx="501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venirNext LT Pro Regular" panose="020B0504020202020204" pitchFamily="34" charset="77"/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 descr="Logotyp för Sveriges kommuner och regioner.">
            <a:extLst>
              <a:ext uri="{FF2B5EF4-FFF2-40B4-BE49-F238E27FC236}">
                <a16:creationId xmlns:a16="http://schemas.microsoft.com/office/drawing/2014/main" id="{820A498F-3CFE-A810-03F3-C4E9E84161D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2" y="311234"/>
            <a:ext cx="1332000" cy="55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3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5" r:id="rId2"/>
    <p:sldLayoutId id="2147483859" r:id="rId3"/>
    <p:sldLayoutId id="2147483864" r:id="rId4"/>
    <p:sldLayoutId id="2147483865" r:id="rId5"/>
    <p:sldLayoutId id="2147483866" r:id="rId6"/>
    <p:sldLayoutId id="2147483897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90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venirNext LT Pro Bold" panose="020B050402020202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anose="020B0604020202020204" pitchFamily="34" charset="0"/>
        <a:buChar char="•"/>
        <a:defRPr lang="sv-SE" sz="2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lang="sv-SE" sz="22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lang="sv-SE" sz="2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lang="sv-SE" sz="22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lang="sv-SE" sz="22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2042A6-4B09-4911-271A-2CF4DFD24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629700"/>
            <a:ext cx="4881283" cy="1683735"/>
          </a:xfrm>
        </p:spPr>
        <p:txBody>
          <a:bodyPr/>
          <a:lstStyle/>
          <a:p>
            <a:r>
              <a:rPr lang="sv-SE" dirty="0"/>
              <a:t>Ekonomirapporten maj 2024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131247C-FBA6-C7FA-A29B-AD6B6E9FC7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Rapportens diagram</a:t>
            </a:r>
            <a:endParaRPr lang="sv-SE" dirty="0"/>
          </a:p>
        </p:txBody>
      </p:sp>
      <p:sp>
        <p:nvSpPr>
          <p:cNvPr id="9" name="Diagonal rand 8">
            <a:extLst>
              <a:ext uri="{FF2B5EF4-FFF2-40B4-BE49-F238E27FC236}">
                <a16:creationId xmlns:a16="http://schemas.microsoft.com/office/drawing/2014/main" id="{1F417689-9BC1-3D93-281B-FD871FC5EDA0}"/>
              </a:ext>
            </a:extLst>
          </p:cNvPr>
          <p:cNvSpPr/>
          <p:nvPr/>
        </p:nvSpPr>
        <p:spPr>
          <a:xfrm flipH="1">
            <a:off x="8729273" y="0"/>
            <a:ext cx="3462727" cy="1648918"/>
          </a:xfrm>
          <a:prstGeom prst="diagStrip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7EF541B8-1347-E13B-7A66-55F91DE4D0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81" r="38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8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79497-8F5E-D17C-E3F4-08A23CD39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23E3E4-AE98-A8EB-00D8-5BCA66B5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40238"/>
            <a:ext cx="10263641" cy="1325563"/>
          </a:xfrm>
        </p:spPr>
        <p:txBody>
          <a:bodyPr/>
          <a:lstStyle/>
          <a:p>
            <a:r>
              <a:rPr lang="sv-SE" sz="2800" dirty="0"/>
              <a:t>Diagram 9 • Indexutveckling 0-åringar, kommungrupper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Index, 2014 = 100</a:t>
            </a:r>
            <a:endParaRPr lang="sv-SE" sz="2000" dirty="0"/>
          </a:p>
        </p:txBody>
      </p:sp>
      <p:pic>
        <p:nvPicPr>
          <p:cNvPr id="4" name="Bildobjekt 3" descr="En bild som visar text, diagram, linje, Graf&#10;&#10;Automatiskt genererad beskrivning">
            <a:extLst>
              <a:ext uri="{FF2B5EF4-FFF2-40B4-BE49-F238E27FC236}">
                <a16:creationId xmlns:a16="http://schemas.microsoft.com/office/drawing/2014/main" id="{AFD47BBD-50F5-F89F-5E52-2D7D40D72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7" y="2642442"/>
            <a:ext cx="6359299" cy="3932533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84AEDD3-546E-7317-62EF-5457DD41E17B}"/>
              </a:ext>
            </a:extLst>
          </p:cNvPr>
          <p:cNvSpPr txBox="1"/>
          <p:nvPr/>
        </p:nvSpPr>
        <p:spPr>
          <a:xfrm>
            <a:off x="844912" y="6576970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046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826E1-6736-52AE-BAC8-C4EF2501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B3191D-FFEF-2440-1BAA-15B4E1C6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3578"/>
            <a:ext cx="9755641" cy="1325563"/>
          </a:xfrm>
        </p:spPr>
        <p:txBody>
          <a:bodyPr/>
          <a:lstStyle/>
          <a:p>
            <a:r>
              <a:rPr lang="sv-SE" sz="2800" dirty="0"/>
              <a:t>Diagram 10 • Utveckling 0-åringar, regioner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Procentuell utveckling</a:t>
            </a:r>
            <a:endParaRPr lang="sv-SE" sz="2000" dirty="0"/>
          </a:p>
        </p:txBody>
      </p:sp>
      <p:pic>
        <p:nvPicPr>
          <p:cNvPr id="4" name="Bildobjekt 3" descr="En bild som visar text, diagram, skärmbild, Teckensnitt&#10;&#10;Automatiskt genererad beskrivning">
            <a:extLst>
              <a:ext uri="{FF2B5EF4-FFF2-40B4-BE49-F238E27FC236}">
                <a16:creationId xmlns:a16="http://schemas.microsoft.com/office/drawing/2014/main" id="{D9B289CA-B711-6E11-14D5-24F130DD1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9" y="2641370"/>
            <a:ext cx="6388322" cy="395048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575DA12-7F0B-B9AE-A9F0-6D2B7143201F}"/>
              </a:ext>
            </a:extLst>
          </p:cNvPr>
          <p:cNvSpPr txBox="1"/>
          <p:nvPr/>
        </p:nvSpPr>
        <p:spPr>
          <a:xfrm>
            <a:off x="844912" y="6569655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123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5513E-8BDA-385F-EE8F-BF21D71B7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74F41F-792C-9EE3-70D5-B672F4E4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54873"/>
            <a:ext cx="10925492" cy="1325563"/>
          </a:xfrm>
        </p:spPr>
        <p:txBody>
          <a:bodyPr/>
          <a:lstStyle/>
          <a:p>
            <a:r>
              <a:rPr lang="sv-SE" sz="2800" dirty="0"/>
              <a:t>Diagram 11 • Utveckling arbetsför befolkning 2014–2023, regioner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Procentuell utveckling</a:t>
            </a:r>
          </a:p>
        </p:txBody>
      </p:sp>
      <p:pic>
        <p:nvPicPr>
          <p:cNvPr id="4" name="Bildobjekt 3" descr="En bild som visar text, diagram, Teckensnitt, skärmbild&#10;&#10;Automatiskt genererad beskrivning">
            <a:extLst>
              <a:ext uri="{FF2B5EF4-FFF2-40B4-BE49-F238E27FC236}">
                <a16:creationId xmlns:a16="http://schemas.microsoft.com/office/drawing/2014/main" id="{898A258F-34A7-40AD-DAC3-593B7017D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8" y="2653448"/>
            <a:ext cx="6319126" cy="390769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781E431-63E2-BA84-87DB-FF6DCACFD262}"/>
              </a:ext>
            </a:extLst>
          </p:cNvPr>
          <p:cNvSpPr txBox="1"/>
          <p:nvPr/>
        </p:nvSpPr>
        <p:spPr>
          <a:xfrm>
            <a:off x="844912" y="6569655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35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EA3DF-0EA4-D77D-86A2-0062B4864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EE5A0A-9174-F8BB-4C8B-ED87BF26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3584"/>
            <a:ext cx="9842726" cy="1325563"/>
          </a:xfrm>
        </p:spPr>
        <p:txBody>
          <a:bodyPr/>
          <a:lstStyle/>
          <a:p>
            <a:r>
              <a:rPr lang="sv-SE" sz="2800" dirty="0"/>
              <a:t>Diagram 12 • Kommunernas verksamhetsresultat och finansiella poster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Miljarder kronor respektive procent</a:t>
            </a:r>
          </a:p>
        </p:txBody>
      </p:sp>
      <p:pic>
        <p:nvPicPr>
          <p:cNvPr id="4" name="Bildobjekt 3" descr="En bild som visar text, diagram, linje, skärmbild&#10;&#10;Automatiskt genererad beskrivning">
            <a:extLst>
              <a:ext uri="{FF2B5EF4-FFF2-40B4-BE49-F238E27FC236}">
                <a16:creationId xmlns:a16="http://schemas.microsoft.com/office/drawing/2014/main" id="{D9AB6146-68DB-1000-BEDB-192C49D20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7" y="2647240"/>
            <a:ext cx="6329163" cy="391389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4D5D6BE-79E4-FCD9-41D0-57BC74B78154}"/>
              </a:ext>
            </a:extLst>
          </p:cNvPr>
          <p:cNvSpPr txBox="1"/>
          <p:nvPr/>
        </p:nvSpPr>
        <p:spPr>
          <a:xfrm>
            <a:off x="839788" y="6549833"/>
            <a:ext cx="6094520" cy="262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</a:t>
            </a:r>
            <a:r>
              <a:rPr lang="sv-SE" sz="900" dirty="0"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sv-SE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Statistiska</a:t>
            </a:r>
            <a:r>
              <a:rPr lang="sv-SE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426228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E6EFE-B4CD-8BEE-4534-B5391425C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FB9A85-F851-60F1-162A-5F6AAB2C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46162"/>
            <a:ext cx="11352212" cy="1325563"/>
          </a:xfrm>
        </p:spPr>
        <p:txBody>
          <a:bodyPr/>
          <a:lstStyle/>
          <a:p>
            <a:r>
              <a:rPr lang="sv-SE" sz="2800" dirty="0"/>
              <a:t>Diagram 13 • Kommunernas resultat 2023  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Kronor per invånare</a:t>
            </a:r>
          </a:p>
        </p:txBody>
      </p:sp>
      <p:pic>
        <p:nvPicPr>
          <p:cNvPr id="4" name="Bildobjekt 3" descr="En bild som visar text, skärmbild, linje, Graf&#10;&#10;Automatiskt genererad beskrivning">
            <a:extLst>
              <a:ext uri="{FF2B5EF4-FFF2-40B4-BE49-F238E27FC236}">
                <a16:creationId xmlns:a16="http://schemas.microsoft.com/office/drawing/2014/main" id="{E35015F8-A1D0-F8A1-2ED5-F50DE88AF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7" y="2642678"/>
            <a:ext cx="6344780" cy="392355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71529420-A8D6-D6C6-DC28-881B1FF04908}"/>
              </a:ext>
            </a:extLst>
          </p:cNvPr>
          <p:cNvSpPr txBox="1"/>
          <p:nvPr/>
        </p:nvSpPr>
        <p:spPr>
          <a:xfrm>
            <a:off x="839788" y="6523199"/>
            <a:ext cx="6094520" cy="262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Källa: </a:t>
            </a:r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Statistiska</a:t>
            </a:r>
            <a:r>
              <a:rPr lang="sv-SE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centralbyrån.</a:t>
            </a:r>
          </a:p>
        </p:txBody>
      </p:sp>
    </p:spTree>
    <p:extLst>
      <p:ext uri="{BB962C8B-B14F-4D97-AF65-F5344CB8AC3E}">
        <p14:creationId xmlns:p14="http://schemas.microsoft.com/office/powerpoint/2010/main" val="196487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81843-15C1-D8AC-3BBF-74DD4136A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3C4875-2330-1DD2-6F52-B1C2412B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54868"/>
            <a:ext cx="9857241" cy="1325563"/>
          </a:xfrm>
        </p:spPr>
        <p:txBody>
          <a:bodyPr/>
          <a:lstStyle/>
          <a:p>
            <a:r>
              <a:rPr lang="sv-SE" sz="2800" dirty="0"/>
              <a:t>Diagram 14 • Budgetavvikelser 2023 per verksamhet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Procent</a:t>
            </a:r>
          </a:p>
        </p:txBody>
      </p:sp>
      <p:pic>
        <p:nvPicPr>
          <p:cNvPr id="4" name="Bildobjekt 3" descr="En bild som visar text, skärmbild, diagram, Rektangel&#10;&#10;Automatiskt genererad beskrivning">
            <a:extLst>
              <a:ext uri="{FF2B5EF4-FFF2-40B4-BE49-F238E27FC236}">
                <a16:creationId xmlns:a16="http://schemas.microsoft.com/office/drawing/2014/main" id="{52125299-B324-3A2C-4A81-A5F5C1A6C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70" y="2633087"/>
            <a:ext cx="6327361" cy="3912783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31107193-5257-92EF-41C6-EE476280B862}"/>
              </a:ext>
            </a:extLst>
          </p:cNvPr>
          <p:cNvSpPr txBox="1"/>
          <p:nvPr/>
        </p:nvSpPr>
        <p:spPr>
          <a:xfrm>
            <a:off x="839788" y="6667373"/>
            <a:ext cx="6094520" cy="245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Källa: Sveriges Kommuner och Regioner.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2D9E351-0B71-E939-5C20-1DECD0949056}"/>
              </a:ext>
            </a:extLst>
          </p:cNvPr>
          <p:cNvSpPr txBox="1"/>
          <p:nvPr/>
        </p:nvSpPr>
        <p:spPr>
          <a:xfrm>
            <a:off x="839786" y="6523902"/>
            <a:ext cx="6538967" cy="232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00"/>
              </a:spcAft>
            </a:pPr>
            <a:r>
              <a:rPr lang="sv-SE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Anm. Enkät till ekonomichefer i kommunerna. 204 kommuner har svarat, motsvarande drygt 80 procent av befolkningen.</a:t>
            </a:r>
          </a:p>
        </p:txBody>
      </p:sp>
    </p:spTree>
    <p:extLst>
      <p:ext uri="{BB962C8B-B14F-4D97-AF65-F5344CB8AC3E}">
        <p14:creationId xmlns:p14="http://schemas.microsoft.com/office/powerpoint/2010/main" val="76446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42372C-59FE-A1E1-D87D-536ACCDA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3578"/>
            <a:ext cx="8638041" cy="1325563"/>
          </a:xfrm>
        </p:spPr>
        <p:txBody>
          <a:bodyPr/>
          <a:lstStyle/>
          <a:p>
            <a:r>
              <a:rPr lang="sv-SE" sz="2800" dirty="0"/>
              <a:t>Diagram 15 • Ekonomiska förutsättningar 2025 jämfört med 2024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Procent</a:t>
            </a:r>
            <a:endParaRPr lang="sv-SE" sz="2000" dirty="0"/>
          </a:p>
        </p:txBody>
      </p:sp>
      <p:pic>
        <p:nvPicPr>
          <p:cNvPr id="4" name="Bildobjekt 3" descr="En bild som visar skärmbild, text, Färggrann, Rektangel&#10;&#10;Automatiskt genererad beskrivning">
            <a:extLst>
              <a:ext uri="{FF2B5EF4-FFF2-40B4-BE49-F238E27FC236}">
                <a16:creationId xmlns:a16="http://schemas.microsoft.com/office/drawing/2014/main" id="{FC60C6B0-6D3A-74FE-051E-93DDF4FDA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6" y="2644474"/>
            <a:ext cx="6333638" cy="3916664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FB6D3C0-1BF4-C4E0-B377-5A3E5626840A}"/>
              </a:ext>
            </a:extLst>
          </p:cNvPr>
          <p:cNvSpPr txBox="1"/>
          <p:nvPr/>
        </p:nvSpPr>
        <p:spPr>
          <a:xfrm>
            <a:off x="839786" y="6498831"/>
            <a:ext cx="6538967" cy="232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00"/>
              </a:spcAft>
            </a:pPr>
            <a:r>
              <a:rPr lang="sv-SE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Anm. Enkät till ekonomichefer i kommunerna. 204 kommuner har svarat, motsvarande drygt 80 procent av befolkningen.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1250133-2601-28E9-A733-7F73163C6DF0}"/>
              </a:ext>
            </a:extLst>
          </p:cNvPr>
          <p:cNvSpPr txBox="1"/>
          <p:nvPr/>
        </p:nvSpPr>
        <p:spPr>
          <a:xfrm>
            <a:off x="839788" y="6660058"/>
            <a:ext cx="6094520" cy="245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Källa: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2691741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F675D-6D4D-8564-BD50-3B1CA8CFD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2D4578-956B-B279-DA4C-49AB86B0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79" y="1563580"/>
            <a:ext cx="9944326" cy="1325563"/>
          </a:xfrm>
        </p:spPr>
        <p:txBody>
          <a:bodyPr/>
          <a:lstStyle/>
          <a:p>
            <a:r>
              <a:rPr lang="sv-SE" sz="2800" dirty="0"/>
              <a:t>Diagram 16 • Intäkter och prisökningar i kommunerna, förändring från föregående år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Miljarder kronor</a:t>
            </a:r>
          </a:p>
        </p:txBody>
      </p:sp>
      <p:pic>
        <p:nvPicPr>
          <p:cNvPr id="4" name="Bildobjekt 3" descr="En bild som visar text, skärmbild, diagram, Rektangel&#10;&#10;Automatiskt genererad beskrivning">
            <a:extLst>
              <a:ext uri="{FF2B5EF4-FFF2-40B4-BE49-F238E27FC236}">
                <a16:creationId xmlns:a16="http://schemas.microsoft.com/office/drawing/2014/main" id="{6A609934-6851-AA3C-E888-82622B411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9" y="2644220"/>
            <a:ext cx="6334046" cy="3916917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119FD6D-ECA0-8C35-42AB-9C1B1928DB51}"/>
              </a:ext>
            </a:extLst>
          </p:cNvPr>
          <p:cNvSpPr txBox="1"/>
          <p:nvPr/>
        </p:nvSpPr>
        <p:spPr>
          <a:xfrm>
            <a:off x="839788" y="6570215"/>
            <a:ext cx="6094520" cy="245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4046454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16308-BEB1-CC95-5431-D32E98DCB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1E2179-FA59-AA39-516F-3F294C8E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54869"/>
            <a:ext cx="8667069" cy="1325563"/>
          </a:xfrm>
        </p:spPr>
        <p:txBody>
          <a:bodyPr/>
          <a:lstStyle/>
          <a:p>
            <a:r>
              <a:rPr lang="sv-SE" sz="2800" dirty="0"/>
              <a:t>Diagram 17 • Kommunernas resultat, utfall, prognos och kalkyl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Miljarder kronor respektive procent</a:t>
            </a:r>
          </a:p>
        </p:txBody>
      </p:sp>
      <p:pic>
        <p:nvPicPr>
          <p:cNvPr id="4" name="Bildobjekt 3" descr="En bild som visar text, diagram, Graf, linje&#10;&#10;Automatiskt genererad beskrivning">
            <a:extLst>
              <a:ext uri="{FF2B5EF4-FFF2-40B4-BE49-F238E27FC236}">
                <a16:creationId xmlns:a16="http://schemas.microsoft.com/office/drawing/2014/main" id="{1BDE7BBC-FF8D-4069-D08C-98F8CCF8C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5" y="2650461"/>
            <a:ext cx="6323956" cy="3910677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32538A8D-F0A5-CD87-66BF-90ABE7E1DDCD}"/>
              </a:ext>
            </a:extLst>
          </p:cNvPr>
          <p:cNvSpPr txBox="1"/>
          <p:nvPr/>
        </p:nvSpPr>
        <p:spPr>
          <a:xfrm>
            <a:off x="839788" y="6571278"/>
            <a:ext cx="6094520" cy="245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707541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D6E79-7BF0-4EDC-D4BD-C4E17BFF7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91B65F-633C-FC88-6B94-019B78CB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554867"/>
            <a:ext cx="10873241" cy="1325563"/>
          </a:xfrm>
        </p:spPr>
        <p:txBody>
          <a:bodyPr/>
          <a:lstStyle/>
          <a:p>
            <a:r>
              <a:rPr lang="sv-SE" sz="2800" dirty="0"/>
              <a:t>Diagram 18 • Kommunernas investeringar, utfall och prognos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Miljarder kronor respektive procent</a:t>
            </a:r>
          </a:p>
        </p:txBody>
      </p:sp>
      <p:pic>
        <p:nvPicPr>
          <p:cNvPr id="4" name="Bildobjekt 3" descr="En bild som visar text, skärmbild, diagram, Teckensnitt&#10;&#10;Automatiskt genererad beskrivning">
            <a:extLst>
              <a:ext uri="{FF2B5EF4-FFF2-40B4-BE49-F238E27FC236}">
                <a16:creationId xmlns:a16="http://schemas.microsoft.com/office/drawing/2014/main" id="{07A19EFA-FF55-16E4-CAB9-4E998DA46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6" y="2653048"/>
            <a:ext cx="6266404" cy="387508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74FDE39-B142-315E-AA11-17C066350102}"/>
              </a:ext>
            </a:extLst>
          </p:cNvPr>
          <p:cNvSpPr txBox="1"/>
          <p:nvPr/>
        </p:nvSpPr>
        <p:spPr>
          <a:xfrm>
            <a:off x="839788" y="6567089"/>
            <a:ext cx="6094520" cy="245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399922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520160-D1AD-FADB-1070-E298B87C6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54868"/>
            <a:ext cx="10512424" cy="1325563"/>
          </a:xfrm>
        </p:spPr>
        <p:txBody>
          <a:bodyPr/>
          <a:lstStyle/>
          <a:p>
            <a:r>
              <a:rPr lang="sv-SE" sz="2800" dirty="0"/>
              <a:t>Diagram 1 • Skatteunderlagets utveckling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Procent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7EE33C6-E734-9409-BFB1-A48056FD3254}"/>
              </a:ext>
            </a:extLst>
          </p:cNvPr>
          <p:cNvSpPr txBox="1"/>
          <p:nvPr/>
        </p:nvSpPr>
        <p:spPr>
          <a:xfrm>
            <a:off x="839788" y="6150910"/>
            <a:ext cx="6094520" cy="262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Källa: Sveriges Kommuner och Regioner.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4E7D298-1B8E-2E0C-B83C-92018D6E0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41" y="2340580"/>
            <a:ext cx="6779340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83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C64AE-2168-DBAD-B525-CA21B788D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4BB9A4-4D2C-FF11-09B8-8F5FCFA4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3586"/>
            <a:ext cx="9929812" cy="1325563"/>
          </a:xfrm>
        </p:spPr>
        <p:txBody>
          <a:bodyPr/>
          <a:lstStyle/>
          <a:p>
            <a:r>
              <a:rPr lang="sv-SE" sz="2800" dirty="0"/>
              <a:t>Diagram 19 • Avlidna i cirkulationsorganens sjukdomar sedan 1997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Avlidna per 100 000 invånare, </a:t>
            </a:r>
            <a:r>
              <a:rPr lang="sv-SE" sz="2000" b="0" dirty="0" err="1">
                <a:latin typeface="Avenir Next LT Pro Light" panose="020B0304020202020204" pitchFamily="34" charset="0"/>
              </a:rPr>
              <a:t>åldersstandardiserat</a:t>
            </a:r>
            <a:endParaRPr lang="sv-SE" sz="2000" dirty="0"/>
          </a:p>
        </p:txBody>
      </p:sp>
      <p:pic>
        <p:nvPicPr>
          <p:cNvPr id="4" name="Bildobjekt 3" descr="En bild som visar text, skärmbild, linje, Färggrann&#10;&#10;Automatiskt genererad beskrivning">
            <a:extLst>
              <a:ext uri="{FF2B5EF4-FFF2-40B4-BE49-F238E27FC236}">
                <a16:creationId xmlns:a16="http://schemas.microsoft.com/office/drawing/2014/main" id="{F0A19C3A-1B52-8E9A-0AAC-F85AD7B9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7" y="2649907"/>
            <a:ext cx="6275112" cy="3880473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89D29F5-8A88-CAB4-6C2A-DBF41EC18943}"/>
              </a:ext>
            </a:extLst>
          </p:cNvPr>
          <p:cNvSpPr txBox="1"/>
          <p:nvPr/>
        </p:nvSpPr>
        <p:spPr>
          <a:xfrm>
            <a:off x="839420" y="6529164"/>
            <a:ext cx="6097218" cy="245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cs typeface="Times New Roman" panose="02020603050405020304" pitchFamily="18" charset="0"/>
              </a:rPr>
              <a:t>Källa: Socialstyrelsen, dödsorsaksregistret.</a:t>
            </a:r>
          </a:p>
        </p:txBody>
      </p:sp>
    </p:spTree>
    <p:extLst>
      <p:ext uri="{BB962C8B-B14F-4D97-AF65-F5344CB8AC3E}">
        <p14:creationId xmlns:p14="http://schemas.microsoft.com/office/powerpoint/2010/main" val="2812923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0F844-6DA6-2517-E4B8-D6EAFD113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73CB34-8A3A-AD74-AA22-97D4E6C8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3584"/>
            <a:ext cx="10626498" cy="1325563"/>
          </a:xfrm>
        </p:spPr>
        <p:txBody>
          <a:bodyPr/>
          <a:lstStyle/>
          <a:p>
            <a:r>
              <a:rPr lang="sv-SE" sz="2800" dirty="0"/>
              <a:t>Diagram 20 • Hjärtinfarkt, incidens, mortalitet och letalitet (365 dagar respektive sjukhusvårdade) 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Antal per 100 000 invånare, </a:t>
            </a:r>
            <a:r>
              <a:rPr lang="sv-SE" sz="2000" b="0" dirty="0" err="1">
                <a:latin typeface="Avenir Next LT Pro Light" panose="020B0304020202020204" pitchFamily="34" charset="0"/>
              </a:rPr>
              <a:t>åldersstandardiserat</a:t>
            </a:r>
            <a:endParaRPr lang="sv-SE" sz="2000" dirty="0"/>
          </a:p>
        </p:txBody>
      </p:sp>
      <p:pic>
        <p:nvPicPr>
          <p:cNvPr id="4" name="Bildobjekt 3" descr="En bild som visar text, diagram, linje, Graf&#10;&#10;Automatiskt genererad beskrivning">
            <a:extLst>
              <a:ext uri="{FF2B5EF4-FFF2-40B4-BE49-F238E27FC236}">
                <a16:creationId xmlns:a16="http://schemas.microsoft.com/office/drawing/2014/main" id="{9A14DFDC-8387-A15D-45CA-B4F127D08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5" y="2635498"/>
            <a:ext cx="6348152" cy="392564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8CFE0C2-02E2-AD6D-DCEA-409877F3EBEC}"/>
              </a:ext>
            </a:extLst>
          </p:cNvPr>
          <p:cNvSpPr txBox="1"/>
          <p:nvPr/>
        </p:nvSpPr>
        <p:spPr>
          <a:xfrm>
            <a:off x="839420" y="6529164"/>
            <a:ext cx="6097218" cy="245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cs typeface="Times New Roman" panose="02020603050405020304" pitchFamily="18" charset="0"/>
              </a:rPr>
              <a:t>Källa: Socialstyrelsen.</a:t>
            </a:r>
          </a:p>
        </p:txBody>
      </p:sp>
    </p:spTree>
    <p:extLst>
      <p:ext uri="{BB962C8B-B14F-4D97-AF65-F5344CB8AC3E}">
        <p14:creationId xmlns:p14="http://schemas.microsoft.com/office/powerpoint/2010/main" val="276872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CE314-9AE4-2B1B-27B2-7193F461A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DAE482-77F3-2E72-B1A6-BA8D25CB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54871"/>
            <a:ext cx="9697583" cy="1325563"/>
          </a:xfrm>
        </p:spPr>
        <p:txBody>
          <a:bodyPr/>
          <a:lstStyle/>
          <a:p>
            <a:r>
              <a:rPr lang="sv-SE" sz="2800" dirty="0"/>
              <a:t>Diagram 21 • Stroke, kostnad per vårdtillfälle, letalitet och ADL-beroende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Procent respektive tusen kronor per vårdtillfälle i fasta priser</a:t>
            </a:r>
          </a:p>
        </p:txBody>
      </p:sp>
      <p:pic>
        <p:nvPicPr>
          <p:cNvPr id="4" name="Bildobjekt 3" descr="En bild som visar text, skärmbild, diagram, linje&#10;&#10;Automatiskt genererad beskrivning">
            <a:extLst>
              <a:ext uri="{FF2B5EF4-FFF2-40B4-BE49-F238E27FC236}">
                <a16:creationId xmlns:a16="http://schemas.microsoft.com/office/drawing/2014/main" id="{ED15F9B9-6490-DA4A-D280-F1602566C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9" y="2645909"/>
            <a:ext cx="6257695" cy="3869703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700ACC5-3378-3241-CEC6-375E2873E731}"/>
              </a:ext>
            </a:extLst>
          </p:cNvPr>
          <p:cNvSpPr txBox="1"/>
          <p:nvPr/>
        </p:nvSpPr>
        <p:spPr>
          <a:xfrm>
            <a:off x="839420" y="6529164"/>
            <a:ext cx="6097218" cy="245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cs typeface="Times New Roman" panose="02020603050405020304" pitchFamily="18" charset="0"/>
              </a:rPr>
              <a:t>Källor: Socialstyrelsen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3414756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E2449-81C1-21EF-BE9E-56E9A7F78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ACC12-70E4-6E51-5653-56F80493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3584"/>
            <a:ext cx="11021286" cy="1325563"/>
          </a:xfrm>
        </p:spPr>
        <p:txBody>
          <a:bodyPr/>
          <a:lstStyle/>
          <a:p>
            <a:r>
              <a:rPr lang="sv-SE" sz="2800" dirty="0"/>
              <a:t>Diagram 22 • Åtgärdbar dödlighet i </a:t>
            </a:r>
            <a:r>
              <a:rPr lang="sv-SE" sz="2800" dirty="0" err="1"/>
              <a:t>ischemisk</a:t>
            </a:r>
            <a:r>
              <a:rPr lang="sv-SE" sz="2800" dirty="0"/>
              <a:t> hjärtsjukdom 2007–2008 och 2021–2022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Dödsfall per 100 000 invånare 0–79 år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3F7E9C1-B831-43CE-4D3B-8EA29DCAA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6" y="2658568"/>
            <a:ext cx="6362198" cy="3771494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69D474F-F0E0-1A6C-0F27-16C147B78040}"/>
              </a:ext>
            </a:extLst>
          </p:cNvPr>
          <p:cNvSpPr txBox="1"/>
          <p:nvPr/>
        </p:nvSpPr>
        <p:spPr>
          <a:xfrm>
            <a:off x="839418" y="6438495"/>
            <a:ext cx="6804965" cy="412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cs typeface="Times New Roman" panose="02020603050405020304" pitchFamily="18" charset="0"/>
              </a:rPr>
              <a:t>Källa: ”Vården i siffror” där källan är dödsorsaksregistret vid Socialstyrelsen, till vilket alla dödsfall i Sverige rapporteras. Tolkningen bör ske med viss försiktighet då diagnossättningspraxis för dödsorsaksintyget kan variera mellan regionerna.</a:t>
            </a:r>
          </a:p>
        </p:txBody>
      </p:sp>
    </p:spTree>
    <p:extLst>
      <p:ext uri="{BB962C8B-B14F-4D97-AF65-F5344CB8AC3E}">
        <p14:creationId xmlns:p14="http://schemas.microsoft.com/office/powerpoint/2010/main" val="3179679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416A5-C6C2-24CE-4F76-969D8C425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4595B5-852C-DB27-E098-F16A9B2A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3584"/>
            <a:ext cx="10147526" cy="1325563"/>
          </a:xfrm>
        </p:spPr>
        <p:txBody>
          <a:bodyPr/>
          <a:lstStyle/>
          <a:p>
            <a:r>
              <a:rPr lang="sv-SE" sz="2800" dirty="0"/>
              <a:t>Diagram 23 • Kostnad per DRG-poäng 2022 för cirkulationsorganens sjukdomar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Kronor per DRG-poäng</a:t>
            </a:r>
          </a:p>
        </p:txBody>
      </p:sp>
      <p:pic>
        <p:nvPicPr>
          <p:cNvPr id="4" name="Bildobjekt 3" descr="En bild som visar text, skärmbild, diagram, Graf&#10;&#10;Automatiskt genererad beskrivning">
            <a:extLst>
              <a:ext uri="{FF2B5EF4-FFF2-40B4-BE49-F238E27FC236}">
                <a16:creationId xmlns:a16="http://schemas.microsoft.com/office/drawing/2014/main" id="{BE9E8449-4CF4-3D7B-E5B4-F381958BF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4" y="2672832"/>
            <a:ext cx="6287779" cy="388830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69F89807-A66D-A3AF-E98A-A69C00DFDF39}"/>
              </a:ext>
            </a:extLst>
          </p:cNvPr>
          <p:cNvSpPr txBox="1"/>
          <p:nvPr/>
        </p:nvSpPr>
        <p:spPr>
          <a:xfrm>
            <a:off x="868680" y="6529164"/>
            <a:ext cx="6097218" cy="245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cs typeface="Times New Roman" panose="02020603050405020304" pitchFamily="18" charset="0"/>
              </a:rPr>
              <a:t>Källa: </a:t>
            </a:r>
            <a:r>
              <a:rPr lang="sv-SE" sz="900" dirty="0" err="1">
                <a:cs typeface="Times New Roman" panose="02020603050405020304" pitchFamily="18" charset="0"/>
              </a:rPr>
              <a:t>Kolada</a:t>
            </a:r>
            <a:r>
              <a:rPr lang="sv-SE" sz="9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762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FE216-FFBF-539F-8725-866490136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2256AE-7B13-8620-16AE-A6A888F1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54868"/>
            <a:ext cx="9987869" cy="1325563"/>
          </a:xfrm>
        </p:spPr>
        <p:txBody>
          <a:bodyPr/>
          <a:lstStyle/>
          <a:p>
            <a:r>
              <a:rPr lang="sv-SE" sz="2800" dirty="0"/>
              <a:t>Diagram 24 • Resultat efter finansiella poster och resultat efter balanskravsjusteringar, regioner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Procent respektive miljarder kronor</a:t>
            </a:r>
          </a:p>
        </p:txBody>
      </p:sp>
      <p:pic>
        <p:nvPicPr>
          <p:cNvPr id="4" name="Bildobjekt 3" descr="En bild som visar text, diagram, linje, Graf&#10;&#10;Automatiskt genererad beskrivning">
            <a:extLst>
              <a:ext uri="{FF2B5EF4-FFF2-40B4-BE49-F238E27FC236}">
                <a16:creationId xmlns:a16="http://schemas.microsoft.com/office/drawing/2014/main" id="{0CA7BE2A-24BE-D8F8-EAD4-527EE103A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7" y="2647670"/>
            <a:ext cx="6328469" cy="3913468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BC774A1-42A6-3807-FA20-8CE09622A1B9}"/>
              </a:ext>
            </a:extLst>
          </p:cNvPr>
          <p:cNvSpPr txBox="1"/>
          <p:nvPr/>
        </p:nvSpPr>
        <p:spPr>
          <a:xfrm>
            <a:off x="868680" y="6529164"/>
            <a:ext cx="6097218" cy="245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cs typeface="Times New Roman" panose="02020603050405020304" pitchFamily="18" charset="0"/>
              </a:rPr>
              <a:t>Källa: Statistiska centralbyrån.</a:t>
            </a:r>
          </a:p>
        </p:txBody>
      </p:sp>
    </p:spTree>
    <p:extLst>
      <p:ext uri="{BB962C8B-B14F-4D97-AF65-F5344CB8AC3E}">
        <p14:creationId xmlns:p14="http://schemas.microsoft.com/office/powerpoint/2010/main" val="3518602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125E1-C743-6526-349D-40E651A4D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A3EE59-5233-4BFF-D1C1-54CD4845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3582"/>
            <a:ext cx="10249126" cy="1325563"/>
          </a:xfrm>
        </p:spPr>
        <p:txBody>
          <a:bodyPr/>
          <a:lstStyle/>
          <a:p>
            <a:r>
              <a:rPr lang="sv-SE" sz="2800" dirty="0"/>
              <a:t>Diagram 25 • Årets resultat efter balanskravsjusteringar, användning av RUR och balanskravsresultat, 2023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Kronor per invånare</a:t>
            </a:r>
          </a:p>
        </p:txBody>
      </p:sp>
      <p:pic>
        <p:nvPicPr>
          <p:cNvPr id="4" name="Bildobjekt 3" descr="En bild som visar text, diagram, Teckensnitt, skärmbild&#10;&#10;Automatiskt genererad beskrivning">
            <a:extLst>
              <a:ext uri="{FF2B5EF4-FFF2-40B4-BE49-F238E27FC236}">
                <a16:creationId xmlns:a16="http://schemas.microsoft.com/office/drawing/2014/main" id="{21FB07E9-33B8-2A35-19C6-60053B574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8" y="2648043"/>
            <a:ext cx="6362198" cy="384054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020FBB7-7F93-5B66-3D14-A672788DB97E}"/>
              </a:ext>
            </a:extLst>
          </p:cNvPr>
          <p:cNvSpPr txBox="1"/>
          <p:nvPr/>
        </p:nvSpPr>
        <p:spPr>
          <a:xfrm>
            <a:off x="868680" y="6477959"/>
            <a:ext cx="6097218" cy="681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cs typeface="Times New Roman" panose="02020603050405020304" pitchFamily="18" charset="0"/>
              </a:rPr>
              <a:t>Källor: Statistiska centralbyrån och Sveriges Kommuner och Regioner (via enkät till regionerna).</a:t>
            </a:r>
            <a:br>
              <a:rPr lang="sv-SE" sz="900" dirty="0">
                <a:cs typeface="Times New Roman" panose="02020603050405020304" pitchFamily="18" charset="0"/>
              </a:rPr>
            </a:br>
            <a:r>
              <a:rPr lang="sv-SE" sz="900" dirty="0">
                <a:cs typeface="Times New Roman" panose="02020603050405020304" pitchFamily="18" charset="0"/>
              </a:rPr>
              <a:t>Anm.: Västmanland tillämpar en egen öronmärkning som påminner om RUR.</a:t>
            </a:r>
          </a:p>
          <a:p>
            <a:pPr>
              <a:lnSpc>
                <a:spcPts val="1300"/>
              </a:lnSpc>
              <a:spcBef>
                <a:spcPts val="200"/>
              </a:spcBef>
              <a:spcAft>
                <a:spcPts val="600"/>
              </a:spcAft>
            </a:pPr>
            <a:endParaRPr lang="sv-SE" sz="9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448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B2151-89E7-3D51-C8D5-6EED74711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49CD76-FA52-EDD5-3FAC-1D0D87B3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54866"/>
            <a:ext cx="9654041" cy="1325563"/>
          </a:xfrm>
        </p:spPr>
        <p:txBody>
          <a:bodyPr/>
          <a:lstStyle/>
          <a:p>
            <a:r>
              <a:rPr lang="sv-SE" sz="2800" dirty="0"/>
              <a:t>Diagram 26 • Hälso- och sjukvårdens kostnader rensat för demografi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Index, 2012 = 100</a:t>
            </a:r>
          </a:p>
        </p:txBody>
      </p:sp>
      <p:pic>
        <p:nvPicPr>
          <p:cNvPr id="8" name="Bildobjekt 7" descr="En bild som visar text, diagram, linje, Graf&#10;&#10;Automatiskt genererad beskrivning">
            <a:extLst>
              <a:ext uri="{FF2B5EF4-FFF2-40B4-BE49-F238E27FC236}">
                <a16:creationId xmlns:a16="http://schemas.microsoft.com/office/drawing/2014/main" id="{E7A0ACC4-659D-0008-BAAD-35EA4F4D0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8" y="2646268"/>
            <a:ext cx="6330737" cy="391487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487CEDD8-9048-C95D-EDE1-44710CCF33AF}"/>
              </a:ext>
            </a:extLst>
          </p:cNvPr>
          <p:cNvSpPr txBox="1"/>
          <p:nvPr/>
        </p:nvSpPr>
        <p:spPr>
          <a:xfrm>
            <a:off x="868680" y="6529164"/>
            <a:ext cx="6097218" cy="245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cs typeface="Times New Roman" panose="02020603050405020304" pitchFamily="18" charset="0"/>
              </a:rPr>
              <a:t>Källa: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4008908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12046-2FF8-CAD6-E506-19BF35CC6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A1959E-3FA7-A191-AF37-7D2AC0D4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3580"/>
            <a:ext cx="9987869" cy="1325563"/>
          </a:xfrm>
        </p:spPr>
        <p:txBody>
          <a:bodyPr/>
          <a:lstStyle/>
          <a:p>
            <a:r>
              <a:rPr lang="sv-SE" sz="2800" dirty="0"/>
              <a:t>Diagram 27 • Sysselsatta i regionerna och andel hyrbemanning av egen personal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Tusental personer, säsongsrensade värden, respektive andel i procent </a:t>
            </a:r>
          </a:p>
        </p:txBody>
      </p:sp>
      <p:pic>
        <p:nvPicPr>
          <p:cNvPr id="4" name="Bildobjekt 3" descr="En bild som visar text, diagram, linje, Graf&#10;&#10;Automatiskt genererad beskrivning">
            <a:extLst>
              <a:ext uri="{FF2B5EF4-FFF2-40B4-BE49-F238E27FC236}">
                <a16:creationId xmlns:a16="http://schemas.microsoft.com/office/drawing/2014/main" id="{91E5D4D5-23EC-3906-77F2-D8FFAB0EB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6" y="2644576"/>
            <a:ext cx="6243183" cy="3860727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60F6684-6925-DD04-383C-CBFEC86EF383}"/>
              </a:ext>
            </a:extLst>
          </p:cNvPr>
          <p:cNvSpPr txBox="1"/>
          <p:nvPr/>
        </p:nvSpPr>
        <p:spPr>
          <a:xfrm>
            <a:off x="868680" y="6529164"/>
            <a:ext cx="6097218" cy="245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928777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6510C-CF6D-B534-7563-0B2B24CEE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DAA80D-6BAB-FC01-0FFA-134256549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54875"/>
            <a:ext cx="11120564" cy="1325563"/>
          </a:xfrm>
        </p:spPr>
        <p:txBody>
          <a:bodyPr/>
          <a:lstStyle/>
          <a:p>
            <a:r>
              <a:rPr lang="sv-SE" sz="2800" dirty="0"/>
              <a:t>Diagram 28 • Regionernas kostnader för läkemedelsförmånen per månad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Miljoner kronor, löpande priser</a:t>
            </a:r>
          </a:p>
        </p:txBody>
      </p:sp>
      <p:pic>
        <p:nvPicPr>
          <p:cNvPr id="4" name="Bildobjekt 3" descr="En bild som visar text, linje, Graf, Teckensnitt&#10;&#10;Automatiskt genererad beskrivning">
            <a:extLst>
              <a:ext uri="{FF2B5EF4-FFF2-40B4-BE49-F238E27FC236}">
                <a16:creationId xmlns:a16="http://schemas.microsoft.com/office/drawing/2014/main" id="{C3DF0B8C-D9D3-D9E4-7E07-2D815DA09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7" y="2645644"/>
            <a:ext cx="6329519" cy="3915493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E8367F3-F471-0FBF-6D96-BF3D2990E4CE}"/>
              </a:ext>
            </a:extLst>
          </p:cNvPr>
          <p:cNvSpPr txBox="1"/>
          <p:nvPr/>
        </p:nvSpPr>
        <p:spPr>
          <a:xfrm>
            <a:off x="868680" y="6529164"/>
            <a:ext cx="6097218" cy="245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cs typeface="Times New Roman" panose="02020603050405020304" pitchFamily="18" charset="0"/>
              </a:rPr>
              <a:t>Källor: E-hälsomyndigheten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21161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CCB764-84FC-D4D7-C32B-3F455B39D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3580"/>
            <a:ext cx="10378545" cy="1325563"/>
          </a:xfrm>
        </p:spPr>
        <p:txBody>
          <a:bodyPr/>
          <a:lstStyle/>
          <a:p>
            <a:r>
              <a:rPr lang="sv-SE" sz="2800" dirty="0"/>
              <a:t>Diagram 2 • Befolkningsökning senaste och nästkommande 10-årsperiod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Tusentals personer</a:t>
            </a:r>
            <a:endParaRPr lang="sv-SE" sz="2000" dirty="0"/>
          </a:p>
        </p:txBody>
      </p:sp>
      <p:pic>
        <p:nvPicPr>
          <p:cNvPr id="4" name="Bildobjekt 3" descr="En bild som visar text, skärmbild, diagram, Rektangel&#10;&#10;Automatiskt genererad beskrivning">
            <a:extLst>
              <a:ext uri="{FF2B5EF4-FFF2-40B4-BE49-F238E27FC236}">
                <a16:creationId xmlns:a16="http://schemas.microsoft.com/office/drawing/2014/main" id="{5827F3A6-6A2F-F069-F46F-2EDAD5E35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2636838"/>
            <a:ext cx="6399487" cy="3957385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461266D-5E21-A98C-1CA1-387333DF1CDF}"/>
              </a:ext>
            </a:extLst>
          </p:cNvPr>
          <p:cNvSpPr txBox="1"/>
          <p:nvPr/>
        </p:nvSpPr>
        <p:spPr>
          <a:xfrm>
            <a:off x="839788" y="6594223"/>
            <a:ext cx="6094520" cy="262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Källa: Statistiska centralbyrån.</a:t>
            </a:r>
          </a:p>
        </p:txBody>
      </p:sp>
    </p:spTree>
    <p:extLst>
      <p:ext uri="{BB962C8B-B14F-4D97-AF65-F5344CB8AC3E}">
        <p14:creationId xmlns:p14="http://schemas.microsoft.com/office/powerpoint/2010/main" val="377730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2F37D-4EE4-F83D-7144-24FAD09C9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DCB346-8DAD-ECE8-7DF5-5ECC773F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54871"/>
            <a:ext cx="11134498" cy="1325563"/>
          </a:xfrm>
        </p:spPr>
        <p:txBody>
          <a:bodyPr/>
          <a:lstStyle/>
          <a:p>
            <a:r>
              <a:rPr lang="sv-SE" sz="2800" dirty="0"/>
              <a:t>Diagram 29 • Kostnadsförändring uppdelad på pris och volym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Procent</a:t>
            </a:r>
          </a:p>
        </p:txBody>
      </p:sp>
      <p:pic>
        <p:nvPicPr>
          <p:cNvPr id="4" name="Bildobjekt 3" descr="En bild som visar text, skärmbild, diagram, Rektangel&#10;&#10;Automatiskt genererad beskrivning">
            <a:extLst>
              <a:ext uri="{FF2B5EF4-FFF2-40B4-BE49-F238E27FC236}">
                <a16:creationId xmlns:a16="http://schemas.microsoft.com/office/drawing/2014/main" id="{F1FEBA1E-FD43-7E17-D3BA-877EFD0AC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9" y="2644842"/>
            <a:ext cx="6388322" cy="3675492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6A0C21E-F983-BF90-C869-3A3C7D77D269}"/>
              </a:ext>
            </a:extLst>
          </p:cNvPr>
          <p:cNvSpPr txBox="1"/>
          <p:nvPr/>
        </p:nvSpPr>
        <p:spPr>
          <a:xfrm>
            <a:off x="861364" y="6311245"/>
            <a:ext cx="6431889" cy="574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cs typeface="Times New Roman" panose="02020603050405020304" pitchFamily="18" charset="0"/>
              </a:rPr>
              <a:t>Källa: Sveriges Kommuner och Regioner.</a:t>
            </a:r>
            <a:br>
              <a:rPr lang="sv-SE" sz="900" dirty="0">
                <a:cs typeface="Times New Roman" panose="02020603050405020304" pitchFamily="18" charset="0"/>
              </a:rPr>
            </a:br>
            <a:r>
              <a:rPr lang="sv-SE" sz="900" dirty="0" err="1">
                <a:cs typeface="Times New Roman" panose="02020603050405020304" pitchFamily="18" charset="0"/>
              </a:rPr>
              <a:t>Anm</a:t>
            </a:r>
            <a:r>
              <a:rPr lang="sv-SE" sz="900" dirty="0">
                <a:cs typeface="Times New Roman" panose="02020603050405020304" pitchFamily="18" charset="0"/>
              </a:rPr>
              <a:t>: Förändringen i volym speglar den samlade volymförändringen oavsett om det försvinner eller kommer till verksamhet. Värdesäkringen av pensionerna finns inte med i priseffekten utan kostnadsförs på finansnettot.</a:t>
            </a:r>
          </a:p>
        </p:txBody>
      </p:sp>
    </p:spTree>
    <p:extLst>
      <p:ext uri="{BB962C8B-B14F-4D97-AF65-F5344CB8AC3E}">
        <p14:creationId xmlns:p14="http://schemas.microsoft.com/office/powerpoint/2010/main" val="4271482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6DE4A-CE95-3285-FE29-44F24C1C8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0657CE-E9DC-0162-B4C0-8E1EC8BF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46159"/>
            <a:ext cx="10986452" cy="1325563"/>
          </a:xfrm>
        </p:spPr>
        <p:txBody>
          <a:bodyPr/>
          <a:lstStyle/>
          <a:p>
            <a:r>
              <a:rPr lang="sv-SE" sz="2800" dirty="0"/>
              <a:t>Diagram 30 • Regionernas resultat, utfall, prognos och kalkyl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Miljarder kronor</a:t>
            </a:r>
          </a:p>
        </p:txBody>
      </p:sp>
      <p:pic>
        <p:nvPicPr>
          <p:cNvPr id="4" name="Bildobjekt 3" descr="En bild som visar diagram, text, Graf, sluttning&#10;&#10;Automatiskt genererad beskrivning">
            <a:extLst>
              <a:ext uri="{FF2B5EF4-FFF2-40B4-BE49-F238E27FC236}">
                <a16:creationId xmlns:a16="http://schemas.microsoft.com/office/drawing/2014/main" id="{E3B16A7A-6715-BB5B-7688-830C7FF51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9" y="2645108"/>
            <a:ext cx="6332612" cy="391603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EB2611A6-DFA9-448F-C033-C7CF450B89C8}"/>
              </a:ext>
            </a:extLst>
          </p:cNvPr>
          <p:cNvSpPr txBox="1"/>
          <p:nvPr/>
        </p:nvSpPr>
        <p:spPr>
          <a:xfrm>
            <a:off x="868680" y="6529164"/>
            <a:ext cx="6097218" cy="245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3305866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6B748-45EE-F9CF-5D48-4B31D9AA6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1E15B0-6B27-4E3F-EEE3-66CB9FA80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3582"/>
            <a:ext cx="10899366" cy="1325563"/>
          </a:xfrm>
        </p:spPr>
        <p:txBody>
          <a:bodyPr/>
          <a:lstStyle/>
          <a:p>
            <a:r>
              <a:rPr lang="sv-SE" sz="2800" dirty="0"/>
              <a:t>Diagram 31 • Regionernas investeringar, utfall och prognos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Procent respektive miljarder kronor</a:t>
            </a:r>
          </a:p>
        </p:txBody>
      </p:sp>
      <p:pic>
        <p:nvPicPr>
          <p:cNvPr id="4" name="Bildobjekt 3" descr="En bild som visar text, skärmbild, diagram, Graf&#10;&#10;Automatiskt genererad beskrivning">
            <a:extLst>
              <a:ext uri="{FF2B5EF4-FFF2-40B4-BE49-F238E27FC236}">
                <a16:creationId xmlns:a16="http://schemas.microsoft.com/office/drawing/2014/main" id="{6D6CA780-D946-23FC-6DBE-10CF77A31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7" y="2655682"/>
            <a:ext cx="6292529" cy="3891243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D63ACBB-C7D7-1598-B807-230C413DC59E}"/>
              </a:ext>
            </a:extLst>
          </p:cNvPr>
          <p:cNvSpPr txBox="1"/>
          <p:nvPr/>
        </p:nvSpPr>
        <p:spPr>
          <a:xfrm>
            <a:off x="868680" y="6529164"/>
            <a:ext cx="6097218" cy="245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cs typeface="Times New Roman" panose="02020603050405020304" pitchFamily="18" charset="0"/>
              </a:rPr>
              <a:t>Källor: Statistiska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296108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670AA1-EA09-1E2D-F524-47CA4C41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3584"/>
            <a:ext cx="10512424" cy="1325563"/>
          </a:xfrm>
        </p:spPr>
        <p:txBody>
          <a:bodyPr/>
          <a:lstStyle/>
          <a:p>
            <a:r>
              <a:rPr lang="sv-SE" sz="2800" dirty="0"/>
              <a:t>Diagram 3 • Resultat samt pensionskostnader i kommuner och regioner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Miljarder kronor respektive procent</a:t>
            </a:r>
          </a:p>
        </p:txBody>
      </p:sp>
      <p:pic>
        <p:nvPicPr>
          <p:cNvPr id="4" name="Bildobjekt 3" descr="En bild som visar text, diagram, Graf, sluttning&#10;&#10;Automatiskt genererad beskrivning">
            <a:extLst>
              <a:ext uri="{FF2B5EF4-FFF2-40B4-BE49-F238E27FC236}">
                <a16:creationId xmlns:a16="http://schemas.microsoft.com/office/drawing/2014/main" id="{537CE9F8-868E-BAC0-5DD4-0578FF5FE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69" y="2649110"/>
            <a:ext cx="6353488" cy="392893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4D7329EE-2792-0110-2DD9-7ED3EB22DFF6}"/>
              </a:ext>
            </a:extLst>
          </p:cNvPr>
          <p:cNvSpPr txBox="1"/>
          <p:nvPr/>
        </p:nvSpPr>
        <p:spPr>
          <a:xfrm>
            <a:off x="839788" y="6594223"/>
            <a:ext cx="6094520" cy="262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</a:t>
            </a:r>
            <a:r>
              <a:rPr lang="sv-SE" sz="900" dirty="0"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sv-SE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Statistiska</a:t>
            </a:r>
            <a:r>
              <a:rPr lang="sv-SE" sz="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centralbyrån och Sveriges Kommuner och Regioner.</a:t>
            </a:r>
          </a:p>
        </p:txBody>
      </p:sp>
    </p:spTree>
    <p:extLst>
      <p:ext uri="{BB962C8B-B14F-4D97-AF65-F5344CB8AC3E}">
        <p14:creationId xmlns:p14="http://schemas.microsoft.com/office/powerpoint/2010/main" val="59806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3AC99C-47F0-9F23-E0D9-83EC8B39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79" y="1563582"/>
            <a:ext cx="9726612" cy="1325563"/>
          </a:xfrm>
        </p:spPr>
        <p:txBody>
          <a:bodyPr/>
          <a:lstStyle/>
          <a:p>
            <a:r>
              <a:rPr lang="sv-SE" sz="2800" dirty="0"/>
              <a:t>Diagram 4 • Prisnivåer i Sverige, EU och USA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Index, feb 2021=100</a:t>
            </a:r>
          </a:p>
        </p:txBody>
      </p:sp>
      <p:pic>
        <p:nvPicPr>
          <p:cNvPr id="4" name="Bildobjekt 3" descr="En bild som visar text, diagram, linje, skärmbild&#10;&#10;Automatiskt genererad beskrivning">
            <a:extLst>
              <a:ext uri="{FF2B5EF4-FFF2-40B4-BE49-F238E27FC236}">
                <a16:creationId xmlns:a16="http://schemas.microsoft.com/office/drawing/2014/main" id="{8BF4A3B0-F98F-C9E4-C86C-A417BC594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3" y="2648841"/>
            <a:ext cx="6324046" cy="3910733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0701230-BCFD-79A3-EE5A-88241AB98C17}"/>
              </a:ext>
            </a:extLst>
          </p:cNvPr>
          <p:cNvSpPr txBox="1"/>
          <p:nvPr/>
        </p:nvSpPr>
        <p:spPr>
          <a:xfrm>
            <a:off x="839788" y="6561214"/>
            <a:ext cx="6094520" cy="262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100"/>
              </a:spcAft>
            </a:pPr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</a:t>
            </a:r>
            <a:r>
              <a:rPr lang="sv-SE" sz="1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Macrobond</a:t>
            </a:r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Statistiska centralbyrån och Sveriges Kommuner och Regioner.</a:t>
            </a:r>
            <a:endParaRPr lang="sv-SE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7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E5034-BE54-4BE6-17DC-FCB342892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181195-D975-81C0-65BE-B40F6547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63584"/>
            <a:ext cx="10620692" cy="1325563"/>
          </a:xfrm>
        </p:spPr>
        <p:txBody>
          <a:bodyPr/>
          <a:lstStyle/>
          <a:p>
            <a:r>
              <a:rPr lang="sv-SE" sz="2800" dirty="0"/>
              <a:t>Diagram 5 • Hushållens inkomster och konsumtion ökar realt mer än lönerna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Index, 2021=100</a:t>
            </a:r>
          </a:p>
        </p:txBody>
      </p:sp>
      <p:pic>
        <p:nvPicPr>
          <p:cNvPr id="4" name="Bildobjekt 3" descr="En bild som visar diagram, linje, text, Graf&#10;&#10;Automatiskt genererad beskrivning">
            <a:extLst>
              <a:ext uri="{FF2B5EF4-FFF2-40B4-BE49-F238E27FC236}">
                <a16:creationId xmlns:a16="http://schemas.microsoft.com/office/drawing/2014/main" id="{70E440AD-07CB-1852-9391-338136E11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7" y="2643323"/>
            <a:ext cx="5942095" cy="367453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4E66723-7526-A883-B89C-23111023F7C1}"/>
              </a:ext>
            </a:extLst>
          </p:cNvPr>
          <p:cNvSpPr txBox="1"/>
          <p:nvPr/>
        </p:nvSpPr>
        <p:spPr>
          <a:xfrm>
            <a:off x="839788" y="6317069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400"/>
              </a:spcBef>
              <a:spcAft>
                <a:spcPts val="200"/>
              </a:spcAft>
            </a:pPr>
            <a:r>
              <a:rPr lang="sv-SE" sz="1000" dirty="0">
                <a:cs typeface="Arial" panose="020B0604020202020204" pitchFamily="34" charset="0"/>
              </a:rPr>
              <a:t>Anm. Timlön enligt KL och lönesumma enligt NR är </a:t>
            </a:r>
            <a:r>
              <a:rPr lang="sv-SE" sz="1000" dirty="0" err="1">
                <a:cs typeface="Arial" panose="020B0604020202020204" pitchFamily="34" charset="0"/>
              </a:rPr>
              <a:t>deflaterade</a:t>
            </a:r>
            <a:r>
              <a:rPr lang="sv-SE" sz="1000" dirty="0">
                <a:cs typeface="Arial" panose="020B0604020202020204" pitchFamily="34" charset="0"/>
              </a:rPr>
              <a:t> med KPI. Disponibelinkomst och hushållens konsumtion är </a:t>
            </a:r>
            <a:r>
              <a:rPr lang="sv-SE" sz="1000" dirty="0" err="1">
                <a:cs typeface="Arial" panose="020B0604020202020204" pitchFamily="34" charset="0"/>
              </a:rPr>
              <a:t>deflaterade</a:t>
            </a:r>
            <a:r>
              <a:rPr lang="sv-SE" sz="1000" dirty="0">
                <a:cs typeface="Arial" panose="020B0604020202020204" pitchFamily="34" charset="0"/>
              </a:rPr>
              <a:t> med hushållens </a:t>
            </a:r>
            <a:r>
              <a:rPr lang="sv-SE" sz="1000" dirty="0" err="1">
                <a:cs typeface="Arial" panose="020B0604020202020204" pitchFamily="34" charset="0"/>
              </a:rPr>
              <a:t>konsumtionsdeflator</a:t>
            </a:r>
            <a:r>
              <a:rPr lang="sv-SE" sz="10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836E80D-E45C-20E0-BAD3-372349EA45C3}"/>
              </a:ext>
            </a:extLst>
          </p:cNvPr>
          <p:cNvSpPr txBox="1"/>
          <p:nvPr/>
        </p:nvSpPr>
        <p:spPr>
          <a:xfrm>
            <a:off x="839788" y="6649228"/>
            <a:ext cx="6094520" cy="262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lang="sv-SE" sz="1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Källor: Konjunkturinstitutet, Statistiska centralbyrån och Sveriges Kommuner och Regioner. </a:t>
            </a:r>
          </a:p>
        </p:txBody>
      </p:sp>
    </p:spTree>
    <p:extLst>
      <p:ext uri="{BB962C8B-B14F-4D97-AF65-F5344CB8AC3E}">
        <p14:creationId xmlns:p14="http://schemas.microsoft.com/office/powerpoint/2010/main" val="108762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8AE9-C2A5-A947-8ACB-98A7A04A5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D00EC9-C4C0-56E7-D2C6-E7B7CE1F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54873"/>
            <a:ext cx="10995161" cy="1325563"/>
          </a:xfrm>
        </p:spPr>
        <p:txBody>
          <a:bodyPr/>
          <a:lstStyle/>
          <a:p>
            <a:r>
              <a:rPr lang="sv-SE" sz="2800" dirty="0"/>
              <a:t>Diagram 6 • Arbetade timmar, sysselsatta och medelarbetstid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Antal timmar per vecka respektive index, 2012=100</a:t>
            </a:r>
          </a:p>
        </p:txBody>
      </p:sp>
      <p:pic>
        <p:nvPicPr>
          <p:cNvPr id="4" name="Bildobjekt 3" descr="En bild som visar text, diagram, Graf, linje&#10;&#10;Automatiskt genererad beskrivning">
            <a:extLst>
              <a:ext uri="{FF2B5EF4-FFF2-40B4-BE49-F238E27FC236}">
                <a16:creationId xmlns:a16="http://schemas.microsoft.com/office/drawing/2014/main" id="{F0989F59-5913-962F-8A04-A3037BE1F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7" y="2634942"/>
            <a:ext cx="6345836" cy="3924207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A9D89810-7FBF-5660-2B2B-749941AEDAD5}"/>
              </a:ext>
            </a:extLst>
          </p:cNvPr>
          <p:cNvSpPr txBox="1"/>
          <p:nvPr/>
        </p:nvSpPr>
        <p:spPr>
          <a:xfrm>
            <a:off x="864731" y="6566465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037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C1DE8-5D8F-8B71-C5D4-F1017B8F2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6C47BE-B1E5-09C6-8351-13C7B37B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54869"/>
            <a:ext cx="10786155" cy="1325563"/>
          </a:xfrm>
        </p:spPr>
        <p:txBody>
          <a:bodyPr/>
          <a:lstStyle/>
          <a:p>
            <a:r>
              <a:rPr lang="sv-SE" sz="2800" dirty="0"/>
              <a:t>Diagram 7 • Offentlig skuldränta och nominell BNP-tillväxt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Procentuell utveckling respektive procent</a:t>
            </a:r>
          </a:p>
        </p:txBody>
      </p:sp>
      <p:pic>
        <p:nvPicPr>
          <p:cNvPr id="4" name="Bildobjekt 3" descr="En bild som visar text, diagram, Teckensnitt, linje&#10;&#10;Automatiskt genererad beskrivning">
            <a:extLst>
              <a:ext uri="{FF2B5EF4-FFF2-40B4-BE49-F238E27FC236}">
                <a16:creationId xmlns:a16="http://schemas.microsoft.com/office/drawing/2014/main" id="{4A7FAD89-5741-8CD6-C427-A79C0B4A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53" y="2643051"/>
            <a:ext cx="6315756" cy="3905607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23847AF-9992-5C76-AC7A-557CC6FD558E}"/>
              </a:ext>
            </a:extLst>
          </p:cNvPr>
          <p:cNvSpPr txBox="1"/>
          <p:nvPr/>
        </p:nvSpPr>
        <p:spPr>
          <a:xfrm>
            <a:off x="844912" y="6569655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Källor: Statistiska centralbyrån och Sveriges Kommuner och Regioner.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97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43F58-015A-BDF6-522A-331A19BE1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0BD546-F89D-24D4-7CF2-C64A7114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46162"/>
            <a:ext cx="8710612" cy="1325563"/>
          </a:xfrm>
        </p:spPr>
        <p:txBody>
          <a:bodyPr/>
          <a:lstStyle/>
          <a:p>
            <a:r>
              <a:rPr lang="sv-SE" sz="2800" dirty="0"/>
              <a:t>Diagram 8 • Jämförelse framskrivning 0-åringar</a:t>
            </a:r>
            <a:br>
              <a:rPr lang="sv-SE" sz="2800" dirty="0"/>
            </a:br>
            <a:r>
              <a:rPr lang="sv-SE" sz="2000" b="0" dirty="0">
                <a:latin typeface="Avenir Next LT Pro Light" panose="020B0304020202020204" pitchFamily="34" charset="0"/>
              </a:rPr>
              <a:t>Antal 0-åringar</a:t>
            </a:r>
            <a:endParaRPr lang="sv-SE" sz="2000" dirty="0"/>
          </a:p>
        </p:txBody>
      </p:sp>
      <p:pic>
        <p:nvPicPr>
          <p:cNvPr id="4" name="Bildobjekt 3" descr="En bild som visar text, diagram, linje, Graf&#10;&#10;Automatiskt genererad beskrivning">
            <a:extLst>
              <a:ext uri="{FF2B5EF4-FFF2-40B4-BE49-F238E27FC236}">
                <a16:creationId xmlns:a16="http://schemas.microsoft.com/office/drawing/2014/main" id="{6F7EC5C4-4745-178C-F1F0-FA3771531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78" y="2649179"/>
            <a:ext cx="6326028" cy="391195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4F35857-BA26-F8FE-83A8-7996D594CD69}"/>
              </a:ext>
            </a:extLst>
          </p:cNvPr>
          <p:cNvSpPr txBox="1"/>
          <p:nvPr/>
        </p:nvSpPr>
        <p:spPr>
          <a:xfrm>
            <a:off x="844912" y="6569655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Källa: Statistiska centralbyrån.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0388406"/>
      </p:ext>
    </p:extLst>
  </p:cSld>
  <p:clrMapOvr>
    <a:masterClrMapping/>
  </p:clrMapOvr>
</p:sld>
</file>

<file path=ppt/theme/theme1.xml><?xml version="1.0" encoding="utf-8"?>
<a:theme xmlns:a="http://schemas.openxmlformats.org/drawingml/2006/main" name="Gröna bilder">
  <a:themeElements>
    <a:clrScheme name="SKR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9325"/>
      </a:accent1>
      <a:accent2>
        <a:srgbClr val="FF7C5D"/>
      </a:accent2>
      <a:accent3>
        <a:srgbClr val="9A3324"/>
      </a:accent3>
      <a:accent4>
        <a:srgbClr val="154F80"/>
      </a:accent4>
      <a:accent5>
        <a:srgbClr val="115E67"/>
      </a:accent5>
      <a:accent6>
        <a:srgbClr val="7E5475"/>
      </a:accent6>
      <a:hlink>
        <a:srgbClr val="0563C1"/>
      </a:hlink>
      <a:folHlink>
        <a:srgbClr val="954F72"/>
      </a:folHlink>
    </a:clrScheme>
    <a:fontScheme name="SKR 2024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KR_2024_2" id="{A30B25CD-4266-4C3F-84F3-282C9711688D}" vid="{CE3351CA-9282-4BC7-921D-6736A4BC69CF}"/>
    </a:ext>
  </a:extLst>
</a:theme>
</file>

<file path=ppt/theme/theme2.xml><?xml version="1.0" encoding="utf-8"?>
<a:theme xmlns:a="http://schemas.openxmlformats.org/drawingml/2006/main" name="Beiga bilder">
  <a:themeElements>
    <a:clrScheme name="SKR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9325"/>
      </a:accent1>
      <a:accent2>
        <a:srgbClr val="FF7C5D"/>
      </a:accent2>
      <a:accent3>
        <a:srgbClr val="9A3324"/>
      </a:accent3>
      <a:accent4>
        <a:srgbClr val="154F80"/>
      </a:accent4>
      <a:accent5>
        <a:srgbClr val="115E67"/>
      </a:accent5>
      <a:accent6>
        <a:srgbClr val="7E5475"/>
      </a:accent6>
      <a:hlink>
        <a:srgbClr val="0563C1"/>
      </a:hlink>
      <a:folHlink>
        <a:srgbClr val="954F72"/>
      </a:folHlink>
    </a:clrScheme>
    <a:fontScheme name="SKR PPT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KR_2024_2" id="{A30B25CD-4266-4C3F-84F3-282C9711688D}" vid="{D04CB040-AB54-4189-917F-F726C01D7EFD}"/>
    </a:ext>
  </a:extLst>
</a:theme>
</file>

<file path=ppt/theme/theme3.xml><?xml version="1.0" encoding="utf-8"?>
<a:theme xmlns:a="http://schemas.openxmlformats.org/drawingml/2006/main" name="Rosa bilder">
  <a:themeElements>
    <a:clrScheme name="SKR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9325"/>
      </a:accent1>
      <a:accent2>
        <a:srgbClr val="FF7C5D"/>
      </a:accent2>
      <a:accent3>
        <a:srgbClr val="9A3324"/>
      </a:accent3>
      <a:accent4>
        <a:srgbClr val="154F80"/>
      </a:accent4>
      <a:accent5>
        <a:srgbClr val="115E67"/>
      </a:accent5>
      <a:accent6>
        <a:srgbClr val="7E5475"/>
      </a:accent6>
      <a:hlink>
        <a:srgbClr val="0563C1"/>
      </a:hlink>
      <a:folHlink>
        <a:srgbClr val="954F72"/>
      </a:folHlink>
    </a:clrScheme>
    <a:fontScheme name="SKR PPT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KR_2024_2" id="{A30B25CD-4266-4C3F-84F3-282C9711688D}" vid="{4B3CCAC3-C631-4A7D-ADB9-CF368323A0EA}"/>
    </a:ext>
  </a:extLst>
</a:theme>
</file>

<file path=ppt/theme/theme4.xml><?xml version="1.0" encoding="utf-8"?>
<a:theme xmlns:a="http://schemas.openxmlformats.org/drawingml/2006/main" name="Specialbilder">
  <a:themeElements>
    <a:clrScheme name="SKR 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39325"/>
      </a:accent1>
      <a:accent2>
        <a:srgbClr val="FF7C5D"/>
      </a:accent2>
      <a:accent3>
        <a:srgbClr val="9A3324"/>
      </a:accent3>
      <a:accent4>
        <a:srgbClr val="154F80"/>
      </a:accent4>
      <a:accent5>
        <a:srgbClr val="115E67"/>
      </a:accent5>
      <a:accent6>
        <a:srgbClr val="7E5475"/>
      </a:accent6>
      <a:hlink>
        <a:srgbClr val="0563C1"/>
      </a:hlink>
      <a:folHlink>
        <a:srgbClr val="954F72"/>
      </a:folHlink>
    </a:clrScheme>
    <a:fontScheme name="SKR PPT">
      <a:majorFont>
        <a:latin typeface="AvenirNext LT Pro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KR_2024_2" id="{A30B25CD-4266-4C3F-84F3-282C9711688D}" vid="{8178EDE3-FFD1-4737-87E9-B834ACBB59F7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7BA1582E593841BBD1B0B2B78E6F5F" ma:contentTypeVersion="4" ma:contentTypeDescription="Skapa ett nytt dokument." ma:contentTypeScope="" ma:versionID="d7d7bf975ba5a86a391d5a793a275ea7">
  <xsd:schema xmlns:xsd="http://www.w3.org/2001/XMLSchema" xmlns:xs="http://www.w3.org/2001/XMLSchema" xmlns:p="http://schemas.microsoft.com/office/2006/metadata/properties" xmlns:ns2="af9b82fd-bfdc-4181-a204-e623554e49e7" targetNamespace="http://schemas.microsoft.com/office/2006/metadata/properties" ma:root="true" ma:fieldsID="2c3da0dcf9de3952dc17b885b0dfb298" ns2:_="">
    <xsd:import namespace="af9b82fd-bfdc-4181-a204-e623554e49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b82fd-bfdc-4181-a204-e623554e4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CD572F-AFE2-4691-A267-33397E6A6D7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e9cb10a0-65a5-498f-9c7d-11461f82fb27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05550C-AA73-494F-8A43-EDC3090CD9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b82fd-bfdc-4181-a204-e623554e49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31C86B-79A4-42FA-807D-C3FE1C6362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SKR_2024_2</Template>
  <TotalTime>326</TotalTime>
  <Words>866</Words>
  <Application>Microsoft Office PowerPoint</Application>
  <PresentationFormat>Bredbild</PresentationFormat>
  <Paragraphs>67</Paragraphs>
  <Slides>32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32</vt:i4>
      </vt:variant>
    </vt:vector>
  </HeadingPairs>
  <TitlesOfParts>
    <vt:vector size="43" baseType="lpstr">
      <vt:lpstr>Arial</vt:lpstr>
      <vt:lpstr>Avenir Next LT Pro</vt:lpstr>
      <vt:lpstr>Avenir Next LT Pro Light</vt:lpstr>
      <vt:lpstr>AvenirNext LT Pro Bold</vt:lpstr>
      <vt:lpstr>AvenirNext LT Pro Regular</vt:lpstr>
      <vt:lpstr>Calibri</vt:lpstr>
      <vt:lpstr>Times New Roman</vt:lpstr>
      <vt:lpstr>Gröna bilder</vt:lpstr>
      <vt:lpstr>Beiga bilder</vt:lpstr>
      <vt:lpstr>Rosa bilder</vt:lpstr>
      <vt:lpstr>Specialbilder</vt:lpstr>
      <vt:lpstr>Ekonomirapporten maj 2024  </vt:lpstr>
      <vt:lpstr>Diagram 1 • Skatteunderlagets utveckling Procent</vt:lpstr>
      <vt:lpstr>Diagram 2 • Befolkningsökning senaste och nästkommande 10-årsperiod Tusentals personer</vt:lpstr>
      <vt:lpstr>Diagram 3 • Resultat samt pensionskostnader i kommuner och regioner Miljarder kronor respektive procent</vt:lpstr>
      <vt:lpstr>Diagram 4 • Prisnivåer i Sverige, EU och USA Index, feb 2021=100</vt:lpstr>
      <vt:lpstr>Diagram 5 • Hushållens inkomster och konsumtion ökar realt mer än lönerna Index, 2021=100</vt:lpstr>
      <vt:lpstr>Diagram 6 • Arbetade timmar, sysselsatta och medelarbetstid Antal timmar per vecka respektive index, 2012=100</vt:lpstr>
      <vt:lpstr>Diagram 7 • Offentlig skuldränta och nominell BNP-tillväxt Procentuell utveckling respektive procent</vt:lpstr>
      <vt:lpstr>Diagram 8 • Jämförelse framskrivning 0-åringar Antal 0-åringar</vt:lpstr>
      <vt:lpstr>Diagram 9 • Indexutveckling 0-åringar, kommungrupper Index, 2014 = 100</vt:lpstr>
      <vt:lpstr>Diagram 10 • Utveckling 0-åringar, regioner Procentuell utveckling</vt:lpstr>
      <vt:lpstr>Diagram 11 • Utveckling arbetsför befolkning 2014–2023, regioner Procentuell utveckling</vt:lpstr>
      <vt:lpstr>Diagram 12 • Kommunernas verksamhetsresultat och finansiella poster Miljarder kronor respektive procent</vt:lpstr>
      <vt:lpstr>Diagram 13 • Kommunernas resultat 2023   Kronor per invånare</vt:lpstr>
      <vt:lpstr>Diagram 14 • Budgetavvikelser 2023 per verksamhet Procent</vt:lpstr>
      <vt:lpstr>Diagram 15 • Ekonomiska förutsättningar 2025 jämfört med 2024 Procent</vt:lpstr>
      <vt:lpstr>Diagram 16 • Intäkter och prisökningar i kommunerna, förändring från föregående år Miljarder kronor</vt:lpstr>
      <vt:lpstr>Diagram 17 • Kommunernas resultat, utfall, prognos och kalkyl Miljarder kronor respektive procent</vt:lpstr>
      <vt:lpstr>Diagram 18 • Kommunernas investeringar, utfall och prognos Miljarder kronor respektive procent</vt:lpstr>
      <vt:lpstr>Diagram 19 • Avlidna i cirkulationsorganens sjukdomar sedan 1997 Avlidna per 100 000 invånare, åldersstandardiserat</vt:lpstr>
      <vt:lpstr>Diagram 20 • Hjärtinfarkt, incidens, mortalitet och letalitet (365 dagar respektive sjukhusvårdade)  Antal per 100 000 invånare, åldersstandardiserat</vt:lpstr>
      <vt:lpstr>Diagram 21 • Stroke, kostnad per vårdtillfälle, letalitet och ADL-beroende Procent respektive tusen kronor per vårdtillfälle i fasta priser</vt:lpstr>
      <vt:lpstr>Diagram 22 • Åtgärdbar dödlighet i ischemisk hjärtsjukdom 2007–2008 och 2021–2022 Dödsfall per 100 000 invånare 0–79 år </vt:lpstr>
      <vt:lpstr>Diagram 23 • Kostnad per DRG-poäng 2022 för cirkulationsorganens sjukdomar Kronor per DRG-poäng</vt:lpstr>
      <vt:lpstr>Diagram 24 • Resultat efter finansiella poster och resultat efter balanskravsjusteringar, regioner Procent respektive miljarder kronor</vt:lpstr>
      <vt:lpstr>Diagram 25 • Årets resultat efter balanskravsjusteringar, användning av RUR och balanskravsresultat, 2023 Kronor per invånare</vt:lpstr>
      <vt:lpstr>Diagram 26 • Hälso- och sjukvårdens kostnader rensat för demografi Index, 2012 = 100</vt:lpstr>
      <vt:lpstr>Diagram 27 • Sysselsatta i regionerna och andel hyrbemanning av egen personal Tusental personer, säsongsrensade värden, respektive andel i procent </vt:lpstr>
      <vt:lpstr>Diagram 28 • Regionernas kostnader för läkemedelsförmånen per månad Miljoner kronor, löpande priser</vt:lpstr>
      <vt:lpstr>Diagram 29 • Kostnadsförändring uppdelad på pris och volym Procent</vt:lpstr>
      <vt:lpstr>Diagram 30 • Regionernas resultat, utfall, prognos och kalkyl Miljarder kronor</vt:lpstr>
      <vt:lpstr>Diagram 31 • Regionernas investeringar, utfall och prognos Procent respektive miljarder kronor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Ekström Adrian</dc:creator>
  <cp:lastModifiedBy>Holm Madeleine</cp:lastModifiedBy>
  <cp:revision>19</cp:revision>
  <dcterms:created xsi:type="dcterms:W3CDTF">2024-05-06T06:40:30Z</dcterms:created>
  <dcterms:modified xsi:type="dcterms:W3CDTF">2024-05-14T08:33:34Z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0x0101007A7BA1582E593841BBD1B0B2B78E6F5F</vt:lpwstr>
  </property>
</Properties>
</file>